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258" r:id="rId3"/>
    <p:sldId id="259" r:id="rId4"/>
    <p:sldId id="300" r:id="rId5"/>
    <p:sldId id="301" r:id="rId6"/>
    <p:sldId id="302" r:id="rId7"/>
    <p:sldId id="296" r:id="rId8"/>
    <p:sldId id="297" r:id="rId9"/>
    <p:sldId id="316" r:id="rId10"/>
    <p:sldId id="299" r:id="rId11"/>
    <p:sldId id="298" r:id="rId12"/>
    <p:sldId id="303" r:id="rId13"/>
    <p:sldId id="304" r:id="rId14"/>
    <p:sldId id="305" r:id="rId15"/>
    <p:sldId id="308" r:id="rId16"/>
    <p:sldId id="309" r:id="rId17"/>
    <p:sldId id="307" r:id="rId18"/>
    <p:sldId id="310" r:id="rId19"/>
    <p:sldId id="311" r:id="rId20"/>
    <p:sldId id="312" r:id="rId21"/>
    <p:sldId id="317" r:id="rId22"/>
    <p:sldId id="314" r:id="rId23"/>
    <p:sldId id="313" r:id="rId24"/>
    <p:sldId id="315" r:id="rId25"/>
    <p:sldId id="318" r:id="rId26"/>
    <p:sldId id="319" r:id="rId27"/>
    <p:sldId id="320" r:id="rId28"/>
    <p:sldId id="321" r:id="rId29"/>
    <p:sldId id="322" r:id="rId30"/>
    <p:sldId id="323" r:id="rId31"/>
    <p:sldId id="324" r:id="rId32"/>
    <p:sldId id="325" r:id="rId33"/>
    <p:sldId id="32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8/10/2019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a:t>
            </a:fld>
            <a:endParaRPr lang="en-US"/>
          </a:p>
        </p:txBody>
      </p:sp>
    </p:spTree>
    <p:extLst>
      <p:ext uri="{BB962C8B-B14F-4D97-AF65-F5344CB8AC3E}">
        <p14:creationId xmlns:p14="http://schemas.microsoft.com/office/powerpoint/2010/main" val="3403494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2216864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4068471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370430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171841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2471117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3441923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106636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2361807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22894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1907339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948592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1997451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1729339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1088808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362407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99146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1836625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353752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1542486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4256070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29952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4007280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1598504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3103945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388810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8/10/2019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8/10/2019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8/10/2019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8/10/2019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3 – Variable Weather and Changing Climate</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are tropical cyclones found?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p:txBody>
      </p:sp>
      <p:sp>
        <p:nvSpPr>
          <p:cNvPr id="18" name="Content Placeholder 2"/>
          <p:cNvSpPr txBox="1">
            <a:spLocks/>
          </p:cNvSpPr>
          <p:nvPr/>
        </p:nvSpPr>
        <p:spPr>
          <a:xfrm>
            <a:off x="838199" y="1418137"/>
            <a:ext cx="10515600" cy="212019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are weather systems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develop over the warm oceans in the tropics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Tropical cyclones range in diameter from 150km to more than 1500km. </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Strong Winds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Low Central Pressure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Characteristics of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Strong Winds</a:t>
            </a:r>
          </a:p>
        </p:txBody>
      </p:sp>
      <p:sp>
        <p:nvSpPr>
          <p:cNvPr id="18" name="Content Placeholder 2"/>
          <p:cNvSpPr txBox="1">
            <a:spLocks/>
          </p:cNvSpPr>
          <p:nvPr/>
        </p:nvSpPr>
        <p:spPr>
          <a:xfrm>
            <a:off x="838199" y="1418137"/>
            <a:ext cx="10515600" cy="13118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have sustained strong winds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strong pressure gradient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strong winds spiral inwards and upwards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speed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huge difference in pressures creates strong winds.</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141173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Characteristics of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Low Central Pressure</a:t>
            </a:r>
          </a:p>
        </p:txBody>
      </p:sp>
      <p:sp>
        <p:nvSpPr>
          <p:cNvPr id="18" name="Content Placeholder 2"/>
          <p:cNvSpPr txBox="1">
            <a:spLocks/>
          </p:cNvSpPr>
          <p:nvPr/>
        </p:nvSpPr>
        <p:spPr>
          <a:xfrm>
            <a:off x="838199" y="1418138"/>
            <a:ext cx="10515600" cy="124825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 area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central pressure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formed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middle of the tropical cyclone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known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eye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eye is characterised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calm conditions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absence of clouds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4" name="Picture 2">
            <a:extLst>
              <a:ext uri="{FF2B5EF4-FFF2-40B4-BE49-F238E27FC236}">
                <a16:creationId xmlns:a16="http://schemas.microsoft.com/office/drawing/2014/main" xmlns="" id="{FACC546F-8BBD-4380-8114-9219B5D1B7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14"/>
          <a:stretch/>
        </p:blipFill>
        <p:spPr bwMode="auto">
          <a:xfrm>
            <a:off x="2017533" y="2602171"/>
            <a:ext cx="8156933" cy="4111781"/>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21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Characteristics of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Low Central Pressure</a:t>
            </a:r>
          </a:p>
        </p:txBody>
      </p:sp>
      <p:sp>
        <p:nvSpPr>
          <p:cNvPr id="18" name="Content Placeholder 2"/>
          <p:cNvSpPr txBox="1">
            <a:spLocks/>
          </p:cNvSpPr>
          <p:nvPr/>
        </p:nvSpPr>
        <p:spPr>
          <a:xfrm>
            <a:off x="838199" y="1418137"/>
            <a:ext cx="10515600" cy="40682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warm moist air from the ocean rises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 area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pressure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formed. Condensation occurs and releases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latent heat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water vapour condenses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form water droplets.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Continuous large-scale latent heat released makes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air warmer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lowers the pressure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 that more moist air from the ocean is drawn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spiral into this low pressure system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form dense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cumulonimbus clouds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produce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torrential rain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warm air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cools and sinks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calm dry descending air at the centre of the tropical cyclone creates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lowest pressure known as the eye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tropical cyclone starts to fade away when it reaches land because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supply of warm moist air is cut off</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3154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Where are tropical cyclones found?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Tree>
    <p:extLst>
      <p:ext uri="{BB962C8B-B14F-4D97-AF65-F5344CB8AC3E}">
        <p14:creationId xmlns:p14="http://schemas.microsoft.com/office/powerpoint/2010/main" val="320450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Where are tropical cyclones found?</a:t>
            </a:r>
          </a:p>
        </p:txBody>
      </p:sp>
      <p:sp>
        <p:nvSpPr>
          <p:cNvPr id="18" name="Content Placeholder 2"/>
          <p:cNvSpPr txBox="1">
            <a:spLocks/>
          </p:cNvSpPr>
          <p:nvPr/>
        </p:nvSpPr>
        <p:spPr>
          <a:xfrm>
            <a:off x="838199" y="1418136"/>
            <a:ext cx="4369905" cy="54398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are located at a latitude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8° to 15° north and south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Equator.</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are also known as</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hurricanes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typhoons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conditions required for the formation of a tropical cyclone are:</a:t>
            </a:r>
          </a:p>
          <a:p>
            <a:pPr defTabSz="457200">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High ocean surface temperatures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of above 26.5°C.</a:t>
            </a:r>
          </a:p>
          <a:p>
            <a:pPr defTabSz="457200">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Coriolis effect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(deflection of winds, creating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spiraling motion</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defTabSz="457200">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2">
            <a:extLst>
              <a:ext uri="{FF2B5EF4-FFF2-40B4-BE49-F238E27FC236}">
                <a16:creationId xmlns:a16="http://schemas.microsoft.com/office/drawing/2014/main" xmlns="" id="{A6C73A6C-560A-4C5C-B74C-A54CA77F76A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21143" y1="96038" x2="83172" y2="95283"/>
                        <a14:foregroundMark x1="81661" y1="93396" x2="17907" y2="92830"/>
                        <a14:foregroundMark x1="36354" y1="97358" x2="52859" y2="98113"/>
                        <a14:foregroundMark x1="68932" y1="91321" x2="84682" y2="92830"/>
                      </a14:backgroundRemoval>
                    </a14:imgEffect>
                  </a14:imgLayer>
                </a14:imgProps>
              </a:ext>
              <a:ext uri="{28A0092B-C50C-407E-A947-70E740481C1C}">
                <a14:useLocalDpi xmlns:a14="http://schemas.microsoft.com/office/drawing/2010/main" val="0"/>
              </a:ext>
            </a:extLst>
          </a:blip>
          <a:srcRect/>
          <a:stretch>
            <a:fillRect/>
          </a:stretch>
        </p:blipFill>
        <p:spPr bwMode="auto">
          <a:xfrm>
            <a:off x="4960681" y="1934818"/>
            <a:ext cx="7087409" cy="4052133"/>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1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Differences between Hurricane and Tornado</a:t>
            </a:r>
          </a:p>
        </p:txBody>
      </p:sp>
      <p:graphicFrame>
        <p:nvGraphicFramePr>
          <p:cNvPr id="2" name="Table 1"/>
          <p:cNvGraphicFramePr>
            <a:graphicFrameLocks noGrp="1"/>
          </p:cNvGraphicFramePr>
          <p:nvPr>
            <p:extLst>
              <p:ext uri="{D42A27DB-BD31-4B8C-83A1-F6EECF244321}">
                <p14:modId xmlns:p14="http://schemas.microsoft.com/office/powerpoint/2010/main" val="3475505216"/>
              </p:ext>
            </p:extLst>
          </p:nvPr>
        </p:nvGraphicFramePr>
        <p:xfrm>
          <a:off x="1331353" y="1981200"/>
          <a:ext cx="9529294" cy="289560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4918658">
                  <a:extLst>
                    <a:ext uri="{9D8B030D-6E8A-4147-A177-3AD203B41FA5}">
                      <a16:colId xmlns:a16="http://schemas.microsoft.com/office/drawing/2014/main" xmlns="" val="20000"/>
                    </a:ext>
                  </a:extLst>
                </a:gridCol>
                <a:gridCol w="4610636">
                  <a:extLst>
                    <a:ext uri="{9D8B030D-6E8A-4147-A177-3AD203B41FA5}">
                      <a16:colId xmlns:a16="http://schemas.microsoft.com/office/drawing/2014/main" xmlns="" val="20001"/>
                    </a:ext>
                  </a:extLst>
                </a:gridCol>
              </a:tblGrid>
              <a:tr h="370840">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Hurricane</a:t>
                      </a:r>
                      <a:endParaRPr lang="en-SG"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algn="ctr"/>
                      <a:r>
                        <a:rPr lang="en-US" sz="2000" dirty="0">
                          <a:effectLst>
                            <a:outerShdw blurRad="38100" dist="38100" dir="2700000" algn="tl">
                              <a:srgbClr val="000000">
                                <a:alpha val="43137"/>
                              </a:srgbClr>
                            </a:outerShdw>
                          </a:effectLst>
                          <a:latin typeface="Rockwell" panose="02060603020205020403" pitchFamily="18" charset="0"/>
                        </a:rPr>
                        <a:t>Tornado</a:t>
                      </a:r>
                      <a:endParaRPr lang="en-SG"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Hurricanes</a:t>
                      </a:r>
                      <a:r>
                        <a:rPr lang="en-US" sz="2000" baseline="0" dirty="0">
                          <a:effectLst>
                            <a:outerShdw blurRad="38100" dist="38100" dir="2700000" algn="tl">
                              <a:srgbClr val="000000">
                                <a:alpha val="43137"/>
                              </a:srgbClr>
                            </a:outerShdw>
                          </a:effectLst>
                          <a:latin typeface="Rockwell" panose="02060603020205020403" pitchFamily="18" charset="0"/>
                        </a:rPr>
                        <a:t> form over the warm ocean.</a:t>
                      </a:r>
                      <a:endParaRPr lang="en-SG"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Tornado forms over land and is a fierce spiral funnel-shaped storm.</a:t>
                      </a:r>
                      <a:endParaRPr lang="en-SG" sz="20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75000"/>
                      </a:schemeClr>
                    </a:solidFill>
                  </a:tcPr>
                </a:tc>
                <a:extLst>
                  <a:ext uri="{0D108BD9-81ED-4DB2-BD59-A6C34878D82A}">
                    <a16:rowId xmlns:a16="http://schemas.microsoft.com/office/drawing/2014/main" xmlns="" val="10001"/>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Hurricane occurs from June to November in the Northern Hemisphere.</a:t>
                      </a:r>
                      <a:endParaRPr lang="en-SG"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Tornado occurs from April to June</a:t>
                      </a:r>
                      <a:r>
                        <a:rPr lang="en-US" sz="2000" baseline="0" dirty="0">
                          <a:effectLst>
                            <a:outerShdw blurRad="38100" dist="38100" dir="2700000" algn="tl">
                              <a:srgbClr val="000000">
                                <a:alpha val="43137"/>
                              </a:srgbClr>
                            </a:outerShdw>
                          </a:effectLst>
                          <a:latin typeface="Rockwell" panose="02060603020205020403" pitchFamily="18" charset="0"/>
                        </a:rPr>
                        <a:t> in the Northern Hemisphere.</a:t>
                      </a:r>
                      <a:endParaRPr lang="en-SG" sz="20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60000"/>
                        <a:lumOff val="40000"/>
                      </a:schemeClr>
                    </a:solidFill>
                  </a:tcPr>
                </a:tc>
                <a:extLst>
                  <a:ext uri="{0D108BD9-81ED-4DB2-BD59-A6C34878D82A}">
                    <a16:rowId xmlns:a16="http://schemas.microsoft.com/office/drawing/2014/main" xmlns="" val="10002"/>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Hurricane gets its energy from the evaporated seawater.</a:t>
                      </a:r>
                      <a:endParaRPr lang="en-SG"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Instability of air when the cold air tries to lift the warm air.</a:t>
                      </a:r>
                      <a:endParaRPr lang="en-SG" sz="20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75000"/>
                      </a:schemeClr>
                    </a:solidFill>
                  </a:tcPr>
                </a:tc>
                <a:extLst>
                  <a:ext uri="{0D108BD9-81ED-4DB2-BD59-A6C34878D82A}">
                    <a16:rowId xmlns:a16="http://schemas.microsoft.com/office/drawing/2014/main" xmlns="" val="10003"/>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Hurricane lasts for 2 to 4 weeks.</a:t>
                      </a:r>
                      <a:endParaRPr lang="en-SG"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Tornado lasts</a:t>
                      </a:r>
                      <a:r>
                        <a:rPr lang="en-US" sz="2000" baseline="0" dirty="0">
                          <a:effectLst>
                            <a:outerShdw blurRad="38100" dist="38100" dir="2700000" algn="tl">
                              <a:srgbClr val="000000">
                                <a:alpha val="43137"/>
                              </a:srgbClr>
                            </a:outerShdw>
                          </a:effectLst>
                          <a:latin typeface="Rockwell" panose="02060603020205020403" pitchFamily="18" charset="0"/>
                        </a:rPr>
                        <a:t> for a few minutes.</a:t>
                      </a:r>
                      <a:endParaRPr lang="en-SG" sz="20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60000"/>
                        <a:lumOff val="40000"/>
                      </a:schemeClr>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995174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Places which do not experience them</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6"/>
            <a:ext cx="10691192" cy="98742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Cyclones are not found between 0° to 7° and above 15° North and South of the Equator. This is due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weak Coriolis effect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found at these regions.</a:t>
            </a:r>
          </a:p>
        </p:txBody>
      </p:sp>
      <p:pic>
        <p:nvPicPr>
          <p:cNvPr id="3" name="Picture 2">
            <a:extLst>
              <a:ext uri="{FF2B5EF4-FFF2-40B4-BE49-F238E27FC236}">
                <a16:creationId xmlns:a16="http://schemas.microsoft.com/office/drawing/2014/main" xmlns="" id="{52E36691-F0F0-4527-B912-7851AC56E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2311813"/>
            <a:ext cx="6178908" cy="4181061"/>
          </a:xfrm>
          <a:prstGeom prst="rect">
            <a:avLst/>
          </a:prstGeom>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xmlns="" id="{0B3B170F-A61F-4FDC-A7D7-F586208B5498}"/>
              </a:ext>
            </a:extLst>
          </p:cNvPr>
          <p:cNvSpPr txBox="1">
            <a:spLocks/>
          </p:cNvSpPr>
          <p:nvPr/>
        </p:nvSpPr>
        <p:spPr>
          <a:xfrm>
            <a:off x="7189386" y="3357077"/>
            <a:ext cx="4472528" cy="20905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Tropical Cyclone Yasi, a powerful and destructive tropical cyclone which struck Northern Australia in 2011, causing major damage to the affected areas. Its highest wind speed was 250km/h.</a:t>
            </a:r>
          </a:p>
        </p:txBody>
      </p:sp>
    </p:spTree>
    <p:extLst>
      <p:ext uri="{BB962C8B-B14F-4D97-AF65-F5344CB8AC3E}">
        <p14:creationId xmlns:p14="http://schemas.microsoft.com/office/powerpoint/2010/main" val="1699056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Distribution of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Coriolis Effect</a:t>
            </a:r>
          </a:p>
        </p:txBody>
      </p:sp>
      <p:sp>
        <p:nvSpPr>
          <p:cNvPr id="18" name="Content Placeholder 2"/>
          <p:cNvSpPr txBox="1">
            <a:spLocks/>
          </p:cNvSpPr>
          <p:nvPr/>
        </p:nvSpPr>
        <p:spPr>
          <a:xfrm>
            <a:off x="838199" y="1418137"/>
            <a:ext cx="5986671" cy="409476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Coriolis effect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force produced by the Earth’s rotation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causes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deflection of winds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northern hemisphere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winds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deflected to the right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cause tropical cyclones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rotate in an anticlockwise direction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southern hemisphere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winds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deflected to the left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cause tropical cyclones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rotate in a clockwise direction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5" name="Picture 4">
            <a:extLst>
              <a:ext uri="{FF2B5EF4-FFF2-40B4-BE49-F238E27FC236}">
                <a16:creationId xmlns:a16="http://schemas.microsoft.com/office/drawing/2014/main" xmlns="" id="{D018A5AA-0728-4C88-B69B-35400910B4F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7288696" y="1349237"/>
            <a:ext cx="4410691" cy="525853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67583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are tropical cyclones found?</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Tree>
    <p:extLst>
      <p:ext uri="{BB962C8B-B14F-4D97-AF65-F5344CB8AC3E}">
        <p14:creationId xmlns:p14="http://schemas.microsoft.com/office/powerpoint/2010/main" val="3748961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p:txBody>
      </p:sp>
      <p:sp>
        <p:nvSpPr>
          <p:cNvPr id="18" name="Content Placeholder 2"/>
          <p:cNvSpPr txBox="1">
            <a:spLocks/>
          </p:cNvSpPr>
          <p:nvPr/>
        </p:nvSpPr>
        <p:spPr>
          <a:xfrm>
            <a:off x="838199" y="1418136"/>
            <a:ext cx="10353542" cy="124779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Hazards associated with tropical cyclones include storm surges, strong winds and heavy rainfall. These hazards are powerful and may destroy buildings and infrastructure, as well as cause high death tolls.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650060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Hazards associated with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Storm Surges</a:t>
            </a:r>
          </a:p>
        </p:txBody>
      </p:sp>
      <p:sp>
        <p:nvSpPr>
          <p:cNvPr id="18" name="Content Placeholder 2"/>
          <p:cNvSpPr txBox="1">
            <a:spLocks/>
          </p:cNvSpPr>
          <p:nvPr/>
        </p:nvSpPr>
        <p:spPr>
          <a:xfrm>
            <a:off x="838199" y="1418136"/>
            <a:ext cx="10353542" cy="20829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storm surge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sudden rise of sea level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which water is piled up against a coastline beyond normal conditions at high tides.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Strong winds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push water towards the coast and create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huge waves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Storm surges cause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greatest destruction to coastal areas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there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loss in property and lives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Vessels are swept and stranded inland.</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005" y="3426292"/>
            <a:ext cx="7232822" cy="28152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5488242" y="6241529"/>
            <a:ext cx="5054348" cy="400110"/>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levels of tides during a storm surge.</a:t>
            </a:r>
            <a:endParaRPr lang="en-SG"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834428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Hazards associated with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Strong Winds</a:t>
            </a:r>
          </a:p>
        </p:txBody>
      </p:sp>
      <p:sp>
        <p:nvSpPr>
          <p:cNvPr id="18" name="Content Placeholder 2"/>
          <p:cNvSpPr txBox="1">
            <a:spLocks/>
          </p:cNvSpPr>
          <p:nvPr/>
        </p:nvSpPr>
        <p:spPr>
          <a:xfrm>
            <a:off x="838199" y="1418136"/>
            <a:ext cx="10353542" cy="88022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strong force of winds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destroys infrastructure and buildings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Loose debris fly and hit people and buildings.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2380735"/>
            <a:ext cx="5762367" cy="3833833"/>
          </a:xfrm>
          <a:prstGeom prst="rect">
            <a:avLst/>
          </a:prstGeom>
          <a:effectLst>
            <a:outerShdw blurRad="50800" dist="38100" dir="2700000" algn="tl" rotWithShape="0">
              <a:prstClr val="black">
                <a:alpha val="40000"/>
              </a:prstClr>
            </a:outerShdw>
          </a:effectLst>
        </p:spPr>
      </p:pic>
      <p:sp>
        <p:nvSpPr>
          <p:cNvPr id="5" name="Rectangle 4"/>
          <p:cNvSpPr/>
          <p:nvPr/>
        </p:nvSpPr>
        <p:spPr>
          <a:xfrm>
            <a:off x="6600566" y="3456202"/>
            <a:ext cx="5404021" cy="1323439"/>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Impact of Hurricane Andrew, which caused widespread damage to various parts of the United States of America. The hurricane attained strong wind speeds up to 180km/h.</a:t>
            </a:r>
            <a:endParaRPr lang="en-SG"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343481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Hazards associated with Tropical Cyclones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Torrential Rain</a:t>
            </a:r>
          </a:p>
        </p:txBody>
      </p:sp>
      <p:sp>
        <p:nvSpPr>
          <p:cNvPr id="18" name="Content Placeholder 2"/>
          <p:cNvSpPr txBox="1">
            <a:spLocks/>
          </p:cNvSpPr>
          <p:nvPr/>
        </p:nvSpPr>
        <p:spPr>
          <a:xfrm>
            <a:off x="838199" y="1418136"/>
            <a:ext cx="10353542" cy="131218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Large amount of rainfall causes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inland flooding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rivers to overflow. Excess rainwater in soil will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destabilise slopes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cause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landslides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Landslides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remove or crush buildings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530252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are tropical cyclones found?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impacts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Tree>
    <p:extLst>
      <p:ext uri="{BB962C8B-B14F-4D97-AF65-F5344CB8AC3E}">
        <p14:creationId xmlns:p14="http://schemas.microsoft.com/office/powerpoint/2010/main" val="2936197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tropical cyclones?</a:t>
            </a:r>
          </a:p>
        </p:txBody>
      </p:sp>
      <p:sp>
        <p:nvSpPr>
          <p:cNvPr id="18" name="Content Placeholder 2"/>
          <p:cNvSpPr txBox="1">
            <a:spLocks/>
          </p:cNvSpPr>
          <p:nvPr/>
        </p:nvSpPr>
        <p:spPr>
          <a:xfrm>
            <a:off x="838199" y="1418136"/>
            <a:ext cx="10353542" cy="124779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hazards associated with tropical cyclones impact people and the environment in many different ways. Let us consider the physical, economic and social impacts of tropical cyclones.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306025454"/>
              </p:ext>
            </p:extLst>
          </p:nvPr>
        </p:nvGraphicFramePr>
        <p:xfrm>
          <a:off x="508686" y="3223969"/>
          <a:ext cx="3074774" cy="118872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3074774">
                  <a:extLst>
                    <a:ext uri="{9D8B030D-6E8A-4147-A177-3AD203B41FA5}">
                      <a16:colId xmlns:a16="http://schemas.microsoft.com/office/drawing/2014/main" xmlns="" val="20000"/>
                    </a:ext>
                  </a:extLst>
                </a:gridCol>
              </a:tblGrid>
              <a:tr h="257917">
                <a:tc>
                  <a:txBody>
                    <a:bodyPr/>
                    <a:lstStyle/>
                    <a:p>
                      <a:r>
                        <a:rPr lang="en-US" dirty="0">
                          <a:effectLst>
                            <a:outerShdw blurRad="38100" dist="38100" dir="2700000" algn="tl">
                              <a:srgbClr val="000000">
                                <a:alpha val="43137"/>
                              </a:srgbClr>
                            </a:outerShdw>
                          </a:effectLst>
                          <a:latin typeface="Rockwell" panose="02060603020205020403" pitchFamily="18" charset="0"/>
                        </a:rPr>
                        <a:t>Physical Impacts</a:t>
                      </a:r>
                    </a:p>
                  </a:txBody>
                  <a:tcPr/>
                </a:tc>
                <a:extLst>
                  <a:ext uri="{0D108BD9-81ED-4DB2-BD59-A6C34878D82A}">
                    <a16:rowId xmlns:a16="http://schemas.microsoft.com/office/drawing/2014/main" xmlns="" val="10000"/>
                  </a:ext>
                </a:extLst>
              </a:tr>
              <a:tr h="571131">
                <a:tc>
                  <a:txBody>
                    <a:bodyPr/>
                    <a:lstStyle/>
                    <a:p>
                      <a:pPr marL="285750" indent="-285750">
                        <a:buFont typeface="Arial" panose="020B0604020202020204" pitchFamily="34" charset="0"/>
                        <a:buChar char="•"/>
                      </a:pPr>
                      <a:r>
                        <a:rPr lang="en-US" sz="1600" dirty="0">
                          <a:effectLst>
                            <a:outerShdw blurRad="38100" dist="38100" dir="2700000" algn="tl">
                              <a:srgbClr val="000000">
                                <a:alpha val="43137"/>
                              </a:srgbClr>
                            </a:outerShdw>
                          </a:effectLst>
                          <a:latin typeface="Rockwell" panose="02060603020205020403" pitchFamily="18" charset="0"/>
                        </a:rPr>
                        <a:t>Damage to houses</a:t>
                      </a:r>
                      <a:r>
                        <a:rPr lang="en-US" sz="1600" baseline="0" dirty="0">
                          <a:effectLst>
                            <a:outerShdw blurRad="38100" dist="38100" dir="2700000" algn="tl">
                              <a:srgbClr val="000000">
                                <a:alpha val="43137"/>
                              </a:srgbClr>
                            </a:outerShdw>
                          </a:effectLst>
                          <a:latin typeface="Rockwell" panose="02060603020205020403" pitchFamily="18" charset="0"/>
                        </a:rPr>
                        <a:t> and infrastructure (Typhoon Ketsuna)</a:t>
                      </a:r>
                      <a:endParaRPr lang="en-US" sz="16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524009239"/>
              </p:ext>
            </p:extLst>
          </p:nvPr>
        </p:nvGraphicFramePr>
        <p:xfrm>
          <a:off x="3583460" y="3223969"/>
          <a:ext cx="4055764" cy="16764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55764">
                  <a:extLst>
                    <a:ext uri="{9D8B030D-6E8A-4147-A177-3AD203B41FA5}">
                      <a16:colId xmlns:a16="http://schemas.microsoft.com/office/drawing/2014/main" xmlns="" val="20000"/>
                    </a:ext>
                  </a:extLst>
                </a:gridCol>
              </a:tblGrid>
              <a:tr h="257917">
                <a:tc>
                  <a:txBody>
                    <a:bodyPr/>
                    <a:lstStyle/>
                    <a:p>
                      <a:pPr marL="0" indent="0">
                        <a:buFont typeface="Arial" panose="020B0604020202020204" pitchFamily="34" charset="0"/>
                        <a:buNone/>
                      </a:pPr>
                      <a:r>
                        <a:rPr lang="en-US" dirty="0">
                          <a:effectLst>
                            <a:outerShdw blurRad="38100" dist="38100" dir="2700000" algn="tl">
                              <a:srgbClr val="000000">
                                <a:alpha val="43137"/>
                              </a:srgbClr>
                            </a:outerShdw>
                          </a:effectLst>
                          <a:latin typeface="Rockwell" panose="02060603020205020403" pitchFamily="18" charset="0"/>
                        </a:rPr>
                        <a:t>Economic Impacts</a:t>
                      </a:r>
                    </a:p>
                  </a:txBody>
                  <a:tcPr/>
                </a:tc>
                <a:extLst>
                  <a:ext uri="{0D108BD9-81ED-4DB2-BD59-A6C34878D82A}">
                    <a16:rowId xmlns:a16="http://schemas.microsoft.com/office/drawing/2014/main" xmlns="" val="10000"/>
                  </a:ext>
                </a:extLst>
              </a:tr>
              <a:tr h="586855">
                <a:tc>
                  <a:txBody>
                    <a:bodyPr/>
                    <a:lstStyle/>
                    <a:p>
                      <a:pPr marL="285750" indent="-285750">
                        <a:buFont typeface="Arial" panose="020B0604020202020204" pitchFamily="34" charset="0"/>
                        <a:buChar char="•"/>
                      </a:pPr>
                      <a:r>
                        <a:rPr lang="en-US" sz="1600" dirty="0">
                          <a:effectLst>
                            <a:outerShdw blurRad="38100" dist="38100" dir="2700000" algn="tl">
                              <a:srgbClr val="000000">
                                <a:alpha val="43137"/>
                              </a:srgbClr>
                            </a:outerShdw>
                          </a:effectLst>
                          <a:latin typeface="Rockwell" panose="02060603020205020403" pitchFamily="18" charset="0"/>
                        </a:rPr>
                        <a:t>Costs of repairs of damaged property</a:t>
                      </a:r>
                      <a:r>
                        <a:rPr lang="en-US" sz="1600" baseline="0" dirty="0">
                          <a:effectLst>
                            <a:outerShdw blurRad="38100" dist="38100" dir="2700000" algn="tl">
                              <a:srgbClr val="000000">
                                <a:alpha val="43137"/>
                              </a:srgbClr>
                            </a:outerShdw>
                          </a:effectLst>
                          <a:latin typeface="Rockwell" panose="02060603020205020403" pitchFamily="18" charset="0"/>
                        </a:rPr>
                        <a:t> and infrastructure (Hurricane Katrina)</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Loss of income due to damaged crops (Tropical Cyclone Yasi)</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Food Shortage (Cyclone </a:t>
                      </a:r>
                      <a:r>
                        <a:rPr lang="en-US" sz="1600" baseline="0" dirty="0" err="1">
                          <a:effectLst>
                            <a:outerShdw blurRad="38100" dist="38100" dir="2700000" algn="tl">
                              <a:srgbClr val="000000">
                                <a:alpha val="43137"/>
                              </a:srgbClr>
                            </a:outerShdw>
                          </a:effectLst>
                          <a:latin typeface="Rockwell" panose="02060603020205020403" pitchFamily="18" charset="0"/>
                        </a:rPr>
                        <a:t>Nargis</a:t>
                      </a:r>
                      <a:r>
                        <a:rPr lang="en-US" sz="1600" baseline="0" dirty="0">
                          <a:effectLst>
                            <a:outerShdw blurRad="38100" dist="38100" dir="2700000" algn="tl">
                              <a:srgbClr val="000000">
                                <a:alpha val="43137"/>
                              </a:srgbClr>
                            </a:outerShdw>
                          </a:effectLst>
                          <a:latin typeface="Rockwell" panose="02060603020205020403" pitchFamily="18" charset="0"/>
                        </a:rPr>
                        <a:t>)</a:t>
                      </a:r>
                      <a:endParaRPr lang="en-US" sz="16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75000"/>
                      </a:schemeClr>
                    </a:solidFill>
                  </a:tcPr>
                </a:tc>
                <a:extLst>
                  <a:ext uri="{0D108BD9-81ED-4DB2-BD59-A6C34878D82A}">
                    <a16:rowId xmlns:a16="http://schemas.microsoft.com/office/drawing/2014/main" xmlns=""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25512909"/>
              </p:ext>
            </p:extLst>
          </p:nvPr>
        </p:nvGraphicFramePr>
        <p:xfrm>
          <a:off x="7639224" y="3223969"/>
          <a:ext cx="4055764" cy="21640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55764">
                  <a:extLst>
                    <a:ext uri="{9D8B030D-6E8A-4147-A177-3AD203B41FA5}">
                      <a16:colId xmlns:a16="http://schemas.microsoft.com/office/drawing/2014/main" xmlns="" val="20000"/>
                    </a:ext>
                  </a:extLst>
                </a:gridCol>
              </a:tblGrid>
              <a:tr h="257917">
                <a:tc>
                  <a:txBody>
                    <a:bodyPr/>
                    <a:lstStyle/>
                    <a:p>
                      <a:pPr marL="0" indent="0">
                        <a:buFont typeface="Arial" panose="020B0604020202020204" pitchFamily="34" charset="0"/>
                        <a:buNone/>
                      </a:pPr>
                      <a:r>
                        <a:rPr lang="en-US" dirty="0">
                          <a:effectLst>
                            <a:outerShdw blurRad="38100" dist="38100" dir="2700000" algn="tl">
                              <a:srgbClr val="000000">
                                <a:alpha val="43137"/>
                              </a:srgbClr>
                            </a:outerShdw>
                          </a:effectLst>
                          <a:latin typeface="Rockwell" panose="02060603020205020403" pitchFamily="18" charset="0"/>
                        </a:rPr>
                        <a:t>Social</a:t>
                      </a:r>
                      <a:r>
                        <a:rPr lang="en-US" baseline="0" dirty="0">
                          <a:effectLst>
                            <a:outerShdw blurRad="38100" dist="38100" dir="2700000" algn="tl">
                              <a:srgbClr val="000000">
                                <a:alpha val="43137"/>
                              </a:srgbClr>
                            </a:outerShdw>
                          </a:effectLst>
                          <a:latin typeface="Rockwell" panose="02060603020205020403" pitchFamily="18" charset="0"/>
                        </a:rPr>
                        <a:t> </a:t>
                      </a:r>
                      <a:r>
                        <a:rPr lang="en-US" dirty="0">
                          <a:effectLst>
                            <a:outerShdw blurRad="38100" dist="38100" dir="2700000" algn="tl">
                              <a:srgbClr val="000000">
                                <a:alpha val="43137"/>
                              </a:srgbClr>
                            </a:outerShdw>
                          </a:effectLst>
                          <a:latin typeface="Rockwell" panose="02060603020205020403" pitchFamily="18" charset="0"/>
                        </a:rPr>
                        <a:t>Impacts</a:t>
                      </a:r>
                    </a:p>
                  </a:txBody>
                  <a:tcPr/>
                </a:tc>
                <a:extLst>
                  <a:ext uri="{0D108BD9-81ED-4DB2-BD59-A6C34878D82A}">
                    <a16:rowId xmlns:a16="http://schemas.microsoft.com/office/drawing/2014/main" xmlns="" val="10000"/>
                  </a:ext>
                </a:extLst>
              </a:tr>
              <a:tr h="586855">
                <a:tc>
                  <a:txBody>
                    <a:bodyPr/>
                    <a:lstStyle/>
                    <a:p>
                      <a:pPr marL="285750" indent="-285750">
                        <a:buFont typeface="Arial" panose="020B0604020202020204" pitchFamily="34" charset="0"/>
                        <a:buChar char="•"/>
                      </a:pPr>
                      <a:r>
                        <a:rPr lang="en-US" sz="1600" dirty="0">
                          <a:effectLst>
                            <a:outerShdw blurRad="38100" dist="38100" dir="2700000" algn="tl">
                              <a:srgbClr val="000000">
                                <a:alpha val="43137"/>
                              </a:srgbClr>
                            </a:outerShdw>
                          </a:effectLst>
                          <a:latin typeface="Rockwell" panose="02060603020205020403" pitchFamily="18" charset="0"/>
                        </a:rPr>
                        <a:t>Disruption</a:t>
                      </a:r>
                      <a:r>
                        <a:rPr lang="en-US" sz="1600" baseline="0" dirty="0">
                          <a:effectLst>
                            <a:outerShdw blurRad="38100" dist="38100" dir="2700000" algn="tl">
                              <a:srgbClr val="000000">
                                <a:alpha val="43137"/>
                              </a:srgbClr>
                            </a:outerShdw>
                          </a:effectLst>
                          <a:latin typeface="Rockwell" panose="02060603020205020403" pitchFamily="18" charset="0"/>
                        </a:rPr>
                        <a:t> to water supply, sanitation and hygiene facilities (Cyclone Aila)</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People in affected areas are unable to get freshwater (Cyclone Aila)</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Spread of insect-borne diseases (Hurricane Mitch)</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Homelessness (Hurricane Katrina)</a:t>
                      </a:r>
                      <a:endParaRPr lang="en-US" sz="1600" dirty="0">
                        <a:effectLst>
                          <a:outerShdw blurRad="38100" dist="38100" dir="2700000" algn="tl">
                            <a:srgbClr val="000000">
                              <a:alpha val="43137"/>
                            </a:srgbClr>
                          </a:outerShdw>
                        </a:effectLst>
                        <a:latin typeface="Rockwell" panose="02060603020205020403" pitchFamily="18" charset="0"/>
                      </a:endParaRPr>
                    </a:p>
                  </a:txBody>
                  <a:tcPr>
                    <a:solidFill>
                      <a:schemeClr val="accent4">
                        <a:lumMod val="75000"/>
                      </a:schemeClr>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43163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Physical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Damage to Houses and Infrastructure </a:t>
            </a:r>
          </a:p>
        </p:txBody>
      </p:sp>
      <p:sp>
        <p:nvSpPr>
          <p:cNvPr id="18" name="Content Placeholder 2"/>
          <p:cNvSpPr txBox="1">
            <a:spLocks/>
          </p:cNvSpPr>
          <p:nvPr/>
        </p:nvSpPr>
        <p:spPr>
          <a:xfrm>
            <a:off x="838199" y="1418136"/>
            <a:ext cx="10966623" cy="11603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cause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damage to houses and infrastructure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Bridges and roads are destroyed, making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difficult to transport clean water, food and medicine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the affected areas.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217" y="2644029"/>
            <a:ext cx="5621037" cy="3849559"/>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838199" y="3672042"/>
            <a:ext cx="5134233" cy="17935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Tropical cyclones are accompanied by torrential rain, leading to flooding. Thus, it will be difficult to distribute necessities such as food to the victims. Such an example was during the 2009 Typhoon Ketsuna in Manila.</a:t>
            </a:r>
          </a:p>
        </p:txBody>
      </p:sp>
    </p:spTree>
    <p:extLst>
      <p:ext uri="{BB962C8B-B14F-4D97-AF65-F5344CB8AC3E}">
        <p14:creationId xmlns:p14="http://schemas.microsoft.com/office/powerpoint/2010/main" val="2746838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Loss of Income due to Damaged Crops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353542" cy="203351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huge amount of money is needed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repair the damaged houses and infrastructure.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Income is also lost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damaged crops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2011</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Tropical Cyclone Yasi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hit Queensland in Australia and about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75% of the total banana crops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amounting to US$350 million was lost.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676" y="3451654"/>
            <a:ext cx="4856520" cy="3239402"/>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637638" y="4567830"/>
            <a:ext cx="5323704" cy="10070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Tropical Cyclone Yasi devastated plantations in north Queensland, which produces 90% of Australia’s banana supply.</a:t>
            </a:r>
          </a:p>
        </p:txBody>
      </p:sp>
    </p:spTree>
    <p:extLst>
      <p:ext uri="{BB962C8B-B14F-4D97-AF65-F5344CB8AC3E}">
        <p14:creationId xmlns:p14="http://schemas.microsoft.com/office/powerpoint/2010/main" val="2193216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Loss of Income due to Damaged Crops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353542" cy="85550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following figures depict the economic impact of Tropical Cyclone Yasi when it struck Australia in 2011.</a:t>
            </a:r>
          </a:p>
        </p:txBody>
      </p:sp>
      <p:sp>
        <p:nvSpPr>
          <p:cNvPr id="5" name="Content Placeholder 2"/>
          <p:cNvSpPr txBox="1">
            <a:spLocks/>
          </p:cNvSpPr>
          <p:nvPr/>
        </p:nvSpPr>
        <p:spPr>
          <a:xfrm>
            <a:off x="4720280" y="4933055"/>
            <a:ext cx="7348151" cy="17725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UP:</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Prices of crops soared, with the bananas being the most extreme at an increase of 420%.</a:t>
            </a:r>
          </a:p>
          <a:p>
            <a:pPr marL="0" indent="0"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LEFT: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 supermarket in Melbourne showing the prices of bananas at $13.98/kg due to the huge loss in the number of crops when Tropical Cyclone Yasi struck Queensland.</a:t>
            </a:r>
            <a:endParaRPr lang="en-US" sz="2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2339232"/>
            <a:ext cx="3705458" cy="3863860"/>
          </a:xfrm>
          <a:prstGeom prst="rect">
            <a:avLst/>
          </a:prstGeom>
          <a:effectLst>
            <a:outerShdw blurRad="50800" dist="38100" dir="2700000" algn="tl" rotWithShape="0">
              <a:prstClr val="black">
                <a:alpha val="40000"/>
              </a:prst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7828" y="2339232"/>
            <a:ext cx="4490037" cy="252823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3759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Economic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Food Shortage</a:t>
            </a:r>
          </a:p>
        </p:txBody>
      </p:sp>
      <p:sp>
        <p:nvSpPr>
          <p:cNvPr id="18" name="Content Placeholder 2"/>
          <p:cNvSpPr txBox="1">
            <a:spLocks/>
          </p:cNvSpPr>
          <p:nvPr/>
        </p:nvSpPr>
        <p:spPr>
          <a:xfrm>
            <a:off x="838199" y="1418136"/>
            <a:ext cx="10353542" cy="245840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Food shortage can occur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damaged farmlands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Flooded roads make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difficult for people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living in the affected areas to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access to the food provided by the government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a total of US$4 billion was required to repair the damaged infrastructure and to provide humanitarian aid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Cyclone </a:t>
            </a:r>
            <a:r>
              <a:rPr lang="en-US" sz="2400" dirty="0" err="1">
                <a:solidFill>
                  <a:srgbClr val="FFFF00"/>
                </a:solidFill>
                <a:effectLst>
                  <a:outerShdw blurRad="38100" dist="38100" dir="2700000" algn="tl">
                    <a:srgbClr val="000000">
                      <a:alpha val="43137"/>
                    </a:srgbClr>
                  </a:outerShdw>
                </a:effectLst>
                <a:latin typeface="Rockwell" panose="02060603020205020403" pitchFamily="18" charset="0"/>
              </a:rPr>
              <a:t>Nargis</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hit Myanmar in 2008</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093624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Disruption to Water Supply, Sanitation and Hygiene Facilities</a:t>
            </a:r>
          </a:p>
        </p:txBody>
      </p:sp>
      <p:sp>
        <p:nvSpPr>
          <p:cNvPr id="18" name="Content Placeholder 2"/>
          <p:cNvSpPr txBox="1">
            <a:spLocks/>
          </p:cNvSpPr>
          <p:nvPr/>
        </p:nvSpPr>
        <p:spPr>
          <a:xfrm>
            <a:off x="838200" y="1418136"/>
            <a:ext cx="4311440" cy="49249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Flooding caused by a tropical cyclone may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burst water and sewage pipes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Water may be contaminated and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spread of water-borne diseases may increase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2009,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Cyclone Aila hit India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caused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cholera outbreak</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affecting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1000 people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cause of the outbreak was due to people drinking contaminated water.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639" y="1480103"/>
            <a:ext cx="6306304" cy="4191463"/>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5802727" y="5733535"/>
            <a:ext cx="5653216" cy="10070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Bangladeshi villagers wade through floodwater as they go to collect drinking water on the outskirts of Khulna on June 1, 2009</a:t>
            </a:r>
          </a:p>
        </p:txBody>
      </p:sp>
    </p:spTree>
    <p:extLst>
      <p:ext uri="{BB962C8B-B14F-4D97-AF65-F5344CB8AC3E}">
        <p14:creationId xmlns:p14="http://schemas.microsoft.com/office/powerpoint/2010/main" val="2290990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Social Impacts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Homelessness</a:t>
            </a:r>
          </a:p>
        </p:txBody>
      </p:sp>
      <p:sp>
        <p:nvSpPr>
          <p:cNvPr id="18" name="Content Placeholder 2"/>
          <p:cNvSpPr txBox="1">
            <a:spLocks/>
          </p:cNvSpPr>
          <p:nvPr/>
        </p:nvSpPr>
        <p:spPr>
          <a:xfrm>
            <a:off x="838199" y="1418137"/>
            <a:ext cx="10353542" cy="173718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People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forced to leave their damaged houses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in 2005, after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Hurricane Katrina struck New Orleans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United States of America, hundreds of thousands of people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lost their homes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had to live in temporary shelters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429" y="3038363"/>
            <a:ext cx="5502875" cy="3659412"/>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7158586" y="4364544"/>
            <a:ext cx="3950873" cy="10070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Aftermath of Hurricane Katrina. People camping for shelter in the Houston dome, Texas.</a:t>
            </a:r>
          </a:p>
        </p:txBody>
      </p:sp>
    </p:spTree>
    <p:extLst>
      <p:ext uri="{BB962C8B-B14F-4D97-AF65-F5344CB8AC3E}">
        <p14:creationId xmlns:p14="http://schemas.microsoft.com/office/powerpoint/2010/main" val="807724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3 – Is the weather becoming more extreme?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characteristics of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 are tropical cyclones found?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hazards associated with tropical cyclones?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impacts of tropical cyclones?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Tree>
    <p:extLst>
      <p:ext uri="{BB962C8B-B14F-4D97-AF65-F5344CB8AC3E}">
        <p14:creationId xmlns:p14="http://schemas.microsoft.com/office/powerpoint/2010/main" val="1275727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people respond to tropical cyclones?</a:t>
            </a:r>
          </a:p>
        </p:txBody>
      </p:sp>
      <p:sp>
        <p:nvSpPr>
          <p:cNvPr id="18" name="Content Placeholder 2"/>
          <p:cNvSpPr txBox="1">
            <a:spLocks/>
          </p:cNvSpPr>
          <p:nvPr/>
        </p:nvSpPr>
        <p:spPr>
          <a:xfrm>
            <a:off x="838199" y="1418135"/>
            <a:ext cx="10353542" cy="1885238"/>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Tropical cyclones can cause great physical damage and lead to high economic costs and social losses. We can respond to these events in two ways.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Firstly, emergency action can be taken when tropical cyclones occur. Secondly, mitigation measures can be implemented to reduce or avoid the impact of tropical cyclones.</a:t>
            </a: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80299373"/>
              </p:ext>
            </p:extLst>
          </p:nvPr>
        </p:nvGraphicFramePr>
        <p:xfrm>
          <a:off x="1911636" y="3368960"/>
          <a:ext cx="4055764" cy="70104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55764">
                  <a:extLst>
                    <a:ext uri="{9D8B030D-6E8A-4147-A177-3AD203B41FA5}">
                      <a16:colId xmlns:a16="http://schemas.microsoft.com/office/drawing/2014/main" xmlns="" val="20000"/>
                    </a:ext>
                  </a:extLst>
                </a:gridCol>
              </a:tblGrid>
              <a:tr h="0">
                <a:tc>
                  <a:txBody>
                    <a:bodyPr/>
                    <a:lstStyle/>
                    <a:p>
                      <a:pPr marL="0" indent="0">
                        <a:buFont typeface="Arial" panose="020B0604020202020204" pitchFamily="34" charset="0"/>
                        <a:buNone/>
                      </a:pPr>
                      <a:r>
                        <a:rPr lang="en-US" dirty="0">
                          <a:effectLst>
                            <a:outerShdw blurRad="38100" dist="38100" dir="2700000" algn="tl">
                              <a:srgbClr val="000000">
                                <a:alpha val="43137"/>
                              </a:srgbClr>
                            </a:outerShdw>
                          </a:effectLst>
                          <a:latin typeface="Rockwell" panose="02060603020205020403" pitchFamily="18" charset="0"/>
                        </a:rPr>
                        <a:t>Emergency</a:t>
                      </a:r>
                      <a:r>
                        <a:rPr lang="en-US" baseline="0" dirty="0">
                          <a:effectLst>
                            <a:outerShdw blurRad="38100" dist="38100" dir="2700000" algn="tl">
                              <a:srgbClr val="000000">
                                <a:alpha val="43137"/>
                              </a:srgbClr>
                            </a:outerShdw>
                          </a:effectLst>
                          <a:latin typeface="Rockwell" panose="02060603020205020403" pitchFamily="18" charset="0"/>
                        </a:rPr>
                        <a:t> Action</a:t>
                      </a:r>
                      <a:endParaRPr lang="en-US"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10000"/>
                  </a:ext>
                </a:extLst>
              </a:tr>
              <a:tr h="150414">
                <a:tc>
                  <a:txBody>
                    <a:bodyPr/>
                    <a:lstStyle/>
                    <a:p>
                      <a:pPr marL="0" indent="0">
                        <a:buFont typeface="Arial" panose="020B0604020202020204" pitchFamily="34" charset="0"/>
                        <a:buNone/>
                      </a:pPr>
                      <a:endParaRPr lang="en-US" sz="1600" dirty="0">
                        <a:effectLst>
                          <a:outerShdw blurRad="38100" dist="38100" dir="2700000" algn="tl">
                            <a:srgbClr val="000000">
                              <a:alpha val="43137"/>
                            </a:srgbClr>
                          </a:outerShdw>
                        </a:effectLst>
                        <a:latin typeface="Rockwell" panose="02060603020205020403" pitchFamily="18" charset="0"/>
                      </a:endParaRPr>
                    </a:p>
                  </a:txBody>
                  <a:tcPr>
                    <a:solidFill>
                      <a:schemeClr val="accent5">
                        <a:lumMod val="75000"/>
                      </a:schemeClr>
                    </a:solidFill>
                  </a:tcPr>
                </a:tc>
                <a:extLst>
                  <a:ext uri="{0D108BD9-81ED-4DB2-BD59-A6C34878D82A}">
                    <a16:rowId xmlns:a16="http://schemas.microsoft.com/office/drawing/2014/main" xmlns=""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764997336"/>
              </p:ext>
            </p:extLst>
          </p:nvPr>
        </p:nvGraphicFramePr>
        <p:xfrm>
          <a:off x="5967400" y="3368958"/>
          <a:ext cx="4201066" cy="16764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201066">
                  <a:extLst>
                    <a:ext uri="{9D8B030D-6E8A-4147-A177-3AD203B41FA5}">
                      <a16:colId xmlns:a16="http://schemas.microsoft.com/office/drawing/2014/main" xmlns="" val="20000"/>
                    </a:ext>
                  </a:extLst>
                </a:gridCol>
              </a:tblGrid>
              <a:tr h="221374">
                <a:tc>
                  <a:txBody>
                    <a:bodyPr/>
                    <a:lstStyle/>
                    <a:p>
                      <a:pPr marL="0" indent="0">
                        <a:buFont typeface="Arial" panose="020B0604020202020204" pitchFamily="34" charset="0"/>
                        <a:buNone/>
                      </a:pPr>
                      <a:r>
                        <a:rPr lang="en-US" dirty="0">
                          <a:effectLst>
                            <a:outerShdw blurRad="38100" dist="38100" dir="2700000" algn="tl">
                              <a:srgbClr val="000000">
                                <a:alpha val="43137"/>
                              </a:srgbClr>
                            </a:outerShdw>
                          </a:effectLst>
                          <a:latin typeface="Rockwell" panose="02060603020205020403" pitchFamily="18" charset="0"/>
                        </a:rPr>
                        <a:t>Mitigation Measures</a:t>
                      </a:r>
                    </a:p>
                  </a:txBody>
                  <a:tcPr/>
                </a:tc>
                <a:extLst>
                  <a:ext uri="{0D108BD9-81ED-4DB2-BD59-A6C34878D82A}">
                    <a16:rowId xmlns:a16="http://schemas.microsoft.com/office/drawing/2014/main" xmlns="" val="10000"/>
                  </a:ext>
                </a:extLst>
              </a:tr>
              <a:tr h="793254">
                <a:tc>
                  <a:txBody>
                    <a:bodyPr/>
                    <a:lstStyle/>
                    <a:p>
                      <a:pPr marL="285750" indent="-285750">
                        <a:buFont typeface="Arial" panose="020B0604020202020204" pitchFamily="34" charset="0"/>
                        <a:buChar char="•"/>
                      </a:pPr>
                      <a:r>
                        <a:rPr lang="en-US" sz="1600" dirty="0">
                          <a:effectLst>
                            <a:outerShdw blurRad="38100" dist="38100" dir="2700000" algn="tl">
                              <a:srgbClr val="000000">
                                <a:alpha val="43137"/>
                              </a:srgbClr>
                            </a:outerShdw>
                          </a:effectLst>
                          <a:latin typeface="Rockwell" panose="02060603020205020403" pitchFamily="18" charset="0"/>
                        </a:rPr>
                        <a:t>Prediction</a:t>
                      </a:r>
                      <a:r>
                        <a:rPr lang="en-US" sz="1600" baseline="0" dirty="0">
                          <a:effectLst>
                            <a:outerShdw blurRad="38100" dist="38100" dir="2700000" algn="tl">
                              <a:srgbClr val="000000">
                                <a:alpha val="43137"/>
                              </a:srgbClr>
                            </a:outerShdw>
                          </a:effectLst>
                          <a:latin typeface="Rockwell" panose="02060603020205020403" pitchFamily="18" charset="0"/>
                        </a:rPr>
                        <a:t> and Warning</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Land Use Control</a:t>
                      </a:r>
                    </a:p>
                    <a:p>
                      <a:pPr marL="635000" indent="-285750">
                        <a:buFont typeface="Wingdings" panose="05000000000000000000" pitchFamily="2" charset="2"/>
                        <a:buChar char="Ø"/>
                      </a:pPr>
                      <a:r>
                        <a:rPr lang="en-US" sz="1600" baseline="0" dirty="0">
                          <a:effectLst>
                            <a:outerShdw blurRad="38100" dist="38100" dir="2700000" algn="tl">
                              <a:srgbClr val="000000">
                                <a:alpha val="43137"/>
                              </a:srgbClr>
                            </a:outerShdw>
                          </a:effectLst>
                          <a:latin typeface="Rockwell" panose="02060603020205020403" pitchFamily="18" charset="0"/>
                        </a:rPr>
                        <a:t>Coastal Plain Management</a:t>
                      </a:r>
                    </a:p>
                    <a:p>
                      <a:pPr marL="635000" indent="-285750">
                        <a:buFont typeface="Wingdings" panose="05000000000000000000" pitchFamily="2" charset="2"/>
                        <a:buChar char="Ø"/>
                      </a:pPr>
                      <a:r>
                        <a:rPr lang="en-US" sz="1600" baseline="0" dirty="0">
                          <a:effectLst>
                            <a:outerShdw blurRad="38100" dist="38100" dir="2700000" algn="tl">
                              <a:srgbClr val="000000">
                                <a:alpha val="43137"/>
                              </a:srgbClr>
                            </a:outerShdw>
                          </a:effectLst>
                          <a:latin typeface="Rockwell" panose="02060603020205020403" pitchFamily="18" charset="0"/>
                        </a:rPr>
                        <a:t>Floodplain Management</a:t>
                      </a:r>
                    </a:p>
                    <a:p>
                      <a:pPr marL="285750" indent="-285750">
                        <a:buFont typeface="Arial" panose="020B0604020202020204" pitchFamily="34" charset="0"/>
                        <a:buChar char="•"/>
                      </a:pPr>
                      <a:r>
                        <a:rPr lang="en-US" sz="1600" baseline="0" dirty="0">
                          <a:effectLst>
                            <a:outerShdw blurRad="38100" dist="38100" dir="2700000" algn="tl">
                              <a:srgbClr val="000000">
                                <a:alpha val="43137"/>
                              </a:srgbClr>
                            </a:outerShdw>
                          </a:effectLst>
                          <a:latin typeface="Rockwell" panose="02060603020205020403" pitchFamily="18" charset="0"/>
                        </a:rPr>
                        <a:t>Reducing Vulnerability of Infrastructure</a:t>
                      </a:r>
                    </a:p>
                  </a:txBody>
                  <a:tcPr anchor="ctr">
                    <a:solidFill>
                      <a:schemeClr val="accent4">
                        <a:lumMod val="75000"/>
                      </a:schemeClr>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08811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Emergency Action</a:t>
            </a:r>
          </a:p>
        </p:txBody>
      </p:sp>
      <p:sp>
        <p:nvSpPr>
          <p:cNvPr id="18" name="Content Placeholder 2"/>
          <p:cNvSpPr txBox="1">
            <a:spLocks/>
          </p:cNvSpPr>
          <p:nvPr/>
        </p:nvSpPr>
        <p:spPr>
          <a:xfrm>
            <a:off x="838198" y="1418134"/>
            <a:ext cx="4775201" cy="538059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Emergency action involves taking prompt action to respond to situations that put residents at risk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to minimise injuries and deaths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0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number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casualties can be greatly reduced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For example,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cyclone-resistant raised concrete shelters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built in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high-risk areas of Bangladesh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have acted as shields and saved many lives.</a:t>
            </a:r>
          </a:p>
          <a:p>
            <a:pPr marL="0" indent="0" defTabSz="457200">
              <a:buNone/>
              <a:defRPr/>
            </a:pPr>
            <a:r>
              <a:rPr lang="en-US" sz="20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However, cyclone shelters are very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expensive to build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require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regular maintenance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LDCs such as Bangladesh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lack the finances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to build and maintain them.</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5894" y="2244195"/>
            <a:ext cx="6086475" cy="3419475"/>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6753694" y="5727677"/>
            <a:ext cx="3950873" cy="38525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 cyclone shelter in Bangladesh</a:t>
            </a:r>
          </a:p>
        </p:txBody>
      </p:sp>
      <p:sp>
        <p:nvSpPr>
          <p:cNvPr id="8" name="Content Placeholder 2"/>
          <p:cNvSpPr txBox="1">
            <a:spLocks/>
          </p:cNvSpPr>
          <p:nvPr/>
        </p:nvSpPr>
        <p:spPr>
          <a:xfrm>
            <a:off x="8362361" y="4936067"/>
            <a:ext cx="2923706" cy="609600"/>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Pillars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keep floodwaters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away from people</a:t>
            </a:r>
          </a:p>
        </p:txBody>
      </p:sp>
      <p:cxnSp>
        <p:nvCxnSpPr>
          <p:cNvPr id="4" name="Straight Arrow Connector 3"/>
          <p:cNvCxnSpPr/>
          <p:nvPr/>
        </p:nvCxnSpPr>
        <p:spPr>
          <a:xfrm flipH="1" flipV="1">
            <a:off x="6510867" y="5037667"/>
            <a:ext cx="1851494" cy="101600"/>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Content Placeholder 2"/>
          <p:cNvSpPr txBox="1">
            <a:spLocks/>
          </p:cNvSpPr>
          <p:nvPr/>
        </p:nvSpPr>
        <p:spPr>
          <a:xfrm>
            <a:off x="8531693" y="1416557"/>
            <a:ext cx="3033773" cy="609600"/>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Flat roofs act as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stability against strong winds</a:t>
            </a:r>
          </a:p>
        </p:txBody>
      </p:sp>
      <p:cxnSp>
        <p:nvCxnSpPr>
          <p:cNvPr id="13" name="Straight Arrow Connector 12"/>
          <p:cNvCxnSpPr/>
          <p:nvPr/>
        </p:nvCxnSpPr>
        <p:spPr>
          <a:xfrm flipH="1">
            <a:off x="7865533" y="2058161"/>
            <a:ext cx="1064094" cy="1311572"/>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486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Prediction and Warning</a:t>
            </a:r>
          </a:p>
        </p:txBody>
      </p:sp>
      <p:sp>
        <p:nvSpPr>
          <p:cNvPr id="18" name="Content Placeholder 2"/>
          <p:cNvSpPr txBox="1">
            <a:spLocks/>
          </p:cNvSpPr>
          <p:nvPr/>
        </p:nvSpPr>
        <p:spPr>
          <a:xfrm>
            <a:off x="838199" y="1418134"/>
            <a:ext cx="10380134" cy="111500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This involves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predicting the arrival of cyclones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by analysing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satellite data</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studying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climatological records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exploring computer models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cyclone activity and their paths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659" y="2294467"/>
            <a:ext cx="7184141" cy="4047067"/>
          </a:xfrm>
          <a:prstGeom prst="rect">
            <a:avLst/>
          </a:prstGeom>
          <a:effectLst>
            <a:outerShdw blurRad="50800" dist="38100" dir="2700000" algn="tl" rotWithShape="0">
              <a:prstClr val="black">
                <a:alpha val="40000"/>
              </a:prstClr>
            </a:outerShdw>
          </a:effectLst>
        </p:spPr>
      </p:pic>
      <p:sp>
        <p:nvSpPr>
          <p:cNvPr id="11" name="Content Placeholder 2"/>
          <p:cNvSpPr txBox="1">
            <a:spLocks/>
          </p:cNvSpPr>
          <p:nvPr/>
        </p:nvSpPr>
        <p:spPr>
          <a:xfrm>
            <a:off x="5952067" y="6366935"/>
            <a:ext cx="4600106" cy="38525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Satellite imagine of a tropical cyclone </a:t>
            </a:r>
          </a:p>
        </p:txBody>
      </p:sp>
    </p:spTree>
    <p:extLst>
      <p:ext uri="{BB962C8B-B14F-4D97-AF65-F5344CB8AC3E}">
        <p14:creationId xmlns:p14="http://schemas.microsoft.com/office/powerpoint/2010/main" val="562285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Prediction and Warning</a:t>
            </a:r>
          </a:p>
        </p:txBody>
      </p:sp>
      <p:sp>
        <p:nvSpPr>
          <p:cNvPr id="18" name="Content Placeholder 2"/>
          <p:cNvSpPr txBox="1">
            <a:spLocks/>
          </p:cNvSpPr>
          <p:nvPr/>
        </p:nvSpPr>
        <p:spPr>
          <a:xfrm>
            <a:off x="838199" y="1418135"/>
            <a:ext cx="10574868" cy="2307198"/>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measure establishes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pattern of occurrences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seriousness of damage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caused by past cyclones and makes it possible to predict when a violent cyclone could occur. For example, meteorologists who studied records of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2005 Hurricane Katrina gave warnings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 residents to evacuate regarding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2008 Hurricane Ike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However,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severity and time of occurrence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of future cyclones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cannot be accurately predicted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0534" y="3790918"/>
            <a:ext cx="4656666" cy="2910416"/>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6874934" y="4915375"/>
            <a:ext cx="3606800" cy="661502"/>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Satellite image of Hurricane Wilma striking Florida in 2005</a:t>
            </a:r>
          </a:p>
        </p:txBody>
      </p:sp>
    </p:spTree>
    <p:extLst>
      <p:ext uri="{BB962C8B-B14F-4D97-AF65-F5344CB8AC3E}">
        <p14:creationId xmlns:p14="http://schemas.microsoft.com/office/powerpoint/2010/main" val="182323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Land Use Control (Coastal Plain Management)</a:t>
            </a:r>
          </a:p>
        </p:txBody>
      </p:sp>
      <p:sp>
        <p:nvSpPr>
          <p:cNvPr id="18" name="Content Placeholder 2"/>
          <p:cNvSpPr txBox="1">
            <a:spLocks/>
          </p:cNvSpPr>
          <p:nvPr/>
        </p:nvSpPr>
        <p:spPr>
          <a:xfrm>
            <a:off x="838199" y="1418135"/>
            <a:ext cx="10574868" cy="268819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Regulates the use of land by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placing restrictions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on how the land can be used.</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0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Successful to some extent because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minimising development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 high-risk areas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limits exposure to hazards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reduces </a:t>
            </a:r>
            <a:r>
              <a:rPr lang="en-US" sz="2000">
                <a:solidFill>
                  <a:srgbClr val="FFFF00"/>
                </a:solidFill>
                <a:effectLst>
                  <a:outerShdw blurRad="38100" dist="38100" dir="2700000" algn="tl">
                    <a:srgbClr val="000000">
                      <a:alpha val="43137"/>
                    </a:srgbClr>
                  </a:outerShdw>
                </a:effectLst>
                <a:latin typeface="Rockwell" panose="02060603020205020403" pitchFamily="18" charset="0"/>
              </a:rPr>
              <a:t>collapse </a:t>
            </a:r>
            <a:r>
              <a:rPr lang="en-US" sz="2000" smtClean="0">
                <a:solidFill>
                  <a:srgbClr val="FFFF00"/>
                </a:solidFill>
                <a:effectLst>
                  <a:outerShdw blurRad="38100" dist="38100" dir="2700000" algn="tl">
                    <a:srgbClr val="000000">
                      <a:alpha val="43137"/>
                    </a:srgbClr>
                  </a:outerShdw>
                </a:effectLst>
                <a:latin typeface="Rockwell" panose="02060603020205020403" pitchFamily="18" charset="0"/>
              </a:rPr>
              <a:t>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properties and loss of lives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This has been practised in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coastal parts of Taiwan and Japan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They can only be successful if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authorities exert strict enforcement which requires time and manpower</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6"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71" r="926" b="2873"/>
          <a:stretch/>
        </p:blipFill>
        <p:spPr bwMode="auto">
          <a:xfrm>
            <a:off x="1612899" y="3912025"/>
            <a:ext cx="9025467" cy="2006699"/>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xmlns:lc="http://schemas.openxmlformats.org/drawingml/2006/lockedCanvas">
                <a:solidFill>
                  <a:schemeClr val="accent1"/>
                </a:solidFill>
              </a14:hiddenFill>
            </a:ext>
            <a:ext uri="{91240B29-F687-4f45-9708-019B960494DF}">
              <a14:hiddenLine xmlns="" xmlns:a14="http://schemas.microsoft.com/office/drawing/2010/main" xmlns:lc="http://schemas.openxmlformats.org/drawingml/2006/lockedCanvas" w="9525">
                <a:solidFill>
                  <a:schemeClr val="tx1"/>
                </a:solidFill>
                <a:miter lim="800000"/>
                <a:headEnd/>
                <a:tailEnd/>
              </a14:hiddenLine>
            </a:ext>
            <a:ext uri="{AF507438-7753-43e0-B8FC-AC1667EBCBE1}">
              <a14:hiddenEffects xmlns="" xmlns:a14="http://schemas.microsoft.com/office/drawing/2010/main" xmlns:lc="http://schemas.openxmlformats.org/drawingml/2006/lockedCanvas">
                <a:effectLst>
                  <a:outerShdw dist="35921" dir="2700000" algn="ctr" rotWithShape="0">
                    <a:schemeClr val="bg2"/>
                  </a:outerShdw>
                </a:effectLst>
              </a14:hiddenEffects>
            </a:ext>
          </a:extLst>
        </p:spPr>
      </p:pic>
      <p:sp>
        <p:nvSpPr>
          <p:cNvPr id="8" name="Content Placeholder 2"/>
          <p:cNvSpPr txBox="1">
            <a:spLocks/>
          </p:cNvSpPr>
          <p:nvPr/>
        </p:nvSpPr>
        <p:spPr>
          <a:xfrm>
            <a:off x="2760131" y="5955654"/>
            <a:ext cx="6731001" cy="661503"/>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Protected areas ensure that no developments are affected if the area becomes flooded or if a cliff collapses</a:t>
            </a:r>
          </a:p>
        </p:txBody>
      </p:sp>
    </p:spTree>
    <p:extLst>
      <p:ext uri="{BB962C8B-B14F-4D97-AF65-F5344CB8AC3E}">
        <p14:creationId xmlns:p14="http://schemas.microsoft.com/office/powerpoint/2010/main" val="2355868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Land Use Control (Floodplain Management)</a:t>
            </a:r>
          </a:p>
        </p:txBody>
      </p:sp>
      <p:sp>
        <p:nvSpPr>
          <p:cNvPr id="18" name="Content Placeholder 2"/>
          <p:cNvSpPr txBox="1">
            <a:spLocks/>
          </p:cNvSpPr>
          <p:nvPr/>
        </p:nvSpPr>
        <p:spPr>
          <a:xfrm>
            <a:off x="838199" y="1418134"/>
            <a:ext cx="5147734" cy="531286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This measure involves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drawing up of a master plan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to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protect critical assets from flooding</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0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Farmers’ crops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suffer less damage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during wet monsoon seasons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income generation has boosted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0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Floodplain management has resulted in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conflicting demands for water use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With climate change,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vulnerability of floodplain communities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severe weather shocks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and stresses will increase.</a:t>
            </a:r>
          </a:p>
        </p:txBody>
      </p:sp>
      <p:sp>
        <p:nvSpPr>
          <p:cNvPr id="8" name="Content Placeholder 2"/>
          <p:cNvSpPr txBox="1">
            <a:spLocks/>
          </p:cNvSpPr>
          <p:nvPr/>
        </p:nvSpPr>
        <p:spPr>
          <a:xfrm>
            <a:off x="6087533" y="6189133"/>
            <a:ext cx="5910667" cy="66150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Floodplain management plan for Cairns, Australia based on models of storm surge floods.</a:t>
            </a: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027" y="1418134"/>
            <a:ext cx="5405678" cy="4701117"/>
          </a:xfrm>
          <a:prstGeom prst="rect">
            <a:avLst/>
          </a:prstGeom>
          <a:noFill/>
          <a:ln>
            <a:noFill/>
          </a:ln>
          <a:effectLst/>
          <a:extLst>
            <a:ext uri="{909E8E84-426E-40dd-AFC4-6F175D3DCCD1}">
              <a14:hiddenFill xmlns="" xmlns:a14="http://schemas.microsoft.com/office/drawing/2010/main" xmlns:lc="http://schemas.openxmlformats.org/drawingml/2006/lockedCanvas">
                <a:solidFill>
                  <a:schemeClr val="accent1"/>
                </a:solidFill>
              </a14:hiddenFill>
            </a:ext>
            <a:ext uri="{91240B29-F687-4f45-9708-019B960494DF}">
              <a14:hiddenLine xmlns="" xmlns:a14="http://schemas.microsoft.com/office/drawing/2010/main" xmlns:lc="http://schemas.openxmlformats.org/drawingml/2006/lockedCanvas" w="9525">
                <a:solidFill>
                  <a:schemeClr val="tx1"/>
                </a:solidFill>
                <a:miter lim="800000"/>
                <a:headEnd/>
                <a:tailEnd/>
              </a14:hiddenLine>
            </a:ext>
            <a:ext uri="{AF507438-7753-43e0-B8FC-AC1667EBCBE1}">
              <a14:hiddenEffects xmlns="" xmlns:a14="http://schemas.microsoft.com/office/drawing/2010/main" xmlns:lc="http://schemas.openxmlformats.org/drawingml/2006/lockedCanvas">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0249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Reducing Vulnerability of Infrastructure</a:t>
            </a:r>
          </a:p>
        </p:txBody>
      </p:sp>
      <p:sp>
        <p:nvSpPr>
          <p:cNvPr id="18" name="Content Placeholder 2"/>
          <p:cNvSpPr txBox="1">
            <a:spLocks/>
          </p:cNvSpPr>
          <p:nvPr/>
        </p:nvSpPr>
        <p:spPr>
          <a:xfrm>
            <a:off x="838198" y="1418134"/>
            <a:ext cx="10242177" cy="110991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To lessen the impacts of tropical cyclones, infrastructure needs to be reinforced to withstand their impacts.  Reinforced structures include water and wind-resistant buildings and protective barriers such as coastal embankments and coastal dikes.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078" y="2593631"/>
            <a:ext cx="5876925" cy="29718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Content Placeholder 2"/>
          <p:cNvSpPr txBox="1">
            <a:spLocks/>
          </p:cNvSpPr>
          <p:nvPr/>
        </p:nvSpPr>
        <p:spPr>
          <a:xfrm>
            <a:off x="3272116" y="5605772"/>
            <a:ext cx="7561732" cy="70815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These protective barriers prevent water from overflowing river banks and also prevent surging waves from moving inland.</a:t>
            </a:r>
          </a:p>
        </p:txBody>
      </p:sp>
    </p:spTree>
    <p:extLst>
      <p:ext uri="{BB962C8B-B14F-4D97-AF65-F5344CB8AC3E}">
        <p14:creationId xmlns:p14="http://schemas.microsoft.com/office/powerpoint/2010/main" val="3749483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Mitigation Measures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Reducing Vulnerability of Infrastructure</a:t>
            </a:r>
          </a:p>
        </p:txBody>
      </p:sp>
      <p:sp>
        <p:nvSpPr>
          <p:cNvPr id="18" name="Content Placeholder 2"/>
          <p:cNvSpPr txBox="1">
            <a:spLocks/>
          </p:cNvSpPr>
          <p:nvPr/>
        </p:nvSpPr>
        <p:spPr>
          <a:xfrm>
            <a:off x="838198" y="1418135"/>
            <a:ext cx="10242177" cy="170158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For example, houses in Florida, USA, have wind and water-resistant buildings. Effectiveness is seen when houses suffered little damage from Hurricane Wilma in 2005.</a:t>
            </a:r>
          </a:p>
          <a:p>
            <a:pPr marL="0" indent="0" defTabSz="457200">
              <a:buNone/>
              <a:defRPr/>
            </a:pPr>
            <a:r>
              <a:rPr lang="en-US" sz="20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However, regular inspection and expensive maintenance are needed for these measures to be effective.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4656" y="3185304"/>
            <a:ext cx="5030885" cy="3345539"/>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7467598" y="4503996"/>
            <a:ext cx="4258237" cy="70815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Coastal dikes can last up to 30-50 years if properly maintained.</a:t>
            </a:r>
          </a:p>
        </p:txBody>
      </p:sp>
    </p:spTree>
    <p:extLst>
      <p:ext uri="{BB962C8B-B14F-4D97-AF65-F5344CB8AC3E}">
        <p14:creationId xmlns:p14="http://schemas.microsoft.com/office/powerpoint/2010/main" val="2757314392"/>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2252</Words>
  <Application>Microsoft Office PowerPoint</Application>
  <PresentationFormat>Widescreen</PresentationFormat>
  <Paragraphs>205</Paragraphs>
  <Slides>33</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Rockwell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87</cp:revision>
  <dcterms:created xsi:type="dcterms:W3CDTF">2018-06-19T13:44:59Z</dcterms:created>
  <dcterms:modified xsi:type="dcterms:W3CDTF">2019-08-10T14:21:16Z</dcterms:modified>
</cp:coreProperties>
</file>