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268" r:id="rId3"/>
    <p:sldId id="259" r:id="rId4"/>
    <p:sldId id="269" r:id="rId5"/>
    <p:sldId id="260" r:id="rId6"/>
    <p:sldId id="261" r:id="rId7"/>
    <p:sldId id="282" r:id="rId8"/>
    <p:sldId id="262" r:id="rId9"/>
    <p:sldId id="283" r:id="rId10"/>
    <p:sldId id="270" r:id="rId11"/>
    <p:sldId id="263" r:id="rId12"/>
    <p:sldId id="266" r:id="rId13"/>
    <p:sldId id="280" r:id="rId14"/>
    <p:sldId id="271" r:id="rId15"/>
    <p:sldId id="267" r:id="rId16"/>
    <p:sldId id="284" r:id="rId17"/>
    <p:sldId id="281" r:id="rId18"/>
    <p:sldId id="272" r:id="rId19"/>
    <p:sldId id="273" r:id="rId20"/>
    <p:sldId id="274" r:id="rId21"/>
    <p:sldId id="285" r:id="rId22"/>
    <p:sldId id="275" r:id="rId23"/>
    <p:sldId id="286" r:id="rId24"/>
    <p:sldId id="278" r:id="rId25"/>
    <p:sldId id="277" r:id="rId26"/>
    <p:sldId id="287" r:id="rId27"/>
    <p:sldId id="276" r:id="rId28"/>
    <p:sldId id="289" r:id="rId29"/>
    <p:sldId id="290" r:id="rId30"/>
    <p:sldId id="291" r:id="rId31"/>
    <p:sldId id="292" r:id="rId32"/>
    <p:sldId id="299" r:id="rId33"/>
    <p:sldId id="293" r:id="rId34"/>
    <p:sldId id="294" r:id="rId35"/>
    <p:sldId id="295" r:id="rId36"/>
    <p:sldId id="296" r:id="rId37"/>
    <p:sldId id="297" r:id="rId38"/>
    <p:sldId id="301" r:id="rId39"/>
    <p:sldId id="300" r:id="rId40"/>
    <p:sldId id="298" r:id="rId41"/>
    <p:sldId id="302" r:id="rId42"/>
    <p:sldId id="303" r:id="rId43"/>
    <p:sldId id="304" r:id="rId44"/>
    <p:sldId id="305" r:id="rId45"/>
    <p:sldId id="308" r:id="rId46"/>
    <p:sldId id="307" r:id="rId47"/>
    <p:sldId id="306" r:id="rId48"/>
    <p:sldId id="309" r:id="rId49"/>
    <p:sldId id="310" r:id="rId50"/>
    <p:sldId id="311" r:id="rId51"/>
    <p:sldId id="31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60"/>
  </p:normalViewPr>
  <p:slideViewPr>
    <p:cSldViewPr snapToGrid="0">
      <p:cViewPr varScale="1">
        <p:scale>
          <a:sx n="116" d="100"/>
          <a:sy n="116" d="100"/>
        </p:scale>
        <p:origin x="36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7BE48-F1E4-4F46-83B7-12D5B7C2C170}" type="datetimeFigureOut">
              <a:rPr lang="en-US" smtClean="0"/>
              <a:t>8/10/2019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ED690-548D-40AB-BD14-E9768CB5EB4F}" type="slidenum">
              <a:rPr lang="en-US" smtClean="0"/>
              <a:t>‹#›</a:t>
            </a:fld>
            <a:endParaRPr lang="en-US"/>
          </a:p>
        </p:txBody>
      </p:sp>
    </p:spTree>
    <p:extLst>
      <p:ext uri="{BB962C8B-B14F-4D97-AF65-F5344CB8AC3E}">
        <p14:creationId xmlns:p14="http://schemas.microsoft.com/office/powerpoint/2010/main" val="10635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a:t>
            </a:fld>
            <a:endParaRPr lang="en-US"/>
          </a:p>
        </p:txBody>
      </p:sp>
    </p:spTree>
    <p:extLst>
      <p:ext uri="{BB962C8B-B14F-4D97-AF65-F5344CB8AC3E}">
        <p14:creationId xmlns:p14="http://schemas.microsoft.com/office/powerpoint/2010/main" val="305578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a:t>
            </a:fld>
            <a:endParaRPr lang="en-US"/>
          </a:p>
        </p:txBody>
      </p:sp>
    </p:spTree>
    <p:extLst>
      <p:ext uri="{BB962C8B-B14F-4D97-AF65-F5344CB8AC3E}">
        <p14:creationId xmlns:p14="http://schemas.microsoft.com/office/powerpoint/2010/main" val="2300525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6</a:t>
            </a:fld>
            <a:endParaRPr lang="en-US"/>
          </a:p>
        </p:txBody>
      </p:sp>
    </p:spTree>
    <p:extLst>
      <p:ext uri="{BB962C8B-B14F-4D97-AF65-F5344CB8AC3E}">
        <p14:creationId xmlns:p14="http://schemas.microsoft.com/office/powerpoint/2010/main" val="2938401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7</a:t>
            </a:fld>
            <a:endParaRPr lang="en-US"/>
          </a:p>
        </p:txBody>
      </p:sp>
    </p:spTree>
    <p:extLst>
      <p:ext uri="{BB962C8B-B14F-4D97-AF65-F5344CB8AC3E}">
        <p14:creationId xmlns:p14="http://schemas.microsoft.com/office/powerpoint/2010/main" val="262297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8</a:t>
            </a:fld>
            <a:endParaRPr lang="en-US"/>
          </a:p>
        </p:txBody>
      </p:sp>
    </p:spTree>
    <p:extLst>
      <p:ext uri="{BB962C8B-B14F-4D97-AF65-F5344CB8AC3E}">
        <p14:creationId xmlns:p14="http://schemas.microsoft.com/office/powerpoint/2010/main" val="135469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9</a:t>
            </a:fld>
            <a:endParaRPr lang="en-US"/>
          </a:p>
        </p:txBody>
      </p:sp>
    </p:spTree>
    <p:extLst>
      <p:ext uri="{BB962C8B-B14F-4D97-AF65-F5344CB8AC3E}">
        <p14:creationId xmlns:p14="http://schemas.microsoft.com/office/powerpoint/2010/main" val="1907251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11</a:t>
            </a:fld>
            <a:endParaRPr lang="en-US"/>
          </a:p>
        </p:txBody>
      </p:sp>
    </p:spTree>
    <p:extLst>
      <p:ext uri="{BB962C8B-B14F-4D97-AF65-F5344CB8AC3E}">
        <p14:creationId xmlns:p14="http://schemas.microsoft.com/office/powerpoint/2010/main" val="3018413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12</a:t>
            </a:fld>
            <a:endParaRPr lang="en-US"/>
          </a:p>
        </p:txBody>
      </p:sp>
    </p:spTree>
    <p:extLst>
      <p:ext uri="{BB962C8B-B14F-4D97-AF65-F5344CB8AC3E}">
        <p14:creationId xmlns:p14="http://schemas.microsoft.com/office/powerpoint/2010/main" val="15512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13</a:t>
            </a:fld>
            <a:endParaRPr lang="en-US"/>
          </a:p>
        </p:txBody>
      </p:sp>
    </p:spTree>
    <p:extLst>
      <p:ext uri="{BB962C8B-B14F-4D97-AF65-F5344CB8AC3E}">
        <p14:creationId xmlns:p14="http://schemas.microsoft.com/office/powerpoint/2010/main" val="2493670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15</a:t>
            </a:fld>
            <a:endParaRPr lang="en-US"/>
          </a:p>
        </p:txBody>
      </p:sp>
    </p:spTree>
    <p:extLst>
      <p:ext uri="{BB962C8B-B14F-4D97-AF65-F5344CB8AC3E}">
        <p14:creationId xmlns:p14="http://schemas.microsoft.com/office/powerpoint/2010/main" val="3230418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16</a:t>
            </a:fld>
            <a:endParaRPr lang="en-US"/>
          </a:p>
        </p:txBody>
      </p:sp>
    </p:spTree>
    <p:extLst>
      <p:ext uri="{BB962C8B-B14F-4D97-AF65-F5344CB8AC3E}">
        <p14:creationId xmlns:p14="http://schemas.microsoft.com/office/powerpoint/2010/main" val="2178551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17</a:t>
            </a:fld>
            <a:endParaRPr lang="en-US"/>
          </a:p>
        </p:txBody>
      </p:sp>
    </p:spTree>
    <p:extLst>
      <p:ext uri="{BB962C8B-B14F-4D97-AF65-F5344CB8AC3E}">
        <p14:creationId xmlns:p14="http://schemas.microsoft.com/office/powerpoint/2010/main" val="3640781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19</a:t>
            </a:fld>
            <a:endParaRPr lang="en-US"/>
          </a:p>
        </p:txBody>
      </p:sp>
    </p:spTree>
    <p:extLst>
      <p:ext uri="{BB962C8B-B14F-4D97-AF65-F5344CB8AC3E}">
        <p14:creationId xmlns:p14="http://schemas.microsoft.com/office/powerpoint/2010/main" val="2571517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20</a:t>
            </a:fld>
            <a:endParaRPr lang="en-US"/>
          </a:p>
        </p:txBody>
      </p:sp>
    </p:spTree>
    <p:extLst>
      <p:ext uri="{BB962C8B-B14F-4D97-AF65-F5344CB8AC3E}">
        <p14:creationId xmlns:p14="http://schemas.microsoft.com/office/powerpoint/2010/main" val="427399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21</a:t>
            </a:fld>
            <a:endParaRPr lang="en-US"/>
          </a:p>
        </p:txBody>
      </p:sp>
    </p:spTree>
    <p:extLst>
      <p:ext uri="{BB962C8B-B14F-4D97-AF65-F5344CB8AC3E}">
        <p14:creationId xmlns:p14="http://schemas.microsoft.com/office/powerpoint/2010/main" val="3520357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22</a:t>
            </a:fld>
            <a:endParaRPr lang="en-US"/>
          </a:p>
        </p:txBody>
      </p:sp>
    </p:spTree>
    <p:extLst>
      <p:ext uri="{BB962C8B-B14F-4D97-AF65-F5344CB8AC3E}">
        <p14:creationId xmlns:p14="http://schemas.microsoft.com/office/powerpoint/2010/main" val="2525337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23</a:t>
            </a:fld>
            <a:endParaRPr lang="en-US"/>
          </a:p>
        </p:txBody>
      </p:sp>
    </p:spTree>
    <p:extLst>
      <p:ext uri="{BB962C8B-B14F-4D97-AF65-F5344CB8AC3E}">
        <p14:creationId xmlns:p14="http://schemas.microsoft.com/office/powerpoint/2010/main" val="2153753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24</a:t>
            </a:fld>
            <a:endParaRPr lang="en-US"/>
          </a:p>
        </p:txBody>
      </p:sp>
    </p:spTree>
    <p:extLst>
      <p:ext uri="{BB962C8B-B14F-4D97-AF65-F5344CB8AC3E}">
        <p14:creationId xmlns:p14="http://schemas.microsoft.com/office/powerpoint/2010/main" val="376243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25</a:t>
            </a:fld>
            <a:endParaRPr lang="en-US"/>
          </a:p>
        </p:txBody>
      </p:sp>
    </p:spTree>
    <p:extLst>
      <p:ext uri="{BB962C8B-B14F-4D97-AF65-F5344CB8AC3E}">
        <p14:creationId xmlns:p14="http://schemas.microsoft.com/office/powerpoint/2010/main" val="854692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26</a:t>
            </a:fld>
            <a:endParaRPr lang="en-US"/>
          </a:p>
        </p:txBody>
      </p:sp>
    </p:spTree>
    <p:extLst>
      <p:ext uri="{BB962C8B-B14F-4D97-AF65-F5344CB8AC3E}">
        <p14:creationId xmlns:p14="http://schemas.microsoft.com/office/powerpoint/2010/main" val="1586323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27</a:t>
            </a:fld>
            <a:endParaRPr lang="en-US"/>
          </a:p>
        </p:txBody>
      </p:sp>
    </p:spTree>
    <p:extLst>
      <p:ext uri="{BB962C8B-B14F-4D97-AF65-F5344CB8AC3E}">
        <p14:creationId xmlns:p14="http://schemas.microsoft.com/office/powerpoint/2010/main" val="409797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29</a:t>
            </a:fld>
            <a:endParaRPr lang="en-US"/>
          </a:p>
        </p:txBody>
      </p:sp>
    </p:spTree>
    <p:extLst>
      <p:ext uri="{BB962C8B-B14F-4D97-AF65-F5344CB8AC3E}">
        <p14:creationId xmlns:p14="http://schemas.microsoft.com/office/powerpoint/2010/main" val="1947237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30</a:t>
            </a:fld>
            <a:endParaRPr lang="en-US"/>
          </a:p>
        </p:txBody>
      </p:sp>
    </p:spTree>
    <p:extLst>
      <p:ext uri="{BB962C8B-B14F-4D97-AF65-F5344CB8AC3E}">
        <p14:creationId xmlns:p14="http://schemas.microsoft.com/office/powerpoint/2010/main" val="3584405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31</a:t>
            </a:fld>
            <a:endParaRPr lang="en-US"/>
          </a:p>
        </p:txBody>
      </p:sp>
    </p:spTree>
    <p:extLst>
      <p:ext uri="{BB962C8B-B14F-4D97-AF65-F5344CB8AC3E}">
        <p14:creationId xmlns:p14="http://schemas.microsoft.com/office/powerpoint/2010/main" val="2955206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32</a:t>
            </a:fld>
            <a:endParaRPr lang="en-US"/>
          </a:p>
        </p:txBody>
      </p:sp>
    </p:spTree>
    <p:extLst>
      <p:ext uri="{BB962C8B-B14F-4D97-AF65-F5344CB8AC3E}">
        <p14:creationId xmlns:p14="http://schemas.microsoft.com/office/powerpoint/2010/main" val="723098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33</a:t>
            </a:fld>
            <a:endParaRPr lang="en-US"/>
          </a:p>
        </p:txBody>
      </p:sp>
    </p:spTree>
    <p:extLst>
      <p:ext uri="{BB962C8B-B14F-4D97-AF65-F5344CB8AC3E}">
        <p14:creationId xmlns:p14="http://schemas.microsoft.com/office/powerpoint/2010/main" val="3233404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34</a:t>
            </a:fld>
            <a:endParaRPr lang="en-US"/>
          </a:p>
        </p:txBody>
      </p:sp>
    </p:spTree>
    <p:extLst>
      <p:ext uri="{BB962C8B-B14F-4D97-AF65-F5344CB8AC3E}">
        <p14:creationId xmlns:p14="http://schemas.microsoft.com/office/powerpoint/2010/main" val="1965287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35</a:t>
            </a:fld>
            <a:endParaRPr lang="en-US"/>
          </a:p>
        </p:txBody>
      </p:sp>
    </p:spTree>
    <p:extLst>
      <p:ext uri="{BB962C8B-B14F-4D97-AF65-F5344CB8AC3E}">
        <p14:creationId xmlns:p14="http://schemas.microsoft.com/office/powerpoint/2010/main" val="2058141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36</a:t>
            </a:fld>
            <a:endParaRPr lang="en-US"/>
          </a:p>
        </p:txBody>
      </p:sp>
    </p:spTree>
    <p:extLst>
      <p:ext uri="{BB962C8B-B14F-4D97-AF65-F5344CB8AC3E}">
        <p14:creationId xmlns:p14="http://schemas.microsoft.com/office/powerpoint/2010/main" val="23030918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37</a:t>
            </a:fld>
            <a:endParaRPr lang="en-US"/>
          </a:p>
        </p:txBody>
      </p:sp>
    </p:spTree>
    <p:extLst>
      <p:ext uri="{BB962C8B-B14F-4D97-AF65-F5344CB8AC3E}">
        <p14:creationId xmlns:p14="http://schemas.microsoft.com/office/powerpoint/2010/main" val="1841994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38</a:t>
            </a:fld>
            <a:endParaRPr lang="en-US"/>
          </a:p>
        </p:txBody>
      </p:sp>
    </p:spTree>
    <p:extLst>
      <p:ext uri="{BB962C8B-B14F-4D97-AF65-F5344CB8AC3E}">
        <p14:creationId xmlns:p14="http://schemas.microsoft.com/office/powerpoint/2010/main" val="252505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40</a:t>
            </a:fld>
            <a:endParaRPr lang="en-US"/>
          </a:p>
        </p:txBody>
      </p:sp>
    </p:spTree>
    <p:extLst>
      <p:ext uri="{BB962C8B-B14F-4D97-AF65-F5344CB8AC3E}">
        <p14:creationId xmlns:p14="http://schemas.microsoft.com/office/powerpoint/2010/main" val="3745150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41</a:t>
            </a:fld>
            <a:endParaRPr lang="en-US"/>
          </a:p>
        </p:txBody>
      </p:sp>
    </p:spTree>
    <p:extLst>
      <p:ext uri="{BB962C8B-B14F-4D97-AF65-F5344CB8AC3E}">
        <p14:creationId xmlns:p14="http://schemas.microsoft.com/office/powerpoint/2010/main" val="22825248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42</a:t>
            </a:fld>
            <a:endParaRPr lang="en-US"/>
          </a:p>
        </p:txBody>
      </p:sp>
    </p:spTree>
    <p:extLst>
      <p:ext uri="{BB962C8B-B14F-4D97-AF65-F5344CB8AC3E}">
        <p14:creationId xmlns:p14="http://schemas.microsoft.com/office/powerpoint/2010/main" val="32013987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43</a:t>
            </a:fld>
            <a:endParaRPr lang="en-US"/>
          </a:p>
        </p:txBody>
      </p:sp>
    </p:spTree>
    <p:extLst>
      <p:ext uri="{BB962C8B-B14F-4D97-AF65-F5344CB8AC3E}">
        <p14:creationId xmlns:p14="http://schemas.microsoft.com/office/powerpoint/2010/main" val="22209773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44</a:t>
            </a:fld>
            <a:endParaRPr lang="en-US"/>
          </a:p>
        </p:txBody>
      </p:sp>
    </p:spTree>
    <p:extLst>
      <p:ext uri="{BB962C8B-B14F-4D97-AF65-F5344CB8AC3E}">
        <p14:creationId xmlns:p14="http://schemas.microsoft.com/office/powerpoint/2010/main" val="8370037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45</a:t>
            </a:fld>
            <a:endParaRPr lang="en-US"/>
          </a:p>
        </p:txBody>
      </p:sp>
    </p:spTree>
    <p:extLst>
      <p:ext uri="{BB962C8B-B14F-4D97-AF65-F5344CB8AC3E}">
        <p14:creationId xmlns:p14="http://schemas.microsoft.com/office/powerpoint/2010/main" val="41579457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46</a:t>
            </a:fld>
            <a:endParaRPr lang="en-US"/>
          </a:p>
        </p:txBody>
      </p:sp>
    </p:spTree>
    <p:extLst>
      <p:ext uri="{BB962C8B-B14F-4D97-AF65-F5344CB8AC3E}">
        <p14:creationId xmlns:p14="http://schemas.microsoft.com/office/powerpoint/2010/main" val="26846489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47</a:t>
            </a:fld>
            <a:endParaRPr lang="en-US"/>
          </a:p>
        </p:txBody>
      </p:sp>
    </p:spTree>
    <p:extLst>
      <p:ext uri="{BB962C8B-B14F-4D97-AF65-F5344CB8AC3E}">
        <p14:creationId xmlns:p14="http://schemas.microsoft.com/office/powerpoint/2010/main" val="28022000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48</a:t>
            </a:fld>
            <a:endParaRPr lang="en-US"/>
          </a:p>
        </p:txBody>
      </p:sp>
    </p:spTree>
    <p:extLst>
      <p:ext uri="{BB962C8B-B14F-4D97-AF65-F5344CB8AC3E}">
        <p14:creationId xmlns:p14="http://schemas.microsoft.com/office/powerpoint/2010/main" val="32631616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49</a:t>
            </a:fld>
            <a:endParaRPr lang="en-US"/>
          </a:p>
        </p:txBody>
      </p:sp>
    </p:spTree>
    <p:extLst>
      <p:ext uri="{BB962C8B-B14F-4D97-AF65-F5344CB8AC3E}">
        <p14:creationId xmlns:p14="http://schemas.microsoft.com/office/powerpoint/2010/main" val="3820376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50</a:t>
            </a:fld>
            <a:endParaRPr lang="en-US"/>
          </a:p>
        </p:txBody>
      </p:sp>
    </p:spTree>
    <p:extLst>
      <p:ext uri="{BB962C8B-B14F-4D97-AF65-F5344CB8AC3E}">
        <p14:creationId xmlns:p14="http://schemas.microsoft.com/office/powerpoint/2010/main" val="26046215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E4B69-ED7E-4651-9630-DE714DD356FA}" type="slidenum">
              <a:rPr lang="en-US" smtClean="0"/>
              <a:t>51</a:t>
            </a:fld>
            <a:endParaRPr lang="en-US"/>
          </a:p>
        </p:txBody>
      </p:sp>
    </p:spTree>
    <p:extLst>
      <p:ext uri="{BB962C8B-B14F-4D97-AF65-F5344CB8AC3E}">
        <p14:creationId xmlns:p14="http://schemas.microsoft.com/office/powerpoint/2010/main" val="972269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75571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38532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14132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39BF4-510E-47FA-AFDB-E78AB00DFA7E}"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957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39BF4-510E-47FA-AFDB-E78AB00DFA7E}" type="datetimeFigureOut">
              <a:rPr lang="en-US" smtClean="0"/>
              <a:t>8/10/2019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5473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39BF4-510E-47FA-AFDB-E78AB00DFA7E}" type="datetimeFigureOut">
              <a:rPr lang="en-US" smtClean="0"/>
              <a:t>8/10/2019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9146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9BF4-510E-47FA-AFDB-E78AB00DFA7E}" type="datetimeFigureOut">
              <a:rPr lang="en-US" smtClean="0"/>
              <a:t>8/10/2019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4261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9842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39BF4-510E-47FA-AFDB-E78AB00DFA7E}"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326249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1424252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39BF4-510E-47FA-AFDB-E78AB00DFA7E}"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5B22-7F6B-434A-AEEA-2F500E6D9FD2}" type="slidenum">
              <a:rPr lang="en-US" smtClean="0"/>
              <a:t>‹#›</a:t>
            </a:fld>
            <a:endParaRPr lang="en-US"/>
          </a:p>
        </p:txBody>
      </p:sp>
    </p:spTree>
    <p:extLst>
      <p:ext uri="{BB962C8B-B14F-4D97-AF65-F5344CB8AC3E}">
        <p14:creationId xmlns:p14="http://schemas.microsoft.com/office/powerpoint/2010/main" val="25079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l="-16000" r="-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39BF4-510E-47FA-AFDB-E78AB00DFA7E}" type="datetimeFigureOut">
              <a:rPr lang="en-US" smtClean="0"/>
              <a:t>8/10/2019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5B22-7F6B-434A-AEEA-2F500E6D9FD2}" type="slidenum">
              <a:rPr lang="en-US" smtClean="0"/>
              <a:t>‹#›</a:t>
            </a:fld>
            <a:endParaRPr lang="en-US"/>
          </a:p>
        </p:txBody>
      </p:sp>
    </p:spTree>
    <p:extLst>
      <p:ext uri="{BB962C8B-B14F-4D97-AF65-F5344CB8AC3E}">
        <p14:creationId xmlns:p14="http://schemas.microsoft.com/office/powerpoint/2010/main" val="2000423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88540" y="1214438"/>
            <a:ext cx="10214919" cy="23876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Rockwell" panose="02060603020205020403" pitchFamily="18" charset="0"/>
              </a:rPr>
              <a:t>Secondary 3 Pure Geography</a:t>
            </a:r>
            <a:br>
              <a:rPr lang="en-US" sz="4800" dirty="0">
                <a:solidFill>
                  <a:schemeClr val="bg1"/>
                </a:solidFill>
                <a:effectLst>
                  <a:outerShdw blurRad="38100" dist="38100" dir="2700000" algn="tl">
                    <a:srgbClr val="000000">
                      <a:alpha val="43137"/>
                    </a:srgbClr>
                  </a:outerShdw>
                </a:effectLst>
                <a:latin typeface="Rockwell" panose="02060603020205020403" pitchFamily="18" charset="0"/>
              </a:rPr>
            </a:b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Chapter 3 – Variable Weather and Changing Climate</a:t>
            </a:r>
          </a:p>
        </p:txBody>
      </p:sp>
      <p:sp>
        <p:nvSpPr>
          <p:cNvPr id="5" name="Subtitle 2"/>
          <p:cNvSpPr txBox="1">
            <a:spLocks/>
          </p:cNvSpPr>
          <p:nvPr/>
        </p:nvSpPr>
        <p:spPr>
          <a:xfrm>
            <a:off x="1524000" y="3602038"/>
            <a:ext cx="9144000" cy="16557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Tree>
    <p:extLst>
      <p:ext uri="{BB962C8B-B14F-4D97-AF65-F5344CB8AC3E}">
        <p14:creationId xmlns:p14="http://schemas.microsoft.com/office/powerpoint/2010/main" val="45293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has global climate changed?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some natural causes of recent climate change?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does climate change affect people?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responses to climate change?</a:t>
            </a:r>
          </a:p>
          <a:p>
            <a:pPr marL="457200" indent="-457200" defTabSz="457200">
              <a:buFont typeface="Arial" charset="0"/>
              <a:buAutoNum type="alphaLcPeriod"/>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727853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has global climate changed?</a:t>
            </a:r>
          </a:p>
        </p:txBody>
      </p:sp>
      <p:sp>
        <p:nvSpPr>
          <p:cNvPr id="18" name="Content Placeholder 2"/>
          <p:cNvSpPr txBox="1">
            <a:spLocks/>
          </p:cNvSpPr>
          <p:nvPr/>
        </p:nvSpPr>
        <p:spPr>
          <a:xfrm>
            <a:off x="838200" y="1418137"/>
            <a:ext cx="4680648" cy="483801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Since 1880, global temperature shows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significant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but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irregular upward trend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with fluctuations of 0.3°C to 0.6°C.</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temperature has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by an average of 0.74°C.</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phenomenon is known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global warming</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is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 in global temperatures over a long period of time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2">
            <a:extLst>
              <a:ext uri="{FF2B5EF4-FFF2-40B4-BE49-F238E27FC236}">
                <a16:creationId xmlns:a16="http://schemas.microsoft.com/office/drawing/2014/main" xmlns="" id="{F6D2FBAE-5B01-4C6E-ADD0-61C9E0E250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1906"/>
          <a:stretch/>
        </p:blipFill>
        <p:spPr bwMode="auto">
          <a:xfrm>
            <a:off x="5777948" y="2173433"/>
            <a:ext cx="6091323" cy="33274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a:extLst>
              <a:ext uri="{FF2B5EF4-FFF2-40B4-BE49-F238E27FC236}">
                <a16:creationId xmlns:a16="http://schemas.microsoft.com/office/drawing/2014/main" xmlns="" id="{DD0C7D1D-9C0A-4CE8-8887-38C12438BCF8}"/>
              </a:ext>
            </a:extLst>
          </p:cNvPr>
          <p:cNvSpPr txBox="1">
            <a:spLocks/>
          </p:cNvSpPr>
          <p:nvPr/>
        </p:nvSpPr>
        <p:spPr>
          <a:xfrm>
            <a:off x="5518847" y="5566446"/>
            <a:ext cx="6609523" cy="4570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Mean global temperatures from 1800 to 2003</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802671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has global climate changed?</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some natural causes of recent climate change?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does climate change affect people?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responses to climate change?</a:t>
            </a:r>
          </a:p>
          <a:p>
            <a:pPr marL="457200" indent="-457200" defTabSz="457200">
              <a:buFont typeface="Arial" charset="0"/>
              <a:buAutoNum type="alphaLcPeriod"/>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053185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some natural causes of climate change?</a:t>
            </a:r>
          </a:p>
        </p:txBody>
      </p:sp>
      <p:sp>
        <p:nvSpPr>
          <p:cNvPr id="18" name="Content Placeholder 2"/>
          <p:cNvSpPr txBox="1">
            <a:spLocks/>
          </p:cNvSpPr>
          <p:nvPr/>
        </p:nvSpPr>
        <p:spPr>
          <a:xfrm>
            <a:off x="838199" y="1418137"/>
            <a:ext cx="10677940" cy="87448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There are two natural causes of climate change, namely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volcanic eruptions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variations in solar output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6" name="Picture 5">
            <a:extLst>
              <a:ext uri="{FF2B5EF4-FFF2-40B4-BE49-F238E27FC236}">
                <a16:creationId xmlns:a16="http://schemas.microsoft.com/office/drawing/2014/main" xmlns="" id="{5840D19B-5685-4179-9BFB-84AE57A71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9979" y="2625443"/>
            <a:ext cx="4347969" cy="2447486"/>
          </a:xfrm>
          <a:prstGeom prst="rect">
            <a:avLst/>
          </a:prstGeom>
          <a:effectLst>
            <a:outerShdw blurRad="50800" dist="38100" dir="2700000" algn="tl" rotWithShape="0">
              <a:prstClr val="black">
                <a:alpha val="40000"/>
              </a:prstClr>
            </a:outerShdw>
          </a:effectLst>
        </p:spPr>
      </p:pic>
      <p:sp>
        <p:nvSpPr>
          <p:cNvPr id="7" name="Content Placeholder 2">
            <a:extLst>
              <a:ext uri="{FF2B5EF4-FFF2-40B4-BE49-F238E27FC236}">
                <a16:creationId xmlns:a16="http://schemas.microsoft.com/office/drawing/2014/main" xmlns="" id="{E1324AD2-2A46-4BBF-9FF3-6CFD916BCD50}"/>
              </a:ext>
            </a:extLst>
          </p:cNvPr>
          <p:cNvSpPr txBox="1">
            <a:spLocks/>
          </p:cNvSpPr>
          <p:nvPr/>
        </p:nvSpPr>
        <p:spPr>
          <a:xfrm>
            <a:off x="2202204" y="5138516"/>
            <a:ext cx="2803518" cy="4570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Volcanic Eruptions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a:extLst>
              <a:ext uri="{FF2B5EF4-FFF2-40B4-BE49-F238E27FC236}">
                <a16:creationId xmlns:a16="http://schemas.microsoft.com/office/drawing/2014/main" xmlns="" id="{1BD57EF5-3EBF-426E-ADE9-87A6444EF7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7800" y="2625443"/>
            <a:ext cx="4896000" cy="2448000"/>
          </a:xfrm>
          <a:prstGeom prst="rect">
            <a:avLst/>
          </a:prstGeom>
          <a:effectLst>
            <a:outerShdw blurRad="50800" dist="38100" dir="2700000" algn="tl" rotWithShape="0">
              <a:prstClr val="black">
                <a:alpha val="40000"/>
              </a:prstClr>
            </a:outerShdw>
          </a:effectLst>
        </p:spPr>
      </p:pic>
      <p:sp>
        <p:nvSpPr>
          <p:cNvPr id="11" name="Content Placeholder 2">
            <a:extLst>
              <a:ext uri="{FF2B5EF4-FFF2-40B4-BE49-F238E27FC236}">
                <a16:creationId xmlns:a16="http://schemas.microsoft.com/office/drawing/2014/main" xmlns="" id="{0270ECF9-6174-47AB-B671-E5DD84083136}"/>
              </a:ext>
            </a:extLst>
          </p:cNvPr>
          <p:cNvSpPr txBox="1">
            <a:spLocks/>
          </p:cNvSpPr>
          <p:nvPr/>
        </p:nvSpPr>
        <p:spPr>
          <a:xfrm>
            <a:off x="7297801" y="5138516"/>
            <a:ext cx="3215998" cy="4570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Variations in Solar Output</a:t>
            </a:r>
          </a:p>
        </p:txBody>
      </p:sp>
    </p:spTree>
    <p:extLst>
      <p:ext uri="{BB962C8B-B14F-4D97-AF65-F5344CB8AC3E}">
        <p14:creationId xmlns:p14="http://schemas.microsoft.com/office/powerpoint/2010/main" val="2418938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Natural Causes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Volcanic Eruptions</a:t>
            </a:r>
          </a:p>
        </p:txBody>
      </p:sp>
      <p:sp>
        <p:nvSpPr>
          <p:cNvPr id="18" name="Content Placeholder 2"/>
          <p:cNvSpPr txBox="1">
            <a:spLocks/>
          </p:cNvSpPr>
          <p:nvPr/>
        </p:nvSpPr>
        <p:spPr>
          <a:xfrm>
            <a:off x="838199" y="1418137"/>
            <a:ext cx="10515600" cy="22262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When a volcano erupts, large volumes of carbon dioxide, sulfur dioxide, water vapour, dust and ash are released into the atmosphere.</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Sulfur dioxide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reacts with water to form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sulfur-based particles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Together with dust and ash, these particles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reflect solar energy back into space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This results in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cooling influence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on global temperature.</a:t>
            </a:r>
            <a:endParaRPr lang="en-US"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pSp>
        <p:nvGrpSpPr>
          <p:cNvPr id="14" name="Group 13">
            <a:extLst>
              <a:ext uri="{FF2B5EF4-FFF2-40B4-BE49-F238E27FC236}">
                <a16:creationId xmlns:a16="http://schemas.microsoft.com/office/drawing/2014/main" xmlns="" id="{BBEC3113-AFD3-48A7-A7DB-C32361FB86C9}"/>
              </a:ext>
            </a:extLst>
          </p:cNvPr>
          <p:cNvGrpSpPr/>
          <p:nvPr/>
        </p:nvGrpSpPr>
        <p:grpSpPr>
          <a:xfrm>
            <a:off x="1473280" y="3578088"/>
            <a:ext cx="9245437" cy="3182476"/>
            <a:chOff x="765946" y="3429000"/>
            <a:chExt cx="9245437" cy="3182476"/>
          </a:xfrm>
        </p:grpSpPr>
        <p:pic>
          <p:nvPicPr>
            <p:cNvPr id="4" name="Picture 3">
              <a:extLst>
                <a:ext uri="{FF2B5EF4-FFF2-40B4-BE49-F238E27FC236}">
                  <a16:creationId xmlns:a16="http://schemas.microsoft.com/office/drawing/2014/main" xmlns="" id="{C1B4644F-C8BE-4DA7-B332-6DB135FE5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652" y="3429000"/>
              <a:ext cx="6035731" cy="3182476"/>
            </a:xfrm>
            <a:prstGeom prst="rect">
              <a:avLst/>
            </a:prstGeom>
            <a:effectLst>
              <a:outerShdw blurRad="50800" dist="38100" dir="2700000" algn="tl" rotWithShape="0">
                <a:prstClr val="black">
                  <a:alpha val="40000"/>
                </a:prstClr>
              </a:outerShdw>
            </a:effectLst>
          </p:spPr>
        </p:pic>
        <p:sp>
          <p:nvSpPr>
            <p:cNvPr id="9" name="Content Placeholder 2">
              <a:extLst>
                <a:ext uri="{FF2B5EF4-FFF2-40B4-BE49-F238E27FC236}">
                  <a16:creationId xmlns:a16="http://schemas.microsoft.com/office/drawing/2014/main" xmlns="" id="{31C6C7E7-8D21-4786-9A79-A229492A57DC}"/>
                </a:ext>
              </a:extLst>
            </p:cNvPr>
            <p:cNvSpPr txBox="1">
              <a:spLocks/>
            </p:cNvSpPr>
            <p:nvPr/>
          </p:nvSpPr>
          <p:spPr>
            <a:xfrm>
              <a:off x="1902321" y="3647427"/>
              <a:ext cx="3508514" cy="9843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Large volumes of carbon dioxide, sulfur dioxide, water vapour, dust and ash</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8" name="Straight Arrow Connector 7">
              <a:extLst>
                <a:ext uri="{FF2B5EF4-FFF2-40B4-BE49-F238E27FC236}">
                  <a16:creationId xmlns:a16="http://schemas.microsoft.com/office/drawing/2014/main" xmlns="" id="{AC621133-71D9-4B9B-81B0-03CF100D53E1}"/>
                </a:ext>
              </a:extLst>
            </p:cNvPr>
            <p:cNvCxnSpPr/>
            <p:nvPr/>
          </p:nvCxnSpPr>
          <p:spPr>
            <a:xfrm>
              <a:off x="5194852" y="4015409"/>
              <a:ext cx="1798665" cy="43732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xmlns="" id="{FDDACF51-9752-48F3-9B7E-3EC034D3EE3B}"/>
                </a:ext>
              </a:extLst>
            </p:cNvPr>
            <p:cNvSpPr txBox="1">
              <a:spLocks/>
            </p:cNvSpPr>
            <p:nvPr/>
          </p:nvSpPr>
          <p:spPr>
            <a:xfrm>
              <a:off x="765946" y="4823499"/>
              <a:ext cx="3140132" cy="9843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Sulfur dioxide reacts with water to form sulfur-based particles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13" name="Straight Arrow Connector 12">
              <a:extLst>
                <a:ext uri="{FF2B5EF4-FFF2-40B4-BE49-F238E27FC236}">
                  <a16:creationId xmlns:a16="http://schemas.microsoft.com/office/drawing/2014/main" xmlns="" id="{D140F14B-7869-4C18-B84B-572E5293DBFD}"/>
                </a:ext>
              </a:extLst>
            </p:cNvPr>
            <p:cNvCxnSpPr>
              <a:cxnSpLocks/>
            </p:cNvCxnSpPr>
            <p:nvPr/>
          </p:nvCxnSpPr>
          <p:spPr>
            <a:xfrm>
              <a:off x="3677954" y="5313442"/>
              <a:ext cx="2049980" cy="43955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1098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Natural Causes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Volcanic Eruptions</a:t>
            </a:r>
          </a:p>
        </p:txBody>
      </p:sp>
      <p:sp>
        <p:nvSpPr>
          <p:cNvPr id="18" name="Content Placeholder 2"/>
          <p:cNvSpPr txBox="1">
            <a:spLocks/>
          </p:cNvSpPr>
          <p:nvPr/>
        </p:nvSpPr>
        <p:spPr>
          <a:xfrm>
            <a:off x="838199" y="1418138"/>
            <a:ext cx="10515600" cy="153709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eruption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Mount Pinatubo in the Philippines in 1991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released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17 million tonnes of sulfur dioxide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into the atmosphere, forming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sulfur-based particles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spread around the Earth in two weeks. Temperatures in the northern hemisphere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lowered as much as by 0.6°C</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6" name="Picture 5">
            <a:extLst>
              <a:ext uri="{FF2B5EF4-FFF2-40B4-BE49-F238E27FC236}">
                <a16:creationId xmlns:a16="http://schemas.microsoft.com/office/drawing/2014/main" xmlns="" id="{2377BF5E-8A44-4B37-A247-80DA267E4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8948" y="2868649"/>
            <a:ext cx="5169642" cy="3558638"/>
          </a:xfrm>
          <a:prstGeom prst="rect">
            <a:avLst/>
          </a:prstGeom>
          <a:effectLst>
            <a:outerShdw blurRad="50800" dist="38100" dir="2700000" algn="tl" rotWithShape="0">
              <a:prstClr val="black">
                <a:alpha val="40000"/>
              </a:prstClr>
            </a:outerShdw>
          </a:effectLst>
        </p:spPr>
      </p:pic>
      <p:sp>
        <p:nvSpPr>
          <p:cNvPr id="15" name="Content Placeholder 2">
            <a:extLst>
              <a:ext uri="{FF2B5EF4-FFF2-40B4-BE49-F238E27FC236}">
                <a16:creationId xmlns:a16="http://schemas.microsoft.com/office/drawing/2014/main" xmlns="" id="{F9981E22-4F6E-4AC3-906B-4A0BC5414F45}"/>
              </a:ext>
            </a:extLst>
          </p:cNvPr>
          <p:cNvSpPr txBox="1">
            <a:spLocks/>
          </p:cNvSpPr>
          <p:nvPr/>
        </p:nvSpPr>
        <p:spPr>
          <a:xfrm>
            <a:off x="1998906" y="3998645"/>
            <a:ext cx="3845303" cy="12986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Amount and distribution of sulfur dioxide that was released into the atmosphere after Mount Pinatubo’s eruption</a:t>
            </a:r>
          </a:p>
        </p:txBody>
      </p:sp>
    </p:spTree>
    <p:extLst>
      <p:ext uri="{BB962C8B-B14F-4D97-AF65-F5344CB8AC3E}">
        <p14:creationId xmlns:p14="http://schemas.microsoft.com/office/powerpoint/2010/main" val="2652018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Natural Causes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Variations in Solar Output</a:t>
            </a:r>
          </a:p>
        </p:txBody>
      </p:sp>
      <p:sp>
        <p:nvSpPr>
          <p:cNvPr id="18" name="Content Placeholder 2"/>
          <p:cNvSpPr txBox="1">
            <a:spLocks/>
          </p:cNvSpPr>
          <p:nvPr/>
        </p:nvSpPr>
        <p:spPr>
          <a:xfrm>
            <a:off x="838199" y="1418137"/>
            <a:ext cx="5854149" cy="325987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Sunspots refer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dark spots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on the Sun’s surface that indicate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cooler regions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The number of sunspots rises and falls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changes in the Sun’s magnetic field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compensate for the cool sunspots, the Sun radiates more solar energy. When there are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lot of sunspots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global temperature increases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2" descr="Image of sun on Nov 7, 2011 taken by SDO with large sunspot group 1339 in the center.">
            <a:extLst>
              <a:ext uri="{FF2B5EF4-FFF2-40B4-BE49-F238E27FC236}">
                <a16:creationId xmlns:a16="http://schemas.microsoft.com/office/drawing/2014/main" xmlns="" id="{5065A211-F4E9-4852-8B15-728988C257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1374" y="2244028"/>
            <a:ext cx="4795452" cy="359912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xmlns="" id="{07594064-96A7-4159-81EF-05D89A6BF81C}"/>
              </a:ext>
            </a:extLst>
          </p:cNvPr>
          <p:cNvSpPr txBox="1">
            <a:spLocks/>
          </p:cNvSpPr>
          <p:nvPr/>
        </p:nvSpPr>
        <p:spPr>
          <a:xfrm>
            <a:off x="7208265" y="5909412"/>
            <a:ext cx="4081670" cy="68593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Sunspots represented by the dark spots on surface of the sun.</a:t>
            </a:r>
          </a:p>
        </p:txBody>
      </p:sp>
      <p:graphicFrame>
        <p:nvGraphicFramePr>
          <p:cNvPr id="2" name="Table 1">
            <a:extLst>
              <a:ext uri="{FF2B5EF4-FFF2-40B4-BE49-F238E27FC236}">
                <a16:creationId xmlns:a16="http://schemas.microsoft.com/office/drawing/2014/main" xmlns="" id="{887053C2-F2FE-4BAF-9CD9-A0E32B983E76}"/>
              </a:ext>
            </a:extLst>
          </p:cNvPr>
          <p:cNvGraphicFramePr>
            <a:graphicFrameLocks noGrp="1"/>
          </p:cNvGraphicFramePr>
          <p:nvPr>
            <p:extLst>
              <p:ext uri="{D42A27DB-BD31-4B8C-83A1-F6EECF244321}">
                <p14:modId xmlns:p14="http://schemas.microsoft.com/office/powerpoint/2010/main" val="1492257147"/>
              </p:ext>
            </p:extLst>
          </p:nvPr>
        </p:nvGraphicFramePr>
        <p:xfrm>
          <a:off x="838198" y="4466472"/>
          <a:ext cx="5854149" cy="137668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3384638">
                  <a:extLst>
                    <a:ext uri="{9D8B030D-6E8A-4147-A177-3AD203B41FA5}">
                      <a16:colId xmlns:a16="http://schemas.microsoft.com/office/drawing/2014/main" xmlns="" val="883241216"/>
                    </a:ext>
                  </a:extLst>
                </a:gridCol>
                <a:gridCol w="2469511">
                  <a:extLst>
                    <a:ext uri="{9D8B030D-6E8A-4147-A177-3AD203B41FA5}">
                      <a16:colId xmlns:a16="http://schemas.microsoft.com/office/drawing/2014/main" xmlns="" val="3161930144"/>
                    </a:ext>
                  </a:extLst>
                </a:gridCol>
              </a:tblGrid>
              <a:tr h="370840">
                <a:tc>
                  <a:txBody>
                    <a:bodyPr/>
                    <a:lstStyle/>
                    <a:p>
                      <a:pPr algn="ctr"/>
                      <a:r>
                        <a:rPr lang="en-SG" dirty="0">
                          <a:effectLst>
                            <a:outerShdw blurRad="38100" dist="38100" dir="2700000" algn="tl">
                              <a:srgbClr val="000000">
                                <a:alpha val="43137"/>
                              </a:srgbClr>
                            </a:outerShdw>
                          </a:effectLst>
                          <a:latin typeface="Rockwell" panose="02060603020205020403" pitchFamily="18" charset="0"/>
                        </a:rPr>
                        <a:t>Number of Sunspots</a:t>
                      </a:r>
                    </a:p>
                  </a:txBody>
                  <a:tcPr/>
                </a:tc>
                <a:tc>
                  <a:txBody>
                    <a:bodyPr/>
                    <a:lstStyle/>
                    <a:p>
                      <a:pPr algn="ctr"/>
                      <a:r>
                        <a:rPr lang="en-SG" dirty="0">
                          <a:effectLst>
                            <a:outerShdw blurRad="38100" dist="38100" dir="2700000" algn="tl">
                              <a:srgbClr val="000000">
                                <a:alpha val="43137"/>
                              </a:srgbClr>
                            </a:outerShdw>
                          </a:effectLst>
                          <a:latin typeface="Rockwell" panose="02060603020205020403" pitchFamily="18" charset="0"/>
                        </a:rPr>
                        <a:t>Global Temperature</a:t>
                      </a:r>
                    </a:p>
                  </a:txBody>
                  <a:tcPr/>
                </a:tc>
                <a:extLst>
                  <a:ext uri="{0D108BD9-81ED-4DB2-BD59-A6C34878D82A}">
                    <a16:rowId xmlns:a16="http://schemas.microsoft.com/office/drawing/2014/main" xmlns="" val="2693737711"/>
                  </a:ext>
                </a:extLst>
              </a:tr>
              <a:tr h="355542">
                <a:tc>
                  <a:txBody>
                    <a:bodyPr/>
                    <a:lstStyle/>
                    <a:p>
                      <a:r>
                        <a:rPr lang="en-SG" dirty="0">
                          <a:effectLst>
                            <a:outerShdw blurRad="38100" dist="38100" dir="2700000" algn="tl">
                              <a:srgbClr val="000000">
                                <a:alpha val="43137"/>
                              </a:srgbClr>
                            </a:outerShdw>
                          </a:effectLst>
                          <a:latin typeface="Rockwell" panose="02060603020205020403" pitchFamily="18" charset="0"/>
                        </a:rPr>
                        <a:t>Increases</a:t>
                      </a:r>
                    </a:p>
                  </a:txBody>
                  <a:tcPr/>
                </a:tc>
                <a:tc>
                  <a:txBody>
                    <a:bodyPr/>
                    <a:lstStyle/>
                    <a:p>
                      <a:r>
                        <a:rPr lang="en-SG" dirty="0">
                          <a:effectLst>
                            <a:outerShdw blurRad="38100" dist="38100" dir="2700000" algn="tl">
                              <a:srgbClr val="000000">
                                <a:alpha val="43137"/>
                              </a:srgbClr>
                            </a:outerShdw>
                          </a:effectLst>
                          <a:latin typeface="Rockwell" panose="02060603020205020403" pitchFamily="18" charset="0"/>
                        </a:rPr>
                        <a:t>Increases</a:t>
                      </a:r>
                    </a:p>
                  </a:txBody>
                  <a:tcPr/>
                </a:tc>
                <a:extLst>
                  <a:ext uri="{0D108BD9-81ED-4DB2-BD59-A6C34878D82A}">
                    <a16:rowId xmlns:a16="http://schemas.microsoft.com/office/drawing/2014/main" xmlns="" val="503455168"/>
                  </a:ext>
                </a:extLst>
              </a:tr>
              <a:tr h="370840">
                <a:tc gridSpan="2">
                  <a:txBody>
                    <a:bodyPr/>
                    <a:lstStyle/>
                    <a:p>
                      <a:r>
                        <a:rPr lang="en-SG" dirty="0">
                          <a:effectLst>
                            <a:outerShdw blurRad="38100" dist="38100" dir="2700000" algn="tl">
                              <a:srgbClr val="000000">
                                <a:alpha val="43137"/>
                              </a:srgbClr>
                            </a:outerShdw>
                          </a:effectLst>
                          <a:latin typeface="Rockwell" panose="02060603020205020403" pitchFamily="18" charset="0"/>
                        </a:rPr>
                        <a:t>Thus, the number of sunspots is directly proportional to the global temperature.</a:t>
                      </a:r>
                    </a:p>
                  </a:txBody>
                  <a:tcPr/>
                </a:tc>
                <a:tc hMerge="1">
                  <a:txBody>
                    <a:bodyPr/>
                    <a:lstStyle/>
                    <a:p>
                      <a:endParaRPr lang="en-SG"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3438515421"/>
                  </a:ext>
                </a:extLst>
              </a:tr>
            </a:tbl>
          </a:graphicData>
        </a:graphic>
      </p:graphicFrame>
    </p:spTree>
    <p:extLst>
      <p:ext uri="{BB962C8B-B14F-4D97-AF65-F5344CB8AC3E}">
        <p14:creationId xmlns:p14="http://schemas.microsoft.com/office/powerpoint/2010/main" val="2607690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Natural Causes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Variations in Solar Output</a:t>
            </a:r>
          </a:p>
        </p:txBody>
      </p:sp>
      <p:sp>
        <p:nvSpPr>
          <p:cNvPr id="18" name="Content Placeholder 2"/>
          <p:cNvSpPr txBox="1">
            <a:spLocks/>
          </p:cNvSpPr>
          <p:nvPr/>
        </p:nvSpPr>
        <p:spPr>
          <a:xfrm>
            <a:off x="838199" y="1418137"/>
            <a:ext cx="5854149" cy="226596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changes in the number of sunspots from 1995 to 2009 are as shown.</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It is evident that the solar activity increases as the number of sunspot observations increases, accounting for the increase in global temperature.</a:t>
            </a:r>
            <a:endParaRPr lang="en-US"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aphicFrame>
        <p:nvGraphicFramePr>
          <p:cNvPr id="2" name="Table 1">
            <a:extLst>
              <a:ext uri="{FF2B5EF4-FFF2-40B4-BE49-F238E27FC236}">
                <a16:creationId xmlns:a16="http://schemas.microsoft.com/office/drawing/2014/main" xmlns="" id="{887053C2-F2FE-4BAF-9CD9-A0E32B983E76}"/>
              </a:ext>
            </a:extLst>
          </p:cNvPr>
          <p:cNvGraphicFramePr>
            <a:graphicFrameLocks noGrp="1"/>
          </p:cNvGraphicFramePr>
          <p:nvPr>
            <p:extLst>
              <p:ext uri="{D42A27DB-BD31-4B8C-83A1-F6EECF244321}">
                <p14:modId xmlns:p14="http://schemas.microsoft.com/office/powerpoint/2010/main" val="880645483"/>
              </p:ext>
            </p:extLst>
          </p:nvPr>
        </p:nvGraphicFramePr>
        <p:xfrm>
          <a:off x="838198" y="3830367"/>
          <a:ext cx="5854149" cy="137668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3384638">
                  <a:extLst>
                    <a:ext uri="{9D8B030D-6E8A-4147-A177-3AD203B41FA5}">
                      <a16:colId xmlns:a16="http://schemas.microsoft.com/office/drawing/2014/main" xmlns="" val="883241216"/>
                    </a:ext>
                  </a:extLst>
                </a:gridCol>
                <a:gridCol w="2469511">
                  <a:extLst>
                    <a:ext uri="{9D8B030D-6E8A-4147-A177-3AD203B41FA5}">
                      <a16:colId xmlns:a16="http://schemas.microsoft.com/office/drawing/2014/main" xmlns="" val="3161930144"/>
                    </a:ext>
                  </a:extLst>
                </a:gridCol>
              </a:tblGrid>
              <a:tr h="370840">
                <a:tc>
                  <a:txBody>
                    <a:bodyPr/>
                    <a:lstStyle/>
                    <a:p>
                      <a:pPr algn="ctr"/>
                      <a:r>
                        <a:rPr lang="en-SG" dirty="0">
                          <a:effectLst>
                            <a:outerShdw blurRad="38100" dist="38100" dir="2700000" algn="tl">
                              <a:srgbClr val="000000">
                                <a:alpha val="43137"/>
                              </a:srgbClr>
                            </a:outerShdw>
                          </a:effectLst>
                          <a:latin typeface="Rockwell" panose="02060603020205020403" pitchFamily="18" charset="0"/>
                        </a:rPr>
                        <a:t>Number of Sunspots</a:t>
                      </a:r>
                    </a:p>
                  </a:txBody>
                  <a:tcPr/>
                </a:tc>
                <a:tc>
                  <a:txBody>
                    <a:bodyPr/>
                    <a:lstStyle/>
                    <a:p>
                      <a:pPr algn="ctr"/>
                      <a:r>
                        <a:rPr lang="en-SG" dirty="0">
                          <a:effectLst>
                            <a:outerShdw blurRad="38100" dist="38100" dir="2700000" algn="tl">
                              <a:srgbClr val="000000">
                                <a:alpha val="43137"/>
                              </a:srgbClr>
                            </a:outerShdw>
                          </a:effectLst>
                          <a:latin typeface="Rockwell" panose="02060603020205020403" pitchFamily="18" charset="0"/>
                        </a:rPr>
                        <a:t>Solar Activity</a:t>
                      </a:r>
                    </a:p>
                  </a:txBody>
                  <a:tcPr/>
                </a:tc>
                <a:extLst>
                  <a:ext uri="{0D108BD9-81ED-4DB2-BD59-A6C34878D82A}">
                    <a16:rowId xmlns:a16="http://schemas.microsoft.com/office/drawing/2014/main" xmlns="" val="2693737711"/>
                  </a:ext>
                </a:extLst>
              </a:tr>
              <a:tr h="355542">
                <a:tc>
                  <a:txBody>
                    <a:bodyPr/>
                    <a:lstStyle/>
                    <a:p>
                      <a:r>
                        <a:rPr lang="en-SG" dirty="0">
                          <a:effectLst>
                            <a:outerShdw blurRad="38100" dist="38100" dir="2700000" algn="tl">
                              <a:srgbClr val="000000">
                                <a:alpha val="43137"/>
                              </a:srgbClr>
                            </a:outerShdw>
                          </a:effectLst>
                          <a:latin typeface="Rockwell" panose="02060603020205020403" pitchFamily="18" charset="0"/>
                        </a:rPr>
                        <a:t>Increases</a:t>
                      </a:r>
                    </a:p>
                  </a:txBody>
                  <a:tcPr/>
                </a:tc>
                <a:tc>
                  <a:txBody>
                    <a:bodyPr/>
                    <a:lstStyle/>
                    <a:p>
                      <a:r>
                        <a:rPr lang="en-SG" dirty="0">
                          <a:effectLst>
                            <a:outerShdw blurRad="38100" dist="38100" dir="2700000" algn="tl">
                              <a:srgbClr val="000000">
                                <a:alpha val="43137"/>
                              </a:srgbClr>
                            </a:outerShdw>
                          </a:effectLst>
                          <a:latin typeface="Rockwell" panose="02060603020205020403" pitchFamily="18" charset="0"/>
                        </a:rPr>
                        <a:t>Increases</a:t>
                      </a:r>
                    </a:p>
                  </a:txBody>
                  <a:tcPr/>
                </a:tc>
                <a:extLst>
                  <a:ext uri="{0D108BD9-81ED-4DB2-BD59-A6C34878D82A}">
                    <a16:rowId xmlns:a16="http://schemas.microsoft.com/office/drawing/2014/main" xmlns="" val="503455168"/>
                  </a:ext>
                </a:extLst>
              </a:tr>
              <a:tr h="370840">
                <a:tc gridSpan="2">
                  <a:txBody>
                    <a:bodyPr/>
                    <a:lstStyle/>
                    <a:p>
                      <a:r>
                        <a:rPr lang="en-SG" dirty="0">
                          <a:effectLst>
                            <a:outerShdw blurRad="38100" dist="38100" dir="2700000" algn="tl">
                              <a:srgbClr val="000000">
                                <a:alpha val="43137"/>
                              </a:srgbClr>
                            </a:outerShdw>
                          </a:effectLst>
                          <a:latin typeface="Rockwell" panose="02060603020205020403" pitchFamily="18" charset="0"/>
                        </a:rPr>
                        <a:t>Thus, the number of sunspots is directly proportional to the solar activity.</a:t>
                      </a:r>
                    </a:p>
                  </a:txBody>
                  <a:tcPr/>
                </a:tc>
                <a:tc hMerge="1">
                  <a:txBody>
                    <a:bodyPr/>
                    <a:lstStyle/>
                    <a:p>
                      <a:endParaRPr lang="en-SG"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3438515421"/>
                  </a:ext>
                </a:extLst>
              </a:tr>
            </a:tbl>
          </a:graphicData>
        </a:graphic>
      </p:graphicFrame>
      <p:pic>
        <p:nvPicPr>
          <p:cNvPr id="8" name="Picture 7">
            <a:extLst>
              <a:ext uri="{FF2B5EF4-FFF2-40B4-BE49-F238E27FC236}">
                <a16:creationId xmlns:a16="http://schemas.microsoft.com/office/drawing/2014/main" xmlns="" id="{87CB51C5-AE7E-4699-8CDF-4A990642C5C7}"/>
              </a:ext>
            </a:extLst>
          </p:cNvPr>
          <p:cNvPicPr>
            <a:picLocks noChangeAspect="1"/>
          </p:cNvPicPr>
          <p:nvPr/>
        </p:nvPicPr>
        <p:blipFill rotWithShape="1">
          <a:blip r:embed="rId3">
            <a:extLst>
              <a:ext uri="{28A0092B-C50C-407E-A947-70E740481C1C}">
                <a14:useLocalDpi xmlns:a14="http://schemas.microsoft.com/office/drawing/2010/main" val="0"/>
              </a:ext>
            </a:extLst>
          </a:blip>
          <a:srcRect l="1318" t="1290" r="2148" b="2368"/>
          <a:stretch/>
        </p:blipFill>
        <p:spPr>
          <a:xfrm>
            <a:off x="6861310" y="1206740"/>
            <a:ext cx="5115340" cy="524725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8767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has global climate changed?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some natural causes of recent climate change?</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does climate change affect people?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responses to climate change?</a:t>
            </a:r>
          </a:p>
          <a:p>
            <a:pPr marL="457200" indent="-457200" defTabSz="457200">
              <a:buFont typeface="Arial" charset="0"/>
              <a:buAutoNum type="alphaLcPeriod"/>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236550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p:txBody>
      </p:sp>
      <p:pic>
        <p:nvPicPr>
          <p:cNvPr id="6" name="Picture 2">
            <a:extLst>
              <a:ext uri="{FF2B5EF4-FFF2-40B4-BE49-F238E27FC236}">
                <a16:creationId xmlns:a16="http://schemas.microsoft.com/office/drawing/2014/main" xmlns="" id="{5893F582-E15D-48DF-91F5-3EB456467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224" y="1418137"/>
            <a:ext cx="9911550" cy="500986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293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The Greenhouse Effect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386392" cy="325987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greenhouse effect is a phenomenon in which the Earth is kept warm because the greenhouse gases prevent the long-wave radiation from completely escaping back to space is called the greenhouse effect. The greenhouse effect supports life on the Earth. </a:t>
            </a:r>
            <a:endParaRPr lang="en-US"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459107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The Greenhouse Effect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7"/>
            <a:ext cx="10386392" cy="325987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incoming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shortwave radiation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from the Sun passes through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greenhouse gases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found in the atmosphere.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Some shortwave radiation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reflected by the Earth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the atmosphere. Most shortwave radiation is absorbed by the Earth’s surface which then heats up as a result.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warmed surface of the Earth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emits longwave radiation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the atmosphere.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Greenhouse gases absorb longwave radiation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warming the atmosphere.</a:t>
            </a:r>
          </a:p>
        </p:txBody>
      </p:sp>
    </p:spTree>
    <p:extLst>
      <p:ext uri="{BB962C8B-B14F-4D97-AF65-F5344CB8AC3E}">
        <p14:creationId xmlns:p14="http://schemas.microsoft.com/office/powerpoint/2010/main" val="777691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has global climate changed?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some natural causes of recent climate change?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is the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does climate change affect people?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responses to climate change?</a:t>
            </a:r>
          </a:p>
          <a:p>
            <a:pPr marL="457200" indent="-457200" defTabSz="457200">
              <a:buFont typeface="Arial" charset="0"/>
              <a:buAutoNum type="alphaLcPeriod"/>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4082917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is the enhanced greenhouse effect?</a:t>
            </a:r>
          </a:p>
        </p:txBody>
      </p:sp>
      <p:sp>
        <p:nvSpPr>
          <p:cNvPr id="18" name="Content Placeholder 2"/>
          <p:cNvSpPr txBox="1">
            <a:spLocks/>
          </p:cNvSpPr>
          <p:nvPr/>
        </p:nvSpPr>
        <p:spPr>
          <a:xfrm>
            <a:off x="838199" y="1418138"/>
            <a:ext cx="10386392" cy="12455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enhanced greenhouse effect refers to an increase in the concentration of greenhouse gases in the atmosphere, leading to a rise in global temperature, which results in global warming.</a:t>
            </a:r>
          </a:p>
        </p:txBody>
      </p:sp>
      <p:graphicFrame>
        <p:nvGraphicFramePr>
          <p:cNvPr id="2" name="Table 1">
            <a:extLst>
              <a:ext uri="{FF2B5EF4-FFF2-40B4-BE49-F238E27FC236}">
                <a16:creationId xmlns:a16="http://schemas.microsoft.com/office/drawing/2014/main" xmlns="" id="{7A3F93D3-2A06-44CD-AB86-668E36EB2ED1}"/>
              </a:ext>
            </a:extLst>
          </p:cNvPr>
          <p:cNvGraphicFramePr>
            <a:graphicFrameLocks noGrp="1"/>
          </p:cNvGraphicFramePr>
          <p:nvPr>
            <p:extLst>
              <p:ext uri="{D42A27DB-BD31-4B8C-83A1-F6EECF244321}">
                <p14:modId xmlns:p14="http://schemas.microsoft.com/office/powerpoint/2010/main" val="2526265356"/>
              </p:ext>
            </p:extLst>
          </p:nvPr>
        </p:nvGraphicFramePr>
        <p:xfrm>
          <a:off x="2031999" y="2663688"/>
          <a:ext cx="8128000" cy="231648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8128000">
                  <a:extLst>
                    <a:ext uri="{9D8B030D-6E8A-4147-A177-3AD203B41FA5}">
                      <a16:colId xmlns:a16="http://schemas.microsoft.com/office/drawing/2014/main" xmlns="" val="1616033969"/>
                    </a:ext>
                  </a:extLst>
                </a:gridCol>
              </a:tblGrid>
              <a:tr h="370840">
                <a:tc>
                  <a:txBody>
                    <a:bodyPr/>
                    <a:lstStyle/>
                    <a:p>
                      <a:r>
                        <a:rPr lang="en-SG" sz="2000" dirty="0">
                          <a:effectLst>
                            <a:outerShdw blurRad="38100" dist="38100" dir="2700000" algn="tl">
                              <a:srgbClr val="000000">
                                <a:alpha val="43137"/>
                              </a:srgbClr>
                            </a:outerShdw>
                          </a:effectLst>
                          <a:latin typeface="Rockwell" panose="02060603020205020403" pitchFamily="18" charset="0"/>
                        </a:rPr>
                        <a:t>Greenhouse Gases</a:t>
                      </a:r>
                    </a:p>
                  </a:txBody>
                  <a:tcPr/>
                </a:tc>
                <a:extLst>
                  <a:ext uri="{0D108BD9-81ED-4DB2-BD59-A6C34878D82A}">
                    <a16:rowId xmlns:a16="http://schemas.microsoft.com/office/drawing/2014/main" xmlns="" val="2157607497"/>
                  </a:ext>
                </a:extLst>
              </a:tr>
              <a:tr h="370840">
                <a:tc>
                  <a:txBody>
                    <a:bodyPr/>
                    <a:lstStyle/>
                    <a:p>
                      <a:r>
                        <a:rPr lang="en-SG" sz="2000" dirty="0">
                          <a:effectLst>
                            <a:outerShdw blurRad="38100" dist="38100" dir="2700000" algn="tl">
                              <a:srgbClr val="000000">
                                <a:alpha val="43137"/>
                              </a:srgbClr>
                            </a:outerShdw>
                          </a:effectLst>
                          <a:latin typeface="Rockwell" panose="02060603020205020403" pitchFamily="18" charset="0"/>
                        </a:rPr>
                        <a:t>Water Vapour</a:t>
                      </a:r>
                    </a:p>
                    <a:p>
                      <a:r>
                        <a:rPr lang="en-SG" sz="2000" dirty="0">
                          <a:effectLst>
                            <a:outerShdw blurRad="38100" dist="38100" dir="2700000" algn="tl">
                              <a:srgbClr val="000000">
                                <a:alpha val="43137"/>
                              </a:srgbClr>
                            </a:outerShdw>
                          </a:effectLst>
                          <a:latin typeface="Rockwell" panose="02060603020205020403" pitchFamily="18" charset="0"/>
                        </a:rPr>
                        <a:t>Carbon Dioxide</a:t>
                      </a:r>
                    </a:p>
                    <a:p>
                      <a:r>
                        <a:rPr lang="en-SG" sz="2000" dirty="0">
                          <a:effectLst>
                            <a:outerShdw blurRad="38100" dist="38100" dir="2700000" algn="tl">
                              <a:srgbClr val="000000">
                                <a:alpha val="43137"/>
                              </a:srgbClr>
                            </a:outerShdw>
                          </a:effectLst>
                          <a:latin typeface="Rockwell" panose="02060603020205020403" pitchFamily="18" charset="0"/>
                        </a:rPr>
                        <a:t>Methane</a:t>
                      </a:r>
                    </a:p>
                    <a:p>
                      <a:r>
                        <a:rPr lang="en-SG" sz="2000" dirty="0">
                          <a:effectLst>
                            <a:outerShdw blurRad="38100" dist="38100" dir="2700000" algn="tl">
                              <a:srgbClr val="000000">
                                <a:alpha val="43137"/>
                              </a:srgbClr>
                            </a:outerShdw>
                          </a:effectLst>
                          <a:latin typeface="Rockwell" panose="02060603020205020403" pitchFamily="18" charset="0"/>
                        </a:rPr>
                        <a:t>Nitrous Oxide</a:t>
                      </a:r>
                    </a:p>
                    <a:p>
                      <a:r>
                        <a:rPr lang="en-SG" sz="2000" dirty="0">
                          <a:effectLst>
                            <a:outerShdw blurRad="38100" dist="38100" dir="2700000" algn="tl">
                              <a:srgbClr val="000000">
                                <a:alpha val="43137"/>
                              </a:srgbClr>
                            </a:outerShdw>
                          </a:effectLst>
                          <a:latin typeface="Rockwell" panose="02060603020205020403" pitchFamily="18" charset="0"/>
                        </a:rPr>
                        <a:t>Ozone</a:t>
                      </a:r>
                    </a:p>
                    <a:p>
                      <a:r>
                        <a:rPr lang="en-SG" sz="2000" dirty="0">
                          <a:effectLst>
                            <a:outerShdw blurRad="38100" dist="38100" dir="2700000" algn="tl">
                              <a:srgbClr val="000000">
                                <a:alpha val="43137"/>
                              </a:srgbClr>
                            </a:outerShdw>
                          </a:effectLst>
                          <a:latin typeface="Rockwell" panose="02060603020205020403" pitchFamily="18" charset="0"/>
                        </a:rPr>
                        <a:t>Chlorofluorocarbons (CFC)</a:t>
                      </a:r>
                    </a:p>
                  </a:txBody>
                  <a:tcPr/>
                </a:tc>
                <a:extLst>
                  <a:ext uri="{0D108BD9-81ED-4DB2-BD59-A6C34878D82A}">
                    <a16:rowId xmlns:a16="http://schemas.microsoft.com/office/drawing/2014/main" xmlns="" val="129515190"/>
                  </a:ext>
                </a:extLst>
              </a:tr>
            </a:tbl>
          </a:graphicData>
        </a:graphic>
      </p:graphicFrame>
    </p:spTree>
    <p:extLst>
      <p:ext uri="{BB962C8B-B14F-4D97-AF65-F5344CB8AC3E}">
        <p14:creationId xmlns:p14="http://schemas.microsoft.com/office/powerpoint/2010/main" val="3545170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Enhanced Greenhouse Effect</a:t>
            </a:r>
          </a:p>
        </p:txBody>
      </p:sp>
      <p:sp>
        <p:nvSpPr>
          <p:cNvPr id="18" name="Content Placeholder 2"/>
          <p:cNvSpPr txBox="1">
            <a:spLocks/>
          </p:cNvSpPr>
          <p:nvPr/>
        </p:nvSpPr>
        <p:spPr>
          <a:xfrm>
            <a:off x="838199" y="1418137"/>
            <a:ext cx="10386392" cy="152384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Concentrations of greenhouse gases such as nitrous oxide and methane have increased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 Earth’s atmosphere since the Industrial Revolution in the mid-18</a:t>
            </a:r>
            <a:r>
              <a:rPr lang="en-US" sz="2400" baseline="30000" dirty="0">
                <a:solidFill>
                  <a:schemeClr val="bg1"/>
                </a:solidFill>
                <a:effectLst>
                  <a:outerShdw blurRad="38100" dist="38100" dir="2700000" algn="tl">
                    <a:srgbClr val="000000">
                      <a:alpha val="43137"/>
                    </a:srgbClr>
                  </a:outerShdw>
                </a:effectLst>
                <a:latin typeface="Rockwell" panose="02060603020205020403" pitchFamily="18" charset="0"/>
              </a:rPr>
              <a:t>th</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century. Among these gases, the most significant increase is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amount of carbon dioxide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6" name="Picture 5">
            <a:extLst>
              <a:ext uri="{FF2B5EF4-FFF2-40B4-BE49-F238E27FC236}">
                <a16:creationId xmlns:a16="http://schemas.microsoft.com/office/drawing/2014/main" xmlns="" id="{70CE085E-E53F-4CDB-A235-D2249D47A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395" y="2607229"/>
            <a:ext cx="5182323" cy="3820058"/>
          </a:xfrm>
          <a:prstGeom prst="rect">
            <a:avLst/>
          </a:prstGeom>
          <a:effectLst>
            <a:outerShdw blurRad="50800" dist="38100" dir="2700000" algn="tl" rotWithShape="0">
              <a:prstClr val="black">
                <a:alpha val="40000"/>
              </a:prstClr>
            </a:outerShdw>
          </a:effectLst>
        </p:spPr>
      </p:pic>
      <p:sp>
        <p:nvSpPr>
          <p:cNvPr id="9" name="Content Placeholder 2">
            <a:extLst>
              <a:ext uri="{FF2B5EF4-FFF2-40B4-BE49-F238E27FC236}">
                <a16:creationId xmlns:a16="http://schemas.microsoft.com/office/drawing/2014/main" xmlns="" id="{81450092-367D-417E-8943-B15BC5063DAC}"/>
              </a:ext>
            </a:extLst>
          </p:cNvPr>
          <p:cNvSpPr txBox="1">
            <a:spLocks/>
          </p:cNvSpPr>
          <p:nvPr/>
        </p:nvSpPr>
        <p:spPr>
          <a:xfrm>
            <a:off x="1152939" y="4018645"/>
            <a:ext cx="4867583" cy="99722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Graph representing the changes in the atmospheric concentrations of carbon dioxide, methane and nitrous oxide</a:t>
            </a:r>
          </a:p>
        </p:txBody>
      </p:sp>
    </p:spTree>
    <p:extLst>
      <p:ext uri="{BB962C8B-B14F-4D97-AF65-F5344CB8AC3E}">
        <p14:creationId xmlns:p14="http://schemas.microsoft.com/office/powerpoint/2010/main" val="2982903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Enhanced greenhouse effect</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Comparison with greenhouse effect</a:t>
            </a:r>
          </a:p>
        </p:txBody>
      </p:sp>
      <p:pic>
        <p:nvPicPr>
          <p:cNvPr id="5" name="Picture 2">
            <a:extLst>
              <a:ext uri="{FF2B5EF4-FFF2-40B4-BE49-F238E27FC236}">
                <a16:creationId xmlns:a16="http://schemas.microsoft.com/office/drawing/2014/main" xmlns="" id="{091DD1B1-B03A-4568-96C7-4B4E732118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551" y="1418137"/>
            <a:ext cx="5840895" cy="512606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5260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has global climate changed?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some natural causes of recent climate change?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enhanced greenhouse effect?</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does climate change affect people?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responses to climate change?</a:t>
            </a:r>
          </a:p>
          <a:p>
            <a:pPr marL="457200" indent="-457200" defTabSz="457200">
              <a:buFont typeface="Arial" charset="0"/>
              <a:buAutoNum type="alphaLcPeriod"/>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0700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p:txBody>
      </p:sp>
      <p:sp>
        <p:nvSpPr>
          <p:cNvPr id="18" name="Content Placeholder 2"/>
          <p:cNvSpPr txBox="1">
            <a:spLocks/>
          </p:cNvSpPr>
          <p:nvPr/>
        </p:nvSpPr>
        <p:spPr>
          <a:xfrm>
            <a:off x="838199" y="1418138"/>
            <a:ext cx="10386392" cy="12455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concentration of greenhouse gases in the atmosphere has increased mainly due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anthropogenic factors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Anthropogenic factors are factors caused by human activities such as deforestation and changing land use.</a:t>
            </a:r>
          </a:p>
        </p:txBody>
      </p:sp>
      <p:graphicFrame>
        <p:nvGraphicFramePr>
          <p:cNvPr id="2" name="Table 1">
            <a:extLst>
              <a:ext uri="{FF2B5EF4-FFF2-40B4-BE49-F238E27FC236}">
                <a16:creationId xmlns:a16="http://schemas.microsoft.com/office/drawing/2014/main" xmlns="" id="{0F9F9A6A-B868-44D9-BA6C-1878BBDED7B0}"/>
              </a:ext>
            </a:extLst>
          </p:cNvPr>
          <p:cNvGraphicFramePr>
            <a:graphicFrameLocks noGrp="1"/>
          </p:cNvGraphicFramePr>
          <p:nvPr>
            <p:extLst>
              <p:ext uri="{D42A27DB-BD31-4B8C-83A1-F6EECF244321}">
                <p14:modId xmlns:p14="http://schemas.microsoft.com/office/powerpoint/2010/main" val="1727431144"/>
              </p:ext>
            </p:extLst>
          </p:nvPr>
        </p:nvGraphicFramePr>
        <p:xfrm>
          <a:off x="967407" y="2663688"/>
          <a:ext cx="10386392" cy="170688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5072821">
                  <a:extLst>
                    <a:ext uri="{9D8B030D-6E8A-4147-A177-3AD203B41FA5}">
                      <a16:colId xmlns:a16="http://schemas.microsoft.com/office/drawing/2014/main" xmlns="" val="215676675"/>
                    </a:ext>
                  </a:extLst>
                </a:gridCol>
                <a:gridCol w="5313571">
                  <a:extLst>
                    <a:ext uri="{9D8B030D-6E8A-4147-A177-3AD203B41FA5}">
                      <a16:colId xmlns:a16="http://schemas.microsoft.com/office/drawing/2014/main" xmlns="" val="1587052088"/>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effectLst>
                            <a:outerShdw blurRad="38100" dist="38100" dir="2700000" algn="tl">
                              <a:srgbClr val="000000">
                                <a:alpha val="43137"/>
                              </a:srgbClr>
                            </a:outerShdw>
                          </a:effectLst>
                          <a:latin typeface="Rockwell" panose="02060603020205020403" pitchFamily="18" charset="0"/>
                        </a:rPr>
                        <a:t>Deforestation and associated increase in atmospheric carbon dioxide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effectLst>
                            <a:outerShdw blurRad="38100" dist="38100" dir="2700000" algn="tl">
                              <a:srgbClr val="000000">
                                <a:alpha val="43137"/>
                              </a:srgbClr>
                            </a:outerShdw>
                          </a:effectLst>
                          <a:latin typeface="Rockwell" panose="02060603020205020403" pitchFamily="18" charset="0"/>
                        </a:rPr>
                        <a:t>Changing land use and associated increase in greenhouse gases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3272224084"/>
                  </a:ext>
                </a:extLst>
              </a:tr>
              <a:tr h="0">
                <a:tc>
                  <a:txBody>
                    <a:bodyPr/>
                    <a:lstStyle/>
                    <a:p>
                      <a:pPr marL="342900" indent="-342900">
                        <a:buFont typeface="Arial" panose="020B0604020202020204" pitchFamily="34" charset="0"/>
                        <a:buChar char="•"/>
                      </a:pPr>
                      <a:r>
                        <a:rPr lang="en-SG" sz="2000" dirty="0">
                          <a:effectLst>
                            <a:outerShdw blurRad="38100" dist="38100" dir="2700000" algn="tl">
                              <a:srgbClr val="000000">
                                <a:alpha val="43137"/>
                              </a:srgbClr>
                            </a:outerShdw>
                          </a:effectLst>
                          <a:latin typeface="Rockwell" panose="02060603020205020403" pitchFamily="18" charset="0"/>
                        </a:rPr>
                        <a:t>Deforestation and Carbon Oxidation</a:t>
                      </a:r>
                    </a:p>
                  </a:txBody>
                  <a:tcPr/>
                </a:tc>
                <a:tc>
                  <a:txBody>
                    <a:bodyPr/>
                    <a:lstStyle/>
                    <a:p>
                      <a:pPr marL="285750" indent="-285750">
                        <a:buFont typeface="Arial" panose="020B0604020202020204" pitchFamily="34" charset="0"/>
                        <a:buChar char="•"/>
                      </a:pPr>
                      <a:r>
                        <a:rPr lang="en-SG" sz="2000" dirty="0">
                          <a:effectLst>
                            <a:outerShdw blurRad="38100" dist="38100" dir="2700000" algn="tl">
                              <a:srgbClr val="000000">
                                <a:alpha val="43137"/>
                              </a:srgbClr>
                            </a:outerShdw>
                          </a:effectLst>
                          <a:latin typeface="Rockwell" panose="02060603020205020403" pitchFamily="18" charset="0"/>
                        </a:rPr>
                        <a:t>Agriculture</a:t>
                      </a:r>
                    </a:p>
                    <a:p>
                      <a:pPr marL="285750" indent="-285750">
                        <a:buFont typeface="Arial" panose="020B0604020202020204" pitchFamily="34" charset="0"/>
                        <a:buChar char="•"/>
                      </a:pPr>
                      <a:r>
                        <a:rPr lang="en-SG" sz="2000" dirty="0" smtClean="0">
                          <a:effectLst>
                            <a:outerShdw blurRad="38100" dist="38100" dir="2700000" algn="tl">
                              <a:srgbClr val="000000">
                                <a:alpha val="43137"/>
                              </a:srgbClr>
                            </a:outerShdw>
                          </a:effectLst>
                          <a:latin typeface="Rockwell" panose="02060603020205020403" pitchFamily="18" charset="0"/>
                        </a:rPr>
                        <a:t>Industrialisation</a:t>
                      </a:r>
                      <a:endParaRPr lang="en-SG" sz="2000" dirty="0">
                        <a:effectLst>
                          <a:outerShdw blurRad="38100" dist="38100" dir="2700000" algn="tl">
                            <a:srgbClr val="000000">
                              <a:alpha val="43137"/>
                            </a:srgbClr>
                          </a:outerShdw>
                        </a:effectLst>
                        <a:latin typeface="Rockwell" panose="02060603020205020403" pitchFamily="18" charset="0"/>
                      </a:endParaRPr>
                    </a:p>
                    <a:p>
                      <a:pPr marL="285750" indent="-285750">
                        <a:buFont typeface="Arial" panose="020B0604020202020204" pitchFamily="34" charset="0"/>
                        <a:buChar char="•"/>
                      </a:pPr>
                      <a:r>
                        <a:rPr lang="en-SG" sz="2000" dirty="0">
                          <a:effectLst>
                            <a:outerShdw blurRad="38100" dist="38100" dir="2700000" algn="tl">
                              <a:srgbClr val="000000">
                                <a:alpha val="43137"/>
                              </a:srgbClr>
                            </a:outerShdw>
                          </a:effectLst>
                          <a:latin typeface="Rockwell" panose="02060603020205020403" pitchFamily="18" charset="0"/>
                        </a:rPr>
                        <a:t>Urbanisation</a:t>
                      </a:r>
                    </a:p>
                  </a:txBody>
                  <a:tcPr/>
                </a:tc>
                <a:extLst>
                  <a:ext uri="{0D108BD9-81ED-4DB2-BD59-A6C34878D82A}">
                    <a16:rowId xmlns:a16="http://schemas.microsoft.com/office/drawing/2014/main" xmlns="" val="278397095"/>
                  </a:ext>
                </a:extLst>
              </a:tr>
            </a:tbl>
          </a:graphicData>
        </a:graphic>
      </p:graphicFrame>
    </p:spTree>
    <p:extLst>
      <p:ext uri="{BB962C8B-B14F-4D97-AF65-F5344CB8AC3E}">
        <p14:creationId xmlns:p14="http://schemas.microsoft.com/office/powerpoint/2010/main" val="3227483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1168271"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2700" dirty="0">
                <a:solidFill>
                  <a:schemeClr val="bg1"/>
                </a:solidFill>
                <a:effectLst>
                  <a:outerShdw blurRad="38100" dist="38100" dir="2700000" algn="tl">
                    <a:srgbClr val="000000">
                      <a:alpha val="43137"/>
                    </a:srgbClr>
                  </a:outerShdw>
                </a:effectLst>
                <a:latin typeface="Rockwell" panose="02060603020205020403" pitchFamily="18" charset="0"/>
              </a:rPr>
              <a:t>Deforestation and associated increase in atmospheric carbon dioxide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Deforestation and Carbon Oxidation</a:t>
            </a:r>
          </a:p>
        </p:txBody>
      </p:sp>
      <p:sp>
        <p:nvSpPr>
          <p:cNvPr id="18" name="Content Placeholder 2"/>
          <p:cNvSpPr txBox="1">
            <a:spLocks/>
          </p:cNvSpPr>
          <p:nvPr/>
        </p:nvSpPr>
        <p:spPr>
          <a:xfrm>
            <a:off x="838199" y="1418138"/>
            <a:ext cx="10386392" cy="2010862"/>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process of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removal of trees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clears the area for mining activities, agriculture, construction of infrastructure and also meets the increasing demand for products such as paper and furniture.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There will also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fewer trees to photosynthesise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thus leading to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 in carbon dioxide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traps more heat</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906707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Deforestation and associated increase in atmospheric carbon dioxide</a:t>
            </a:r>
          </a:p>
        </p:txBody>
      </p:sp>
      <p:sp>
        <p:nvSpPr>
          <p:cNvPr id="18" name="Content Placeholder 2"/>
          <p:cNvSpPr txBox="1">
            <a:spLocks/>
          </p:cNvSpPr>
          <p:nvPr/>
        </p:nvSpPr>
        <p:spPr>
          <a:xfrm>
            <a:off x="838199" y="1418138"/>
            <a:ext cx="10386392" cy="125880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Amazon rainforest in South America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has the highest rate of deforestation due to the need for development activities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cattle ranching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commercial logging</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4" name="Picture 3">
            <a:extLst>
              <a:ext uri="{FF2B5EF4-FFF2-40B4-BE49-F238E27FC236}">
                <a16:creationId xmlns:a16="http://schemas.microsoft.com/office/drawing/2014/main" xmlns="" id="{556807E6-A9AF-4468-ACFE-7B5A8138D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9" y="2676939"/>
            <a:ext cx="5257801" cy="2939589"/>
          </a:xfrm>
          <a:prstGeom prst="rect">
            <a:avLst/>
          </a:prstGeom>
          <a:effectLst>
            <a:outerShdw blurRad="50800" dist="38100" dir="2700000" algn="tl" rotWithShape="0">
              <a:prstClr val="black">
                <a:alpha val="40000"/>
              </a:prstClr>
            </a:outerShdw>
          </a:effectLst>
        </p:spPr>
      </p:pic>
      <p:sp>
        <p:nvSpPr>
          <p:cNvPr id="6" name="Content Placeholder 2">
            <a:extLst>
              <a:ext uri="{FF2B5EF4-FFF2-40B4-BE49-F238E27FC236}">
                <a16:creationId xmlns:a16="http://schemas.microsoft.com/office/drawing/2014/main" xmlns="" id="{71017509-BF85-4F9C-A7EC-D87672EC69B6}"/>
              </a:ext>
            </a:extLst>
          </p:cNvPr>
          <p:cNvSpPr txBox="1">
            <a:spLocks/>
          </p:cNvSpPr>
          <p:nvPr/>
        </p:nvSpPr>
        <p:spPr>
          <a:xfrm>
            <a:off x="365631" y="5682788"/>
            <a:ext cx="6202935" cy="354874"/>
          </a:xfrm>
          <a:prstGeom prst="rect">
            <a:avLst/>
          </a:prstGeom>
          <a:effectLst>
            <a:outerShdw blurRad="50800" dist="38100" dir="2700000" algn="tl" rotWithShape="0">
              <a:prstClr val="black">
                <a:alpha val="40000"/>
              </a:prstClr>
            </a:outerShdw>
          </a:effectLst>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Amazon rainforest in the morning mist</a:t>
            </a:r>
          </a:p>
        </p:txBody>
      </p:sp>
      <p:grpSp>
        <p:nvGrpSpPr>
          <p:cNvPr id="11" name="Group 10">
            <a:extLst>
              <a:ext uri="{FF2B5EF4-FFF2-40B4-BE49-F238E27FC236}">
                <a16:creationId xmlns:a16="http://schemas.microsoft.com/office/drawing/2014/main" xmlns="" id="{D33468D1-F902-4DB5-B4C7-7450E47BA739}"/>
              </a:ext>
            </a:extLst>
          </p:cNvPr>
          <p:cNvGrpSpPr/>
          <p:nvPr/>
        </p:nvGrpSpPr>
        <p:grpSpPr>
          <a:xfrm>
            <a:off x="6361277" y="2676939"/>
            <a:ext cx="5645430" cy="1934818"/>
            <a:chOff x="6361277" y="2676939"/>
            <a:chExt cx="5645430" cy="1934818"/>
          </a:xfrm>
        </p:grpSpPr>
        <p:pic>
          <p:nvPicPr>
            <p:cNvPr id="3" name="Picture 2">
              <a:extLst>
                <a:ext uri="{FF2B5EF4-FFF2-40B4-BE49-F238E27FC236}">
                  <a16:creationId xmlns:a16="http://schemas.microsoft.com/office/drawing/2014/main" xmlns="" id="{0765C614-7E18-4A25-A3CD-119F656C5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1277" y="2676939"/>
              <a:ext cx="2902228" cy="1934818"/>
            </a:xfrm>
            <a:prstGeom prst="rect">
              <a:avLst/>
            </a:prstGeom>
            <a:effectLst>
              <a:outerShdw blurRad="50800" dist="38100" dir="2700000" algn="tl" rotWithShape="0">
                <a:prstClr val="black">
                  <a:alpha val="40000"/>
                </a:prstClr>
              </a:outerShdw>
            </a:effectLst>
          </p:spPr>
        </p:pic>
        <p:sp>
          <p:nvSpPr>
            <p:cNvPr id="9" name="Content Placeholder 2">
              <a:extLst>
                <a:ext uri="{FF2B5EF4-FFF2-40B4-BE49-F238E27FC236}">
                  <a16:creationId xmlns:a16="http://schemas.microsoft.com/office/drawing/2014/main" xmlns="" id="{AE1CA182-8732-4B7F-B009-7ECCAF80C5EC}"/>
                </a:ext>
              </a:extLst>
            </p:cNvPr>
            <p:cNvSpPr txBox="1">
              <a:spLocks/>
            </p:cNvSpPr>
            <p:nvPr/>
          </p:nvSpPr>
          <p:spPr>
            <a:xfrm>
              <a:off x="9263505" y="2887844"/>
              <a:ext cx="2743202" cy="151300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Cattle ranching in the Amazon Rainforest, the practice of grazing an example of a livestock</a:t>
              </a:r>
            </a:p>
          </p:txBody>
        </p:sp>
      </p:grpSp>
      <p:grpSp>
        <p:nvGrpSpPr>
          <p:cNvPr id="10" name="Group 9">
            <a:extLst>
              <a:ext uri="{FF2B5EF4-FFF2-40B4-BE49-F238E27FC236}">
                <a16:creationId xmlns:a16="http://schemas.microsoft.com/office/drawing/2014/main" xmlns="" id="{03F11F05-DE9F-45B6-913F-C7D500F1D4BD}"/>
              </a:ext>
            </a:extLst>
          </p:cNvPr>
          <p:cNvGrpSpPr/>
          <p:nvPr/>
        </p:nvGrpSpPr>
        <p:grpSpPr>
          <a:xfrm>
            <a:off x="6361276" y="4765843"/>
            <a:ext cx="5160293" cy="1934818"/>
            <a:chOff x="6361276" y="4765843"/>
            <a:chExt cx="5160293" cy="1934818"/>
          </a:xfrm>
        </p:grpSpPr>
        <p:pic>
          <p:nvPicPr>
            <p:cNvPr id="8" name="Picture 7">
              <a:extLst>
                <a:ext uri="{FF2B5EF4-FFF2-40B4-BE49-F238E27FC236}">
                  <a16:creationId xmlns:a16="http://schemas.microsoft.com/office/drawing/2014/main" xmlns="" id="{7323A2F7-3D7E-4196-B49E-34B9D254DA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1276" y="4765843"/>
              <a:ext cx="2600561" cy="1934818"/>
            </a:xfrm>
            <a:prstGeom prst="rect">
              <a:avLst/>
            </a:prstGeom>
            <a:effectLst>
              <a:outerShdw blurRad="50800" dist="38100" dir="2700000" algn="tl" rotWithShape="0">
                <a:prstClr val="black">
                  <a:alpha val="40000"/>
                </a:prstClr>
              </a:outerShdw>
            </a:effectLst>
          </p:spPr>
        </p:pic>
        <p:sp>
          <p:nvSpPr>
            <p:cNvPr id="12" name="Content Placeholder 2">
              <a:extLst>
                <a:ext uri="{FF2B5EF4-FFF2-40B4-BE49-F238E27FC236}">
                  <a16:creationId xmlns:a16="http://schemas.microsoft.com/office/drawing/2014/main" xmlns="" id="{B88736DD-4957-4A38-9784-CBF428396B49}"/>
                </a:ext>
              </a:extLst>
            </p:cNvPr>
            <p:cNvSpPr txBox="1">
              <a:spLocks/>
            </p:cNvSpPr>
            <p:nvPr/>
          </p:nvSpPr>
          <p:spPr>
            <a:xfrm>
              <a:off x="8778367" y="5501695"/>
              <a:ext cx="2743202" cy="4631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Logging process</a:t>
              </a:r>
            </a:p>
          </p:txBody>
        </p:sp>
      </p:grpSp>
    </p:spTree>
    <p:extLst>
      <p:ext uri="{BB962C8B-B14F-4D97-AF65-F5344CB8AC3E}">
        <p14:creationId xmlns:p14="http://schemas.microsoft.com/office/powerpoint/2010/main" val="2559180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Deforestation and associated increase in atmospheric carbon dioxide</a:t>
            </a:r>
          </a:p>
        </p:txBody>
      </p:sp>
      <p:sp>
        <p:nvSpPr>
          <p:cNvPr id="18" name="Content Placeholder 2"/>
          <p:cNvSpPr txBox="1">
            <a:spLocks/>
          </p:cNvSpPr>
          <p:nvPr/>
        </p:nvSpPr>
        <p:spPr>
          <a:xfrm>
            <a:off x="838199" y="1418137"/>
            <a:ext cx="10386392" cy="20108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Deforestation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exposes the soil to sunlight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increases the soil temperature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leading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 faster rate of carbon oxidation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contributes to more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carbon dioxide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the atmosphere.</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Carbon oxidation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refers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accumulated carbon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from the decay of dead leaves and animals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reacting with oxygen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produce carbon dioxide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6" name="Picture 5">
            <a:extLst>
              <a:ext uri="{FF2B5EF4-FFF2-40B4-BE49-F238E27FC236}">
                <a16:creationId xmlns:a16="http://schemas.microsoft.com/office/drawing/2014/main" xmlns="" id="{656FFD27-B112-473D-855E-C2D9D97E92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606" y="3429000"/>
            <a:ext cx="5239097" cy="3279675"/>
          </a:xfrm>
          <a:prstGeom prst="rect">
            <a:avLst/>
          </a:prstGeom>
          <a:effectLst>
            <a:outerShdw blurRad="50800" dist="38100" dir="2700000" algn="tl" rotWithShape="0">
              <a:prstClr val="black">
                <a:alpha val="40000"/>
              </a:prstClr>
            </a:outerShdw>
          </a:effectLst>
        </p:spPr>
      </p:pic>
      <p:sp>
        <p:nvSpPr>
          <p:cNvPr id="7" name="Content Placeholder 2">
            <a:extLst>
              <a:ext uri="{FF2B5EF4-FFF2-40B4-BE49-F238E27FC236}">
                <a16:creationId xmlns:a16="http://schemas.microsoft.com/office/drawing/2014/main" xmlns="" id="{015DD5B2-3031-49DD-ABF0-6C86EA0A5A6A}"/>
              </a:ext>
            </a:extLst>
          </p:cNvPr>
          <p:cNvSpPr txBox="1">
            <a:spLocks/>
          </p:cNvSpPr>
          <p:nvPr/>
        </p:nvSpPr>
        <p:spPr>
          <a:xfrm>
            <a:off x="6096000" y="4025023"/>
            <a:ext cx="5303703" cy="9874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Deforestation exposes soil to sunlight. This increases the temperature of the soil and the rate of carbon oxidation in the soil.</a:t>
            </a:r>
          </a:p>
        </p:txBody>
      </p:sp>
      <p:graphicFrame>
        <p:nvGraphicFramePr>
          <p:cNvPr id="8" name="Table 7">
            <a:extLst>
              <a:ext uri="{FF2B5EF4-FFF2-40B4-BE49-F238E27FC236}">
                <a16:creationId xmlns:a16="http://schemas.microsoft.com/office/drawing/2014/main" xmlns="" id="{4DFA015D-5F9D-40E1-8D24-8BA0EFD30C4E}"/>
              </a:ext>
            </a:extLst>
          </p:cNvPr>
          <p:cNvGraphicFramePr>
            <a:graphicFrameLocks noGrp="1"/>
          </p:cNvGraphicFramePr>
          <p:nvPr>
            <p:extLst>
              <p:ext uri="{D42A27DB-BD31-4B8C-83A1-F6EECF244321}">
                <p14:modId xmlns:p14="http://schemas.microsoft.com/office/powerpoint/2010/main" val="101944840"/>
              </p:ext>
            </p:extLst>
          </p:nvPr>
        </p:nvGraphicFramePr>
        <p:xfrm>
          <a:off x="6096001" y="5109919"/>
          <a:ext cx="5303703" cy="79248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2069776">
                  <a:extLst>
                    <a:ext uri="{9D8B030D-6E8A-4147-A177-3AD203B41FA5}">
                      <a16:colId xmlns:a16="http://schemas.microsoft.com/office/drawing/2014/main" xmlns="" val="1587052088"/>
                    </a:ext>
                  </a:extLst>
                </a:gridCol>
                <a:gridCol w="3233927">
                  <a:extLst>
                    <a:ext uri="{9D8B030D-6E8A-4147-A177-3AD203B41FA5}">
                      <a16:colId xmlns:a16="http://schemas.microsoft.com/office/drawing/2014/main" xmlns="" val="2716061127"/>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effectLst>
                            <a:outerShdw blurRad="38100" dist="38100" dir="2700000" algn="tl">
                              <a:srgbClr val="000000">
                                <a:alpha val="43137"/>
                              </a:srgbClr>
                            </a:outerShdw>
                          </a:effectLst>
                          <a:latin typeface="Rockwell" panose="02060603020205020403" pitchFamily="18" charset="0"/>
                        </a:rPr>
                        <a:t>Deforestation</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Rate of carbon oxidation</a:t>
                      </a:r>
                    </a:p>
                  </a:txBody>
                  <a:tcPr/>
                </a:tc>
                <a:extLst>
                  <a:ext uri="{0D108BD9-81ED-4DB2-BD59-A6C34878D82A}">
                    <a16:rowId xmlns:a16="http://schemas.microsoft.com/office/drawing/2014/main" xmlns="" val="3272224084"/>
                  </a:ext>
                </a:extLst>
              </a:tr>
              <a:tr h="0">
                <a:tc>
                  <a:txBody>
                    <a:bodyPr/>
                    <a:lstStyle/>
                    <a:p>
                      <a:pPr marL="0" indent="0">
                        <a:buFont typeface="Arial" panose="020B0604020202020204" pitchFamily="34" charset="0"/>
                        <a:buNone/>
                      </a:pPr>
                      <a:r>
                        <a:rPr lang="en-SG" sz="2000" dirty="0">
                          <a:effectLst>
                            <a:outerShdw blurRad="38100" dist="38100" dir="2700000" algn="tl">
                              <a:srgbClr val="000000">
                                <a:alpha val="43137"/>
                              </a:srgbClr>
                            </a:outerShdw>
                          </a:effectLst>
                          <a:latin typeface="Rockwell" panose="02060603020205020403" pitchFamily="18" charset="0"/>
                        </a:rPr>
                        <a:t>Increases</a:t>
                      </a:r>
                    </a:p>
                  </a:txBody>
                  <a:tcPr/>
                </a:tc>
                <a:tc>
                  <a:txBody>
                    <a:bodyPr/>
                    <a:lstStyle/>
                    <a:p>
                      <a:pPr marL="0" indent="0">
                        <a:buFont typeface="Arial" panose="020B0604020202020204" pitchFamily="34" charset="0"/>
                        <a:buNone/>
                      </a:pPr>
                      <a:r>
                        <a:rPr lang="en-SG" sz="2000" dirty="0">
                          <a:effectLst>
                            <a:outerShdw blurRad="38100" dist="38100" dir="2700000" algn="tl">
                              <a:srgbClr val="000000">
                                <a:alpha val="43137"/>
                              </a:srgbClr>
                            </a:outerShdw>
                          </a:effectLst>
                          <a:latin typeface="Rockwell" panose="02060603020205020403" pitchFamily="18" charset="0"/>
                        </a:rPr>
                        <a:t>Increases</a:t>
                      </a:r>
                    </a:p>
                  </a:txBody>
                  <a:tcPr/>
                </a:tc>
                <a:extLst>
                  <a:ext uri="{0D108BD9-81ED-4DB2-BD59-A6C34878D82A}">
                    <a16:rowId xmlns:a16="http://schemas.microsoft.com/office/drawing/2014/main" xmlns="" val="278397095"/>
                  </a:ext>
                </a:extLst>
              </a:tr>
            </a:tbl>
          </a:graphicData>
        </a:graphic>
      </p:graphicFrame>
    </p:spTree>
    <p:extLst>
      <p:ext uri="{BB962C8B-B14F-4D97-AF65-F5344CB8AC3E}">
        <p14:creationId xmlns:p14="http://schemas.microsoft.com/office/powerpoint/2010/main" val="190861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94298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2800" dirty="0">
                <a:solidFill>
                  <a:schemeClr val="bg1"/>
                </a:solidFill>
                <a:effectLst>
                  <a:outerShdw blurRad="38100" dist="38100" dir="2700000" algn="tl">
                    <a:srgbClr val="000000">
                      <a:alpha val="43137"/>
                    </a:srgbClr>
                  </a:outerShdw>
                </a:effectLst>
                <a:latin typeface="Rockwell" panose="02060603020205020403" pitchFamily="18" charset="0"/>
              </a:rPr>
              <a:t>Changing land use and associated increase in greenhouse gases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Agriculture (3</a:t>
            </a:r>
            <a:r>
              <a:rPr lang="en-US" sz="2400" baseline="30000" dirty="0">
                <a:solidFill>
                  <a:schemeClr val="bg1"/>
                </a:solidFill>
                <a:effectLst>
                  <a:outerShdw blurRad="38100" dist="38100" dir="2700000" algn="tl">
                    <a:srgbClr val="000000">
                      <a:alpha val="43137"/>
                    </a:srgbClr>
                  </a:outerShdw>
                </a:effectLst>
                <a:latin typeface="Rockwell" panose="02060603020205020403" pitchFamily="18" charset="0"/>
              </a:rPr>
              <a:t>rd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largest contributor of greenhouse gas)</a:t>
            </a:r>
          </a:p>
        </p:txBody>
      </p:sp>
      <p:sp>
        <p:nvSpPr>
          <p:cNvPr id="18" name="Content Placeholder 2"/>
          <p:cNvSpPr txBox="1">
            <a:spLocks/>
          </p:cNvSpPr>
          <p:nvPr/>
        </p:nvSpPr>
        <p:spPr>
          <a:xfrm>
            <a:off x="838199" y="1418138"/>
            <a:ext cx="10386392" cy="227922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Decomposition of dead leaves and animals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rising number of rice fields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releases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methane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traps more heat.</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Rearing more cattle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increases methane that was released as a waste gas. </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use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nitrogen-based fertilisers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improve yields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increases nitrous oxide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Nitrous oxide is released when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rain flows through the soil</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grpSp>
        <p:nvGrpSpPr>
          <p:cNvPr id="15" name="Group 14">
            <a:extLst>
              <a:ext uri="{FF2B5EF4-FFF2-40B4-BE49-F238E27FC236}">
                <a16:creationId xmlns:a16="http://schemas.microsoft.com/office/drawing/2014/main" xmlns="" id="{AD607220-3D8E-47FF-87B8-E83156BBDABA}"/>
              </a:ext>
            </a:extLst>
          </p:cNvPr>
          <p:cNvGrpSpPr/>
          <p:nvPr/>
        </p:nvGrpSpPr>
        <p:grpSpPr>
          <a:xfrm>
            <a:off x="838199" y="3429000"/>
            <a:ext cx="11247783" cy="3218970"/>
            <a:chOff x="838199" y="3429000"/>
            <a:chExt cx="11247783" cy="3218970"/>
          </a:xfrm>
        </p:grpSpPr>
        <p:pic>
          <p:nvPicPr>
            <p:cNvPr id="3" name="Picture 2">
              <a:extLst>
                <a:ext uri="{FF2B5EF4-FFF2-40B4-BE49-F238E27FC236}">
                  <a16:creationId xmlns:a16="http://schemas.microsoft.com/office/drawing/2014/main" xmlns="" id="{24F9445E-FE33-4009-AEDC-3EBA05D99F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5104" y="3429000"/>
              <a:ext cx="4061791" cy="3218970"/>
            </a:xfrm>
            <a:prstGeom prst="rect">
              <a:avLst/>
            </a:prstGeom>
            <a:effectLst>
              <a:outerShdw blurRad="50800" dist="38100" dir="2700000" algn="tl" rotWithShape="0">
                <a:prstClr val="black">
                  <a:alpha val="40000"/>
                </a:prstClr>
              </a:outerShdw>
            </a:effectLst>
          </p:spPr>
        </p:pic>
        <p:sp>
          <p:nvSpPr>
            <p:cNvPr id="6" name="Content Placeholder 2">
              <a:extLst>
                <a:ext uri="{FF2B5EF4-FFF2-40B4-BE49-F238E27FC236}">
                  <a16:creationId xmlns:a16="http://schemas.microsoft.com/office/drawing/2014/main" xmlns="" id="{8FE11764-189B-4F68-9F9B-47459AF7ABC6}"/>
                </a:ext>
              </a:extLst>
            </p:cNvPr>
            <p:cNvSpPr txBox="1">
              <a:spLocks/>
            </p:cNvSpPr>
            <p:nvPr/>
          </p:nvSpPr>
          <p:spPr>
            <a:xfrm>
              <a:off x="891840" y="4006828"/>
              <a:ext cx="2677963" cy="9843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Tractors run on fossil fuels which release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carbon dioxide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7" name="Straight Arrow Connector 6">
              <a:extLst>
                <a:ext uri="{FF2B5EF4-FFF2-40B4-BE49-F238E27FC236}">
                  <a16:creationId xmlns:a16="http://schemas.microsoft.com/office/drawing/2014/main" xmlns="" id="{B87D07DD-0C7F-4F6F-9000-B1FC1E9EFBA8}"/>
                </a:ext>
              </a:extLst>
            </p:cNvPr>
            <p:cNvCxnSpPr>
              <a:cxnSpLocks/>
            </p:cNvCxnSpPr>
            <p:nvPr/>
          </p:nvCxnSpPr>
          <p:spPr>
            <a:xfrm>
              <a:off x="3273287" y="4651513"/>
              <a:ext cx="2095181" cy="342108"/>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xmlns="" id="{99F3D87F-B086-43E9-8DB4-B80A6F71E979}"/>
                </a:ext>
              </a:extLst>
            </p:cNvPr>
            <p:cNvSpPr txBox="1">
              <a:spLocks/>
            </p:cNvSpPr>
            <p:nvPr/>
          </p:nvSpPr>
          <p:spPr>
            <a:xfrm>
              <a:off x="838199" y="5171453"/>
              <a:ext cx="2677963" cy="125583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use of inorganic fertilisers increases the amount of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nitrous oxide</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in the soil.</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11" name="Straight Arrow Connector 10">
              <a:extLst>
                <a:ext uri="{FF2B5EF4-FFF2-40B4-BE49-F238E27FC236}">
                  <a16:creationId xmlns:a16="http://schemas.microsoft.com/office/drawing/2014/main" xmlns="" id="{4FBC0874-ECE4-477C-AFFF-12FB1AA4B1A9}"/>
                </a:ext>
              </a:extLst>
            </p:cNvPr>
            <p:cNvCxnSpPr>
              <a:cxnSpLocks/>
              <a:stCxn id="10" idx="3"/>
            </p:cNvCxnSpPr>
            <p:nvPr/>
          </p:nvCxnSpPr>
          <p:spPr>
            <a:xfrm>
              <a:off x="3516162" y="5799370"/>
              <a:ext cx="1798665" cy="358876"/>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xmlns="" id="{C54913F7-3050-4941-8941-6412FC7F655F}"/>
                </a:ext>
              </a:extLst>
            </p:cNvPr>
            <p:cNvSpPr txBox="1">
              <a:spLocks/>
            </p:cNvSpPr>
            <p:nvPr/>
          </p:nvSpPr>
          <p:spPr>
            <a:xfrm>
              <a:off x="8546627" y="4139372"/>
              <a:ext cx="3539355" cy="178435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Organic matter such as dead leaves releases methane during decomposition. Decomposition is very rapid in rice fields due to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high moisture level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 the soil.</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14" name="Straight Arrow Connector 13">
              <a:extLst>
                <a:ext uri="{FF2B5EF4-FFF2-40B4-BE49-F238E27FC236}">
                  <a16:creationId xmlns:a16="http://schemas.microsoft.com/office/drawing/2014/main" xmlns="" id="{B57FC899-CF31-44F7-BCFC-C2D419D5AA08}"/>
                </a:ext>
              </a:extLst>
            </p:cNvPr>
            <p:cNvCxnSpPr>
              <a:cxnSpLocks/>
            </p:cNvCxnSpPr>
            <p:nvPr/>
          </p:nvCxnSpPr>
          <p:spPr>
            <a:xfrm flipH="1">
              <a:off x="7480498" y="4822567"/>
              <a:ext cx="1438214" cy="16530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395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942984"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2800" dirty="0">
                <a:solidFill>
                  <a:schemeClr val="bg1"/>
                </a:solidFill>
                <a:effectLst>
                  <a:outerShdw blurRad="38100" dist="38100" dir="2700000" algn="tl">
                    <a:srgbClr val="000000">
                      <a:alpha val="43137"/>
                    </a:srgbClr>
                  </a:outerShdw>
                </a:effectLst>
                <a:latin typeface="Rockwell" panose="02060603020205020403" pitchFamily="18" charset="0"/>
              </a:rPr>
              <a:t>Changing land use and associated increase in greenhouse gases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Agriculture (3</a:t>
            </a:r>
            <a:r>
              <a:rPr lang="en-US" sz="2400" baseline="30000" dirty="0">
                <a:solidFill>
                  <a:schemeClr val="bg1"/>
                </a:solidFill>
                <a:effectLst>
                  <a:outerShdw blurRad="38100" dist="38100" dir="2700000" algn="tl">
                    <a:srgbClr val="000000">
                      <a:alpha val="43137"/>
                    </a:srgbClr>
                  </a:outerShdw>
                </a:effectLst>
                <a:latin typeface="Rockwell" panose="02060603020205020403" pitchFamily="18" charset="0"/>
              </a:rPr>
              <a:t>rd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largest contributor of greenhouse gas)</a:t>
            </a:r>
          </a:p>
        </p:txBody>
      </p:sp>
      <p:sp>
        <p:nvSpPr>
          <p:cNvPr id="18" name="Content Placeholder 2"/>
          <p:cNvSpPr txBox="1">
            <a:spLocks/>
          </p:cNvSpPr>
          <p:nvPr/>
        </p:nvSpPr>
        <p:spPr>
          <a:xfrm>
            <a:off x="838199" y="1418138"/>
            <a:ext cx="10386392" cy="9874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 Argentina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methane from cows accounts for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more than 30%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the country’s total greenhouse emissions.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690669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8" y="430713"/>
            <a:ext cx="10863471"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2800" dirty="0">
                <a:solidFill>
                  <a:schemeClr val="bg1"/>
                </a:solidFill>
                <a:effectLst>
                  <a:outerShdw blurRad="38100" dist="38100" dir="2700000" algn="tl">
                    <a:srgbClr val="000000">
                      <a:alpha val="43137"/>
                    </a:srgbClr>
                  </a:outerShdw>
                </a:effectLst>
                <a:latin typeface="Rockwell" panose="02060603020205020403" pitchFamily="18" charset="0"/>
              </a:rPr>
              <a:t>Changing land use and associated increase in greenhouse gases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Industrialisation (Largest contributor of greenhouse gas)</a:t>
            </a:r>
          </a:p>
        </p:txBody>
      </p:sp>
      <p:sp>
        <p:nvSpPr>
          <p:cNvPr id="18" name="Content Placeholder 2"/>
          <p:cNvSpPr txBox="1">
            <a:spLocks/>
          </p:cNvSpPr>
          <p:nvPr/>
        </p:nvSpPr>
        <p:spPr>
          <a:xfrm>
            <a:off x="838199" y="1418138"/>
            <a:ext cx="10386392" cy="182864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Increased urbanisation leads to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 in industrial activities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produce goods and services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for the people.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More fossil fuels are burnt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supply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the manufacturing of goods and this leads to 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 in carbon dioxide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5" name="Picture 4">
            <a:extLst>
              <a:ext uri="{FF2B5EF4-FFF2-40B4-BE49-F238E27FC236}">
                <a16:creationId xmlns:a16="http://schemas.microsoft.com/office/drawing/2014/main" xmlns="" id="{428715CF-BFE5-49A5-9C8F-6F9D1553B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395" y="3092063"/>
            <a:ext cx="5191850" cy="3562847"/>
          </a:xfrm>
          <a:prstGeom prst="rect">
            <a:avLst/>
          </a:prstGeom>
        </p:spPr>
      </p:pic>
      <p:sp>
        <p:nvSpPr>
          <p:cNvPr id="8" name="Content Placeholder 2">
            <a:extLst>
              <a:ext uri="{FF2B5EF4-FFF2-40B4-BE49-F238E27FC236}">
                <a16:creationId xmlns:a16="http://schemas.microsoft.com/office/drawing/2014/main" xmlns="" id="{885E9D4B-8D58-4D10-8254-83DFDF55E1B8}"/>
              </a:ext>
            </a:extLst>
          </p:cNvPr>
          <p:cNvSpPr txBox="1">
            <a:spLocks/>
          </p:cNvSpPr>
          <p:nvPr/>
        </p:nvSpPr>
        <p:spPr>
          <a:xfrm>
            <a:off x="1082537" y="4266715"/>
            <a:ext cx="4704521" cy="135220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With the increase in the usage of fossil fuels, the global mean annual temperatures also showed an increase, indicating a strong correlation.</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466011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8" y="430713"/>
            <a:ext cx="10863471"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2800" dirty="0">
                <a:solidFill>
                  <a:schemeClr val="bg1"/>
                </a:solidFill>
                <a:effectLst>
                  <a:outerShdw blurRad="38100" dist="38100" dir="2700000" algn="tl">
                    <a:srgbClr val="000000">
                      <a:alpha val="43137"/>
                    </a:srgbClr>
                  </a:outerShdw>
                </a:effectLst>
                <a:latin typeface="Rockwell" panose="02060603020205020403" pitchFamily="18" charset="0"/>
              </a:rPr>
              <a:t>Changing land use and associated increase in greenhouse gases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Industrialisation (Largest contributor of greenhouse gas)</a:t>
            </a:r>
          </a:p>
        </p:txBody>
      </p:sp>
      <p:sp>
        <p:nvSpPr>
          <p:cNvPr id="18" name="Content Placeholder 2"/>
          <p:cNvSpPr txBox="1">
            <a:spLocks/>
          </p:cNvSpPr>
          <p:nvPr/>
        </p:nvSpPr>
        <p:spPr>
          <a:xfrm>
            <a:off x="838199" y="1418138"/>
            <a:ext cx="10386392" cy="182864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China and India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are contributing a lot to global carbon dioxide emissions due to their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 level of industrial processes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using fossil fuels as their main energy source.</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3" name="Picture 2">
            <a:extLst>
              <a:ext uri="{FF2B5EF4-FFF2-40B4-BE49-F238E27FC236}">
                <a16:creationId xmlns:a16="http://schemas.microsoft.com/office/drawing/2014/main" xmlns="" id="{E763BF4C-4DFB-4B52-82F3-3F4A794F8C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8" y="2718285"/>
            <a:ext cx="5575854" cy="3394919"/>
          </a:xfrm>
          <a:prstGeom prst="rect">
            <a:avLst/>
          </a:prstGeom>
          <a:effectLst>
            <a:outerShdw blurRad="50800" dist="38100" dir="2700000" algn="tl" rotWithShape="0">
              <a:prstClr val="black">
                <a:alpha val="40000"/>
              </a:prstClr>
            </a:outerShdw>
          </a:effectLst>
        </p:spPr>
      </p:pic>
      <p:sp>
        <p:nvSpPr>
          <p:cNvPr id="9" name="Content Placeholder 2">
            <a:extLst>
              <a:ext uri="{FF2B5EF4-FFF2-40B4-BE49-F238E27FC236}">
                <a16:creationId xmlns:a16="http://schemas.microsoft.com/office/drawing/2014/main" xmlns="" id="{E6A99F9E-87B1-47DD-87B1-AE6CE2DCD433}"/>
              </a:ext>
            </a:extLst>
          </p:cNvPr>
          <p:cNvSpPr txBox="1">
            <a:spLocks/>
          </p:cNvSpPr>
          <p:nvPr/>
        </p:nvSpPr>
        <p:spPr>
          <a:xfrm>
            <a:off x="6269933" y="4053219"/>
            <a:ext cx="4704521" cy="9874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 heavy industries such as power stations, coal and oil are burned in order to produce energy</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698386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956236"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2800" dirty="0">
                <a:solidFill>
                  <a:schemeClr val="bg1"/>
                </a:solidFill>
                <a:effectLst>
                  <a:outerShdw blurRad="38100" dist="38100" dir="2700000" algn="tl">
                    <a:srgbClr val="000000">
                      <a:alpha val="43137"/>
                    </a:srgbClr>
                  </a:outerShdw>
                </a:effectLst>
                <a:latin typeface="Rockwell" panose="02060603020205020403" pitchFamily="18" charset="0"/>
              </a:rPr>
              <a:t>Changing land use and associated increase in greenhouse gases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Urbanisation (2</a:t>
            </a:r>
            <a:r>
              <a:rPr lang="en-US" sz="2400" baseline="30000" dirty="0">
                <a:solidFill>
                  <a:schemeClr val="bg1"/>
                </a:solidFill>
                <a:effectLst>
                  <a:outerShdw blurRad="38100" dist="38100" dir="2700000" algn="tl">
                    <a:srgbClr val="000000">
                      <a:alpha val="43137"/>
                    </a:srgbClr>
                  </a:outerShdw>
                </a:effectLst>
                <a:latin typeface="Rockwell" panose="02060603020205020403" pitchFamily="18" charset="0"/>
              </a:rPr>
              <a:t>nd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largest contributor of greenhouse gas)</a:t>
            </a:r>
          </a:p>
        </p:txBody>
      </p:sp>
      <p:sp>
        <p:nvSpPr>
          <p:cNvPr id="18" name="Content Placeholder 2"/>
          <p:cNvSpPr txBox="1">
            <a:spLocks/>
          </p:cNvSpPr>
          <p:nvPr/>
        </p:nvSpPr>
        <p:spPr>
          <a:xfrm>
            <a:off x="838199" y="1418137"/>
            <a:ext cx="10386392" cy="343095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 increasing number of people living in urban areas will indirectly lead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burning of more fossil fuels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produce energy for domestic, industries, transport and commercial activities.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This increases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carbon dioxide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is produced when fossil fuels are burnt. </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world’s fastest </a:t>
            </a:r>
            <a:r>
              <a:rPr lang="en-US" sz="2400" dirty="0" err="1">
                <a:solidFill>
                  <a:srgbClr val="FFFF00"/>
                </a:solidFill>
                <a:effectLst>
                  <a:outerShdw blurRad="38100" dist="38100" dir="2700000" algn="tl">
                    <a:srgbClr val="000000">
                      <a:alpha val="43137"/>
                    </a:srgbClr>
                  </a:outerShdw>
                </a:effectLst>
                <a:latin typeface="Rockwell" panose="02060603020205020403" pitchFamily="18" charset="0"/>
              </a:rPr>
              <a:t>urbanisation</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 is in India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it is also one of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top contributors of global carbon dioxide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due to the burning of fossil fuels.</a:t>
            </a:r>
            <a:endParaRPr lang="en-US" sz="20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925585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has global climate changed?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some natural causes of recent climate change?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How does climate change affect people?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the responses to climate change?</a:t>
            </a:r>
          </a:p>
          <a:p>
            <a:pPr marL="457200" indent="-457200" defTabSz="457200">
              <a:buFont typeface="Arial" charset="0"/>
              <a:buAutoNum type="alphaLcPeriod"/>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2339063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How does climate change affect people?</a:t>
            </a:r>
          </a:p>
        </p:txBody>
      </p:sp>
      <p:sp>
        <p:nvSpPr>
          <p:cNvPr id="18" name="Content Placeholder 2"/>
          <p:cNvSpPr txBox="1">
            <a:spLocks/>
          </p:cNvSpPr>
          <p:nvPr/>
        </p:nvSpPr>
        <p:spPr>
          <a:xfrm>
            <a:off x="838199" y="1418137"/>
            <a:ext cx="6960691" cy="5247706"/>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Changes in the global climate have an impact on humans. Small changes in the climate could lead to increased sea levels and put coastal areas in danger of being flooded.</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Besides rising sea levels, other impacts of climate change include more frequent extreme weather events, the spread of some infectious insect-borne diseases and the lengthening of the growing season in certain regions.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Sea Level Rise</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More Frequent Extreme Weather Events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Spread of some Infectious Insect-Borne Diseases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Lengthen the Growing Season in Certain Regions</a:t>
            </a:r>
          </a:p>
        </p:txBody>
      </p:sp>
      <p:pic>
        <p:nvPicPr>
          <p:cNvPr id="3" name="Picture 2">
            <a:extLst>
              <a:ext uri="{FF2B5EF4-FFF2-40B4-BE49-F238E27FC236}">
                <a16:creationId xmlns:a16="http://schemas.microsoft.com/office/drawing/2014/main" xmlns="" id="{FE9154ED-EF71-416B-8EBD-A6BC324AA3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0350" y="1316039"/>
            <a:ext cx="3172539" cy="2112961"/>
          </a:xfrm>
          <a:prstGeom prst="rect">
            <a:avLst/>
          </a:prstGeom>
          <a:effectLst>
            <a:outerShdw blurRad="50800" dist="38100" dir="2700000" algn="tl" rotWithShape="0">
              <a:prstClr val="black">
                <a:alpha val="40000"/>
              </a:prstClr>
            </a:outerShdw>
          </a:effectLst>
        </p:spPr>
      </p:pic>
      <p:sp>
        <p:nvSpPr>
          <p:cNvPr id="9" name="Content Placeholder 2">
            <a:extLst>
              <a:ext uri="{FF2B5EF4-FFF2-40B4-BE49-F238E27FC236}">
                <a16:creationId xmlns:a16="http://schemas.microsoft.com/office/drawing/2014/main" xmlns="" id="{55432D22-4F6E-4167-AC5D-DFB19CB0E461}"/>
              </a:ext>
            </a:extLst>
          </p:cNvPr>
          <p:cNvSpPr txBox="1">
            <a:spLocks/>
          </p:cNvSpPr>
          <p:nvPr/>
        </p:nvSpPr>
        <p:spPr>
          <a:xfrm>
            <a:off x="7798890" y="3439561"/>
            <a:ext cx="3735458" cy="49371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Main causes of sea level rise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5" name="Picture 4">
            <a:extLst>
              <a:ext uri="{FF2B5EF4-FFF2-40B4-BE49-F238E27FC236}">
                <a16:creationId xmlns:a16="http://schemas.microsoft.com/office/drawing/2014/main" xmlns="" id="{82C36332-DE09-4782-A143-66049D12FD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1319" y="3876247"/>
            <a:ext cx="3291570" cy="2193195"/>
          </a:xfrm>
          <a:prstGeom prst="rect">
            <a:avLst/>
          </a:prstGeom>
          <a:effectLst>
            <a:outerShdw blurRad="50800" dist="38100" dir="2700000" algn="tl" rotWithShape="0">
              <a:prstClr val="black">
                <a:alpha val="40000"/>
              </a:prstClr>
            </a:outerShdw>
          </a:effectLst>
        </p:spPr>
      </p:pic>
      <p:sp>
        <p:nvSpPr>
          <p:cNvPr id="12" name="Content Placeholder 2">
            <a:extLst>
              <a:ext uri="{FF2B5EF4-FFF2-40B4-BE49-F238E27FC236}">
                <a16:creationId xmlns:a16="http://schemas.microsoft.com/office/drawing/2014/main" xmlns="" id="{1C322945-4CE2-41C7-9F4E-F57FD0497C6D}"/>
              </a:ext>
            </a:extLst>
          </p:cNvPr>
          <p:cNvSpPr txBox="1">
            <a:spLocks/>
          </p:cNvSpPr>
          <p:nvPr/>
        </p:nvSpPr>
        <p:spPr>
          <a:xfrm>
            <a:off x="7312568" y="6069442"/>
            <a:ext cx="4589072" cy="78855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The growing season of crops in certain regions might be lengthened</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793786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Sea Level Rise</a:t>
            </a:r>
          </a:p>
        </p:txBody>
      </p:sp>
      <p:sp>
        <p:nvSpPr>
          <p:cNvPr id="18" name="Content Placeholder 2"/>
          <p:cNvSpPr txBox="1">
            <a:spLocks/>
          </p:cNvSpPr>
          <p:nvPr/>
        </p:nvSpPr>
        <p:spPr>
          <a:xfrm>
            <a:off x="838199" y="1418137"/>
            <a:ext cx="10863471" cy="129855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Coastal areas and low-lying areas will be flooded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a result of a rise in sea level. Animals that need year-round ice caps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polar bears and seals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will face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extinction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pSp>
        <p:nvGrpSpPr>
          <p:cNvPr id="21" name="Group 20">
            <a:extLst>
              <a:ext uri="{FF2B5EF4-FFF2-40B4-BE49-F238E27FC236}">
                <a16:creationId xmlns:a16="http://schemas.microsoft.com/office/drawing/2014/main" xmlns="" id="{E95792AA-8C8F-45F7-BA82-98BAEA493248}"/>
              </a:ext>
            </a:extLst>
          </p:cNvPr>
          <p:cNvGrpSpPr/>
          <p:nvPr/>
        </p:nvGrpSpPr>
        <p:grpSpPr>
          <a:xfrm>
            <a:off x="320025" y="2775261"/>
            <a:ext cx="11551950" cy="3519504"/>
            <a:chOff x="149720" y="2907783"/>
            <a:chExt cx="11551950" cy="3519504"/>
          </a:xfrm>
        </p:grpSpPr>
        <p:pic>
          <p:nvPicPr>
            <p:cNvPr id="3" name="Picture 2">
              <a:extLst>
                <a:ext uri="{FF2B5EF4-FFF2-40B4-BE49-F238E27FC236}">
                  <a16:creationId xmlns:a16="http://schemas.microsoft.com/office/drawing/2014/main" xmlns="" id="{C9E016D3-8473-4851-B40F-49F077810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557" y="2907783"/>
              <a:ext cx="6785113" cy="3519504"/>
            </a:xfrm>
            <a:prstGeom prst="rect">
              <a:avLst/>
            </a:prstGeom>
            <a:effectLst>
              <a:outerShdw blurRad="50800" dist="38100" dir="2700000" algn="tl" rotWithShape="0">
                <a:prstClr val="black">
                  <a:alpha val="40000"/>
                </a:prstClr>
              </a:outerShdw>
            </a:effectLst>
          </p:spPr>
        </p:pic>
        <p:sp>
          <p:nvSpPr>
            <p:cNvPr id="7" name="Content Placeholder 2">
              <a:extLst>
                <a:ext uri="{FF2B5EF4-FFF2-40B4-BE49-F238E27FC236}">
                  <a16:creationId xmlns:a16="http://schemas.microsoft.com/office/drawing/2014/main" xmlns="" id="{81340389-EB16-445E-9E09-C275A3D8BD0A}"/>
                </a:ext>
              </a:extLst>
            </p:cNvPr>
            <p:cNvSpPr txBox="1">
              <a:spLocks/>
            </p:cNvSpPr>
            <p:nvPr/>
          </p:nvSpPr>
          <p:spPr>
            <a:xfrm>
              <a:off x="149720" y="3243125"/>
              <a:ext cx="4501796" cy="149700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Higher temperatures cause the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melting of glaciers </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Greenland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Antarctica</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The resultant meltwater causes a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rise in the sea level</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8" name="Straight Arrow Connector 7">
              <a:extLst>
                <a:ext uri="{FF2B5EF4-FFF2-40B4-BE49-F238E27FC236}">
                  <a16:creationId xmlns:a16="http://schemas.microsoft.com/office/drawing/2014/main" xmlns="" id="{2A9CAD03-013E-45FD-91BD-F80EFAEF1D14}"/>
                </a:ext>
              </a:extLst>
            </p:cNvPr>
            <p:cNvCxnSpPr>
              <a:cxnSpLocks/>
            </p:cNvCxnSpPr>
            <p:nvPr/>
          </p:nvCxnSpPr>
          <p:spPr>
            <a:xfrm flipV="1">
              <a:off x="4651513" y="3816626"/>
              <a:ext cx="2875722" cy="20016"/>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xmlns="" id="{4FD47737-FD8C-4D62-81C8-D00DD05CFF70}"/>
                </a:ext>
              </a:extLst>
            </p:cNvPr>
            <p:cNvSpPr txBox="1">
              <a:spLocks/>
            </p:cNvSpPr>
            <p:nvPr/>
          </p:nvSpPr>
          <p:spPr>
            <a:xfrm>
              <a:off x="905091" y="4961753"/>
              <a:ext cx="3746422" cy="129855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Higher temperatures in the atmosphere cause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water in seas and oceans to expand</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This </a:t>
              </a:r>
              <a:r>
                <a:rPr lang="en-US" sz="2000" dirty="0">
                  <a:solidFill>
                    <a:srgbClr val="FFFF00"/>
                  </a:solidFill>
                  <a:effectLst>
                    <a:outerShdw blurRad="38100" dist="38100" dir="2700000" algn="tl">
                      <a:srgbClr val="000000">
                        <a:alpha val="43137"/>
                      </a:srgbClr>
                    </a:outerShdw>
                  </a:effectLst>
                  <a:latin typeface="Rockwell" panose="02060603020205020403" pitchFamily="18" charset="0"/>
                </a:rPr>
                <a:t>increases the sea level</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20" name="Straight Arrow Connector 19">
              <a:extLst>
                <a:ext uri="{FF2B5EF4-FFF2-40B4-BE49-F238E27FC236}">
                  <a16:creationId xmlns:a16="http://schemas.microsoft.com/office/drawing/2014/main" xmlns="" id="{B7CD9FD4-0153-484D-991B-F4AB5F0B0B0F}"/>
                </a:ext>
              </a:extLst>
            </p:cNvPr>
            <p:cNvCxnSpPr>
              <a:cxnSpLocks/>
            </p:cNvCxnSpPr>
            <p:nvPr/>
          </p:nvCxnSpPr>
          <p:spPr>
            <a:xfrm flipV="1">
              <a:off x="4507712" y="4404786"/>
              <a:ext cx="819662" cy="1167599"/>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2" name="Content Placeholder 2">
            <a:extLst>
              <a:ext uri="{FF2B5EF4-FFF2-40B4-BE49-F238E27FC236}">
                <a16:creationId xmlns:a16="http://schemas.microsoft.com/office/drawing/2014/main" xmlns="" id="{BFB6C883-010E-41F6-8659-C0C539E8707F}"/>
              </a:ext>
            </a:extLst>
          </p:cNvPr>
          <p:cNvSpPr txBox="1">
            <a:spLocks/>
          </p:cNvSpPr>
          <p:nvPr/>
        </p:nvSpPr>
        <p:spPr>
          <a:xfrm>
            <a:off x="6184882" y="6353330"/>
            <a:ext cx="4589072" cy="45284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Main causes of sea level rise</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1324942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DBE32094-21A4-410B-BD6B-6D3DF1020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4502" y="2782963"/>
            <a:ext cx="5372850" cy="3219899"/>
          </a:xfrm>
          <a:prstGeom prst="rect">
            <a:avLst/>
          </a:prstGeom>
          <a:effectLst>
            <a:outerShdw blurRad="50800" dist="38100" dir="2700000" algn="tl" rotWithShape="0">
              <a:prstClr val="black">
                <a:alpha val="40000"/>
              </a:prstClr>
            </a:outerShdw>
          </a:effectLst>
        </p:spPr>
      </p:pic>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Sea Level Rise</a:t>
            </a:r>
          </a:p>
        </p:txBody>
      </p:sp>
      <p:sp>
        <p:nvSpPr>
          <p:cNvPr id="18" name="Content Placeholder 2"/>
          <p:cNvSpPr txBox="1">
            <a:spLocks/>
          </p:cNvSpPr>
          <p:nvPr/>
        </p:nvSpPr>
        <p:spPr>
          <a:xfrm>
            <a:off x="838199" y="1418137"/>
            <a:ext cx="10863471" cy="13118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Maldives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has the lowest elevation in the world and a population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430,000</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may be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completely swallowed up</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by the ocean by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2100</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3" name="Picture 2">
            <a:extLst>
              <a:ext uri="{FF2B5EF4-FFF2-40B4-BE49-F238E27FC236}">
                <a16:creationId xmlns:a16="http://schemas.microsoft.com/office/drawing/2014/main" xmlns="" id="{22A2B7DC-A1AD-4B0E-96E9-D7E4AE1631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2721345"/>
            <a:ext cx="5061984" cy="3374656"/>
          </a:xfrm>
          <a:prstGeom prst="rect">
            <a:avLst/>
          </a:prstGeom>
          <a:effectLst>
            <a:outerShdw blurRad="50800" dist="38100" dir="2700000" algn="tl" rotWithShape="0">
              <a:prstClr val="black">
                <a:alpha val="40000"/>
              </a:prstClr>
            </a:outerShdw>
          </a:effectLst>
        </p:spPr>
      </p:pic>
      <p:sp>
        <p:nvSpPr>
          <p:cNvPr id="7" name="Content Placeholder 2">
            <a:extLst>
              <a:ext uri="{FF2B5EF4-FFF2-40B4-BE49-F238E27FC236}">
                <a16:creationId xmlns:a16="http://schemas.microsoft.com/office/drawing/2014/main" xmlns="" id="{54BD1AC0-1D2D-40E2-9AB3-25D602911838}"/>
              </a:ext>
            </a:extLst>
          </p:cNvPr>
          <p:cNvSpPr txBox="1">
            <a:spLocks/>
          </p:cNvSpPr>
          <p:nvPr/>
        </p:nvSpPr>
        <p:spPr>
          <a:xfrm>
            <a:off x="7952290" y="6223745"/>
            <a:ext cx="2436430" cy="40708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Maldives</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cxnSp>
        <p:nvCxnSpPr>
          <p:cNvPr id="8" name="Straight Arrow Connector 7">
            <a:extLst>
              <a:ext uri="{FF2B5EF4-FFF2-40B4-BE49-F238E27FC236}">
                <a16:creationId xmlns:a16="http://schemas.microsoft.com/office/drawing/2014/main" xmlns="" id="{21EF96EA-F416-49BE-81B4-8625D23FD003}"/>
              </a:ext>
            </a:extLst>
          </p:cNvPr>
          <p:cNvCxnSpPr>
            <a:cxnSpLocks/>
          </p:cNvCxnSpPr>
          <p:nvPr/>
        </p:nvCxnSpPr>
        <p:spPr>
          <a:xfrm flipV="1">
            <a:off x="9170505" y="5234609"/>
            <a:ext cx="371060" cy="936121"/>
          </a:xfrm>
          <a:prstGeom prst="straightConnector1">
            <a:avLst/>
          </a:prstGeom>
          <a:ln w="28575">
            <a:solidFill>
              <a:schemeClr val="bg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034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Sea Level Rise</a:t>
            </a:r>
          </a:p>
        </p:txBody>
      </p:sp>
      <p:sp>
        <p:nvSpPr>
          <p:cNvPr id="18" name="Content Placeholder 2"/>
          <p:cNvSpPr txBox="1">
            <a:spLocks/>
          </p:cNvSpPr>
          <p:nvPr/>
        </p:nvSpPr>
        <p:spPr>
          <a:xfrm>
            <a:off x="838199" y="1418137"/>
            <a:ext cx="10863471" cy="131181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Another example involves the study of Venice, a low-lying land with a population of 260,000. Scientists estimate that this region would be disappear in 2100 with the rising sea levels.</a:t>
            </a:r>
          </a:p>
        </p:txBody>
      </p:sp>
      <p:sp>
        <p:nvSpPr>
          <p:cNvPr id="7" name="Content Placeholder 2">
            <a:extLst>
              <a:ext uri="{FF2B5EF4-FFF2-40B4-BE49-F238E27FC236}">
                <a16:creationId xmlns:a16="http://schemas.microsoft.com/office/drawing/2014/main" xmlns="" id="{54BD1AC0-1D2D-40E2-9AB3-25D602911838}"/>
              </a:ext>
            </a:extLst>
          </p:cNvPr>
          <p:cNvSpPr txBox="1">
            <a:spLocks/>
          </p:cNvSpPr>
          <p:nvPr/>
        </p:nvSpPr>
        <p:spPr>
          <a:xfrm>
            <a:off x="4877784" y="6197241"/>
            <a:ext cx="2436430" cy="40708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Venice, Italy</a:t>
            </a:r>
            <a:endParaRPr lang="en-US" sz="18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3">
            <a:extLst>
              <a:ext uri="{FF2B5EF4-FFF2-40B4-BE49-F238E27FC236}">
                <a16:creationId xmlns:a16="http://schemas.microsoft.com/office/drawing/2014/main" xmlns="" id="{7628525B-625A-4E11-92D6-C9A4AE197D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4945" y="2630959"/>
            <a:ext cx="5529978" cy="34735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6558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More Frequent Extreme Weather Events</a:t>
            </a:r>
          </a:p>
        </p:txBody>
      </p:sp>
      <p:sp>
        <p:nvSpPr>
          <p:cNvPr id="18" name="Content Placeholder 2"/>
          <p:cNvSpPr txBox="1">
            <a:spLocks/>
          </p:cNvSpPr>
          <p:nvPr/>
        </p:nvSpPr>
        <p:spPr>
          <a:xfrm>
            <a:off x="838199" y="1418138"/>
            <a:ext cx="10863471" cy="245149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Floods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droughts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destroy farmlands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lead to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decrease in food production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Heat waves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can cause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wildfires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that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worsen air pollution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increase breathing difficulty among the elderly and children</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Tropical cyclones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damage the infrastructure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of a country, causing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disruption to water supply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sanitation facilities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p>
        </p:txBody>
      </p:sp>
      <p:graphicFrame>
        <p:nvGraphicFramePr>
          <p:cNvPr id="2" name="Table 1">
            <a:extLst>
              <a:ext uri="{FF2B5EF4-FFF2-40B4-BE49-F238E27FC236}">
                <a16:creationId xmlns:a16="http://schemas.microsoft.com/office/drawing/2014/main" xmlns="" id="{76B11EBD-3E3D-42B3-AF7D-B8AB3081235C}"/>
              </a:ext>
            </a:extLst>
          </p:cNvPr>
          <p:cNvGraphicFramePr>
            <a:graphicFrameLocks noGrp="1"/>
          </p:cNvGraphicFramePr>
          <p:nvPr>
            <p:extLst>
              <p:ext uri="{D42A27DB-BD31-4B8C-83A1-F6EECF244321}">
                <p14:modId xmlns:p14="http://schemas.microsoft.com/office/powerpoint/2010/main" val="38922681"/>
              </p:ext>
            </p:extLst>
          </p:nvPr>
        </p:nvGraphicFramePr>
        <p:xfrm>
          <a:off x="838199" y="3869636"/>
          <a:ext cx="11115262" cy="219456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2660375">
                  <a:extLst>
                    <a:ext uri="{9D8B030D-6E8A-4147-A177-3AD203B41FA5}">
                      <a16:colId xmlns:a16="http://schemas.microsoft.com/office/drawing/2014/main" xmlns="" val="424258519"/>
                    </a:ext>
                  </a:extLst>
                </a:gridCol>
                <a:gridCol w="2994991">
                  <a:extLst>
                    <a:ext uri="{9D8B030D-6E8A-4147-A177-3AD203B41FA5}">
                      <a16:colId xmlns:a16="http://schemas.microsoft.com/office/drawing/2014/main" xmlns="" val="2821785603"/>
                    </a:ext>
                  </a:extLst>
                </a:gridCol>
                <a:gridCol w="5459896">
                  <a:extLst>
                    <a:ext uri="{9D8B030D-6E8A-4147-A177-3AD203B41FA5}">
                      <a16:colId xmlns:a16="http://schemas.microsoft.com/office/drawing/2014/main" xmlns="" val="2858224439"/>
                    </a:ext>
                  </a:extLst>
                </a:gridCol>
              </a:tblGrid>
              <a:tr h="370840">
                <a:tc>
                  <a:txBody>
                    <a:bodyPr/>
                    <a:lstStyle/>
                    <a:p>
                      <a:pPr algn="ctr"/>
                      <a:r>
                        <a:rPr lang="en-SG" sz="2000" dirty="0">
                          <a:effectLst>
                            <a:outerShdw blurRad="38100" dist="38100" dir="2700000" algn="tl">
                              <a:srgbClr val="000000">
                                <a:alpha val="43137"/>
                              </a:srgbClr>
                            </a:outerShdw>
                          </a:effectLst>
                          <a:latin typeface="Rockwell" panose="02060603020205020403" pitchFamily="18" charset="0"/>
                        </a:rPr>
                        <a:t>Weather Event</a:t>
                      </a:r>
                    </a:p>
                  </a:txBody>
                  <a:tcPr/>
                </a:tc>
                <a:tc>
                  <a:txBody>
                    <a:bodyPr/>
                    <a:lstStyle/>
                    <a:p>
                      <a:pPr algn="ctr"/>
                      <a:r>
                        <a:rPr lang="en-SG" sz="2000" dirty="0">
                          <a:effectLst>
                            <a:outerShdw blurRad="38100" dist="38100" dir="2700000" algn="tl">
                              <a:srgbClr val="000000">
                                <a:alpha val="43137"/>
                              </a:srgbClr>
                            </a:outerShdw>
                          </a:effectLst>
                          <a:latin typeface="Rockwell" panose="02060603020205020403" pitchFamily="18" charset="0"/>
                        </a:rPr>
                        <a:t>Outcome</a:t>
                      </a:r>
                    </a:p>
                  </a:txBody>
                  <a:tcPr/>
                </a:tc>
                <a:tc>
                  <a:txBody>
                    <a:bodyPr/>
                    <a:lstStyle/>
                    <a:p>
                      <a:pPr algn="ctr"/>
                      <a:r>
                        <a:rPr lang="en-SG" sz="2000" dirty="0">
                          <a:effectLst>
                            <a:outerShdw blurRad="38100" dist="38100" dir="2700000" algn="tl">
                              <a:srgbClr val="000000">
                                <a:alpha val="43137"/>
                              </a:srgbClr>
                            </a:outerShdw>
                          </a:effectLst>
                          <a:latin typeface="Rockwell" panose="02060603020205020403" pitchFamily="18" charset="0"/>
                        </a:rPr>
                        <a:t>Impact</a:t>
                      </a:r>
                    </a:p>
                  </a:txBody>
                  <a:tcPr/>
                </a:tc>
                <a:extLst>
                  <a:ext uri="{0D108BD9-81ED-4DB2-BD59-A6C34878D82A}">
                    <a16:rowId xmlns:a16="http://schemas.microsoft.com/office/drawing/2014/main" xmlns="" val="2053836596"/>
                  </a:ext>
                </a:extLst>
              </a:tr>
              <a:tr h="370840">
                <a:tc>
                  <a:txBody>
                    <a:bodyPr/>
                    <a:lstStyle/>
                    <a:p>
                      <a:r>
                        <a:rPr lang="en-SG" sz="2000" dirty="0">
                          <a:effectLst>
                            <a:outerShdw blurRad="38100" dist="38100" dir="2700000" algn="tl">
                              <a:srgbClr val="000000">
                                <a:alpha val="43137"/>
                              </a:srgbClr>
                            </a:outerShdw>
                          </a:effectLst>
                          <a:latin typeface="Rockwell" panose="02060603020205020403" pitchFamily="18" charset="0"/>
                        </a:rPr>
                        <a:t>Floods and Droughts</a:t>
                      </a:r>
                    </a:p>
                  </a:txBody>
                  <a:tcPr/>
                </a:tc>
                <a:tc>
                  <a:txBody>
                    <a:bodyPr/>
                    <a:lstStyle/>
                    <a:p>
                      <a:r>
                        <a:rPr lang="en-SG" sz="2000" dirty="0">
                          <a:effectLst>
                            <a:outerShdw blurRad="38100" dist="38100" dir="2700000" algn="tl">
                              <a:srgbClr val="000000">
                                <a:alpha val="43137"/>
                              </a:srgbClr>
                            </a:outerShdw>
                          </a:effectLst>
                          <a:latin typeface="Rockwell" panose="02060603020205020403" pitchFamily="18" charset="0"/>
                        </a:rPr>
                        <a:t>Farmlands destroyed</a:t>
                      </a:r>
                    </a:p>
                  </a:txBody>
                  <a:tcPr/>
                </a:tc>
                <a:tc>
                  <a:txBody>
                    <a:bodyPr/>
                    <a:lstStyle/>
                    <a:p>
                      <a:r>
                        <a:rPr lang="en-SG" sz="2000" dirty="0">
                          <a:effectLst>
                            <a:outerShdw blurRad="38100" dist="38100" dir="2700000" algn="tl">
                              <a:srgbClr val="000000">
                                <a:alpha val="43137"/>
                              </a:srgbClr>
                            </a:outerShdw>
                          </a:effectLst>
                          <a:latin typeface="Rockwell" panose="02060603020205020403" pitchFamily="18" charset="0"/>
                        </a:rPr>
                        <a:t>Decrease in food production</a:t>
                      </a:r>
                    </a:p>
                  </a:txBody>
                  <a:tcPr/>
                </a:tc>
                <a:extLst>
                  <a:ext uri="{0D108BD9-81ED-4DB2-BD59-A6C34878D82A}">
                    <a16:rowId xmlns:a16="http://schemas.microsoft.com/office/drawing/2014/main" xmlns="" val="2745973628"/>
                  </a:ext>
                </a:extLst>
              </a:tr>
              <a:tr h="370840">
                <a:tc>
                  <a:txBody>
                    <a:bodyPr/>
                    <a:lstStyle/>
                    <a:p>
                      <a:r>
                        <a:rPr lang="en-SG" sz="2000" dirty="0">
                          <a:effectLst>
                            <a:outerShdw blurRad="38100" dist="38100" dir="2700000" algn="tl">
                              <a:srgbClr val="000000">
                                <a:alpha val="43137"/>
                              </a:srgbClr>
                            </a:outerShdw>
                          </a:effectLst>
                          <a:latin typeface="Rockwell" panose="02060603020205020403" pitchFamily="18" charset="0"/>
                        </a:rPr>
                        <a:t>Heat Waves</a:t>
                      </a:r>
                    </a:p>
                  </a:txBody>
                  <a:tcPr/>
                </a:tc>
                <a:tc>
                  <a:txBody>
                    <a:bodyPr/>
                    <a:lstStyle/>
                    <a:p>
                      <a:r>
                        <a:rPr lang="en-SG" sz="2000" dirty="0">
                          <a:effectLst>
                            <a:outerShdw blurRad="38100" dist="38100" dir="2700000" algn="tl">
                              <a:srgbClr val="000000">
                                <a:alpha val="43137"/>
                              </a:srgbClr>
                            </a:outerShdw>
                          </a:effectLst>
                          <a:latin typeface="Rockwell" panose="02060603020205020403" pitchFamily="18" charset="0"/>
                        </a:rPr>
                        <a:t>Air pollution worsens</a:t>
                      </a:r>
                    </a:p>
                  </a:txBody>
                  <a:tcPr/>
                </a:tc>
                <a:tc>
                  <a:txBody>
                    <a:bodyPr/>
                    <a:lstStyle/>
                    <a:p>
                      <a:r>
                        <a:rPr lang="en-SG" sz="2000" dirty="0">
                          <a:effectLst>
                            <a:outerShdw blurRad="38100" dist="38100" dir="2700000" algn="tl">
                              <a:srgbClr val="000000">
                                <a:alpha val="43137"/>
                              </a:srgbClr>
                            </a:outerShdw>
                          </a:effectLst>
                          <a:latin typeface="Rockwell" panose="02060603020205020403" pitchFamily="18" charset="0"/>
                        </a:rPr>
                        <a:t>Increase breathing difficulty among the elderly and children</a:t>
                      </a:r>
                    </a:p>
                  </a:txBody>
                  <a:tcPr/>
                </a:tc>
                <a:extLst>
                  <a:ext uri="{0D108BD9-81ED-4DB2-BD59-A6C34878D82A}">
                    <a16:rowId xmlns:a16="http://schemas.microsoft.com/office/drawing/2014/main" xmlns="" val="3822735677"/>
                  </a:ext>
                </a:extLst>
              </a:tr>
              <a:tr h="370840">
                <a:tc>
                  <a:txBody>
                    <a:bodyPr/>
                    <a:lstStyle/>
                    <a:p>
                      <a:r>
                        <a:rPr lang="en-SG" sz="2000" dirty="0">
                          <a:effectLst>
                            <a:outerShdw blurRad="38100" dist="38100" dir="2700000" algn="tl">
                              <a:srgbClr val="000000">
                                <a:alpha val="43137"/>
                              </a:srgbClr>
                            </a:outerShdw>
                          </a:effectLst>
                          <a:latin typeface="Rockwell" panose="02060603020205020403" pitchFamily="18" charset="0"/>
                        </a:rPr>
                        <a:t>Tropical Cyclones</a:t>
                      </a:r>
                    </a:p>
                  </a:txBody>
                  <a:tcPr/>
                </a:tc>
                <a:tc>
                  <a:txBody>
                    <a:bodyPr/>
                    <a:lstStyle/>
                    <a:p>
                      <a:r>
                        <a:rPr lang="en-SG" sz="2000" dirty="0">
                          <a:effectLst>
                            <a:outerShdw blurRad="38100" dist="38100" dir="2700000" algn="tl">
                              <a:srgbClr val="000000">
                                <a:alpha val="43137"/>
                              </a:srgbClr>
                            </a:outerShdw>
                          </a:effectLst>
                          <a:latin typeface="Rockwell" panose="02060603020205020403" pitchFamily="18" charset="0"/>
                        </a:rPr>
                        <a:t>Damaged infrastructure</a:t>
                      </a:r>
                    </a:p>
                  </a:txBody>
                  <a:tcPr/>
                </a:tc>
                <a:tc>
                  <a:txBody>
                    <a:bodyPr/>
                    <a:lstStyle/>
                    <a:p>
                      <a:r>
                        <a:rPr lang="en-SG" sz="2000" dirty="0">
                          <a:effectLst>
                            <a:outerShdw blurRad="38100" dist="38100" dir="2700000" algn="tl">
                              <a:srgbClr val="000000">
                                <a:alpha val="43137"/>
                              </a:srgbClr>
                            </a:outerShdw>
                          </a:effectLst>
                          <a:latin typeface="Rockwell" panose="02060603020205020403" pitchFamily="18" charset="0"/>
                        </a:rPr>
                        <a:t>Cause disruption to water supply and sanitation facilities</a:t>
                      </a:r>
                    </a:p>
                  </a:txBody>
                  <a:tcPr/>
                </a:tc>
                <a:extLst>
                  <a:ext uri="{0D108BD9-81ED-4DB2-BD59-A6C34878D82A}">
                    <a16:rowId xmlns:a16="http://schemas.microsoft.com/office/drawing/2014/main" xmlns="" val="2314092195"/>
                  </a:ext>
                </a:extLst>
              </a:tr>
            </a:tbl>
          </a:graphicData>
        </a:graphic>
      </p:graphicFrame>
    </p:spTree>
    <p:extLst>
      <p:ext uri="{BB962C8B-B14F-4D97-AF65-F5344CB8AC3E}">
        <p14:creationId xmlns:p14="http://schemas.microsoft.com/office/powerpoint/2010/main" val="164679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More Frequent Extreme Weather Events</a:t>
            </a:r>
          </a:p>
        </p:txBody>
      </p:sp>
      <p:sp>
        <p:nvSpPr>
          <p:cNvPr id="18" name="Content Placeholder 2"/>
          <p:cNvSpPr txBox="1">
            <a:spLocks/>
          </p:cNvSpPr>
          <p:nvPr/>
        </p:nvSpPr>
        <p:spPr>
          <a:xfrm>
            <a:off x="838199" y="1418137"/>
            <a:ext cx="10863471" cy="98742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heat wave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Europe in August 2003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killed more than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70,000 people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3" name="Picture 2">
            <a:extLst>
              <a:ext uri="{FF2B5EF4-FFF2-40B4-BE49-F238E27FC236}">
                <a16:creationId xmlns:a16="http://schemas.microsoft.com/office/drawing/2014/main" xmlns="" id="{85AC5318-7A3E-4780-87CB-7F0E73CF1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2922" y="1911849"/>
            <a:ext cx="4501460" cy="3814987"/>
          </a:xfrm>
          <a:prstGeom prst="rect">
            <a:avLst/>
          </a:prstGeom>
          <a:effectLst>
            <a:outerShdw blurRad="50800" dist="38100" dir="2700000" algn="tl" rotWithShape="0">
              <a:prstClr val="black">
                <a:alpha val="40000"/>
              </a:prstClr>
            </a:outerShdw>
          </a:effectLst>
        </p:spPr>
      </p:pic>
      <p:sp>
        <p:nvSpPr>
          <p:cNvPr id="6" name="Content Placeholder 2">
            <a:extLst>
              <a:ext uri="{FF2B5EF4-FFF2-40B4-BE49-F238E27FC236}">
                <a16:creationId xmlns:a16="http://schemas.microsoft.com/office/drawing/2014/main" xmlns="" id="{65E20237-5F25-4F45-B6F6-DA518D56CA15}"/>
              </a:ext>
            </a:extLst>
          </p:cNvPr>
          <p:cNvSpPr txBox="1">
            <a:spLocks/>
          </p:cNvSpPr>
          <p:nvPr/>
        </p:nvSpPr>
        <p:spPr>
          <a:xfrm>
            <a:off x="7938054" y="5762561"/>
            <a:ext cx="3763616" cy="97307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Average temperature of western Europe in 2003</a:t>
            </a:r>
          </a:p>
        </p:txBody>
      </p:sp>
      <p:pic>
        <p:nvPicPr>
          <p:cNvPr id="4" name="Picture 3">
            <a:extLst>
              <a:ext uri="{FF2B5EF4-FFF2-40B4-BE49-F238E27FC236}">
                <a16:creationId xmlns:a16="http://schemas.microsoft.com/office/drawing/2014/main" xmlns="" id="{CBB5D411-E2D4-4A97-B945-E95A3A55BA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1553" y="2547008"/>
            <a:ext cx="5104788" cy="3038382"/>
          </a:xfrm>
          <a:prstGeom prst="rect">
            <a:avLst/>
          </a:prstGeom>
          <a:effectLst>
            <a:outerShdw blurRad="50800" dist="38100" dir="2700000" algn="tl" rotWithShape="0">
              <a:prstClr val="black">
                <a:alpha val="40000"/>
              </a:prstClr>
            </a:outerShdw>
          </a:effectLst>
        </p:spPr>
      </p:pic>
      <p:sp>
        <p:nvSpPr>
          <p:cNvPr id="8" name="Content Placeholder 2">
            <a:extLst>
              <a:ext uri="{FF2B5EF4-FFF2-40B4-BE49-F238E27FC236}">
                <a16:creationId xmlns:a16="http://schemas.microsoft.com/office/drawing/2014/main" xmlns="" id="{6B874BE3-A091-456F-8BFF-E5F560B2F99A}"/>
              </a:ext>
            </a:extLst>
          </p:cNvPr>
          <p:cNvSpPr txBox="1">
            <a:spLocks/>
          </p:cNvSpPr>
          <p:nvPr/>
        </p:nvSpPr>
        <p:spPr>
          <a:xfrm>
            <a:off x="1251114" y="5657611"/>
            <a:ext cx="6005666" cy="118297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 heat wave is a period of excessively hot weather which is usually accompanied by high levels of relative humidity.</a:t>
            </a:r>
          </a:p>
        </p:txBody>
      </p:sp>
    </p:spTree>
    <p:extLst>
      <p:ext uri="{BB962C8B-B14F-4D97-AF65-F5344CB8AC3E}">
        <p14:creationId xmlns:p14="http://schemas.microsoft.com/office/powerpoint/2010/main" val="1050810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Spread of some Infectious Insect-Borne Diseases</a:t>
            </a:r>
          </a:p>
        </p:txBody>
      </p:sp>
      <p:sp>
        <p:nvSpPr>
          <p:cNvPr id="18" name="Content Placeholder 2"/>
          <p:cNvSpPr txBox="1">
            <a:spLocks/>
          </p:cNvSpPr>
          <p:nvPr/>
        </p:nvSpPr>
        <p:spPr>
          <a:xfrm>
            <a:off x="838199" y="1418138"/>
            <a:ext cx="10863471" cy="9874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Higher temperature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heavy rainfall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result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thrive of insects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and may lead to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spread of infectious insect-borne diseases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malaria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3" name="Picture 2">
            <a:extLst>
              <a:ext uri="{FF2B5EF4-FFF2-40B4-BE49-F238E27FC236}">
                <a16:creationId xmlns:a16="http://schemas.microsoft.com/office/drawing/2014/main" xmlns="" id="{736AA39E-BD4C-4EDA-B867-8039342DAF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0632" y="2688919"/>
            <a:ext cx="3505681" cy="3239259"/>
          </a:xfrm>
          <a:prstGeom prst="rect">
            <a:avLst/>
          </a:prstGeom>
          <a:effectLst>
            <a:outerShdw blurRad="50800" dist="38100" dir="2700000" algn="tl" rotWithShape="0">
              <a:prstClr val="black">
                <a:alpha val="40000"/>
              </a:prstClr>
            </a:outerShdw>
          </a:effectLst>
        </p:spPr>
      </p:pic>
      <p:sp>
        <p:nvSpPr>
          <p:cNvPr id="6" name="Content Placeholder 2">
            <a:extLst>
              <a:ext uri="{FF2B5EF4-FFF2-40B4-BE49-F238E27FC236}">
                <a16:creationId xmlns:a16="http://schemas.microsoft.com/office/drawing/2014/main" xmlns="" id="{00957328-3D30-4518-AA0B-9929B98843A7}"/>
              </a:ext>
            </a:extLst>
          </p:cNvPr>
          <p:cNvSpPr txBox="1">
            <a:spLocks/>
          </p:cNvSpPr>
          <p:nvPr/>
        </p:nvSpPr>
        <p:spPr>
          <a:xfrm>
            <a:off x="5062331" y="3488583"/>
            <a:ext cx="5976729" cy="154724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With the effect of climate change, it would result in the spread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insect-borne diseases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dengue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is spread from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Aedes Mosquitoes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1636249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Spread of some Infectious Insect-Borne Diseases</a:t>
            </a:r>
          </a:p>
        </p:txBody>
      </p:sp>
      <p:sp>
        <p:nvSpPr>
          <p:cNvPr id="18" name="Content Placeholder 2"/>
          <p:cNvSpPr txBox="1">
            <a:spLocks/>
          </p:cNvSpPr>
          <p:nvPr/>
        </p:nvSpPr>
        <p:spPr>
          <a:xfrm>
            <a:off x="838199" y="1418137"/>
            <a:ext cx="10863471" cy="1629863"/>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continents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Europe and North America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used to have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moderate temperatures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but are currently facing the problem of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mosquitoes growing in large numbers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This results in the spread of diseases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malaria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dengue fever</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3024470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Lengthen the Growing Season in Certain Regions (Advantage)</a:t>
            </a:r>
          </a:p>
        </p:txBody>
      </p:sp>
      <p:sp>
        <p:nvSpPr>
          <p:cNvPr id="18" name="Content Placeholder 2"/>
          <p:cNvSpPr txBox="1">
            <a:spLocks/>
          </p:cNvSpPr>
          <p:nvPr/>
        </p:nvSpPr>
        <p:spPr>
          <a:xfrm>
            <a:off x="838199" y="1418138"/>
            <a:ext cx="10863471" cy="137807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Higher temperature may lead to longer growing seasons in some regions. For example, new crops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maize and blackberries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can now be cultivated in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United Kingdom</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p>
        </p:txBody>
      </p:sp>
      <p:graphicFrame>
        <p:nvGraphicFramePr>
          <p:cNvPr id="6" name="Table 5">
            <a:extLst>
              <a:ext uri="{FF2B5EF4-FFF2-40B4-BE49-F238E27FC236}">
                <a16:creationId xmlns:a16="http://schemas.microsoft.com/office/drawing/2014/main" xmlns="" id="{8EB07839-2117-4BB7-B8AA-2ED5C5046BE8}"/>
              </a:ext>
            </a:extLst>
          </p:cNvPr>
          <p:cNvGraphicFramePr>
            <a:graphicFrameLocks noGrp="1"/>
          </p:cNvGraphicFramePr>
          <p:nvPr>
            <p:extLst>
              <p:ext uri="{D42A27DB-BD31-4B8C-83A1-F6EECF244321}">
                <p14:modId xmlns:p14="http://schemas.microsoft.com/office/powerpoint/2010/main" val="4138139200"/>
              </p:ext>
            </p:extLst>
          </p:nvPr>
        </p:nvGraphicFramePr>
        <p:xfrm>
          <a:off x="838199" y="2640884"/>
          <a:ext cx="10863471" cy="101092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5700470">
                  <a:extLst>
                    <a:ext uri="{9D8B030D-6E8A-4147-A177-3AD203B41FA5}">
                      <a16:colId xmlns:a16="http://schemas.microsoft.com/office/drawing/2014/main" xmlns="" val="1587052088"/>
                    </a:ext>
                  </a:extLst>
                </a:gridCol>
                <a:gridCol w="5163001">
                  <a:extLst>
                    <a:ext uri="{9D8B030D-6E8A-4147-A177-3AD203B41FA5}">
                      <a16:colId xmlns:a16="http://schemas.microsoft.com/office/drawing/2014/main" xmlns="" val="2716061127"/>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Advantage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Disadvantage</a:t>
                      </a:r>
                    </a:p>
                  </a:txBody>
                  <a:tcPr/>
                </a:tc>
                <a:extLst>
                  <a:ext uri="{0D108BD9-81ED-4DB2-BD59-A6C34878D82A}">
                    <a16:rowId xmlns:a16="http://schemas.microsoft.com/office/drawing/2014/main" xmlns="" val="3272224084"/>
                  </a:ext>
                </a:extLst>
              </a:tr>
              <a:tr h="0">
                <a:tc>
                  <a:txBody>
                    <a:bodyPr/>
                    <a:lstStyle/>
                    <a:p>
                      <a:pPr marL="0" indent="0">
                        <a:buFont typeface="Arial" panose="020B0604020202020204" pitchFamily="34" charset="0"/>
                        <a:buNone/>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New crops such as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maize and blackberries </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can now be cultivated in the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United Kingdom</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 </a:t>
                      </a:r>
                      <a:endParaRPr lang="en-SG"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indent="0">
                        <a:buFont typeface="Arial" panose="020B0604020202020204" pitchFamily="34" charset="0"/>
                        <a:buNone/>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Fruits such as apples has seen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a decrease in production</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 in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China</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 </a:t>
                      </a:r>
                      <a:endParaRPr lang="en-SG"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278397095"/>
                  </a:ext>
                </a:extLst>
              </a:tr>
            </a:tbl>
          </a:graphicData>
        </a:graphic>
      </p:graphicFrame>
      <p:pic>
        <p:nvPicPr>
          <p:cNvPr id="3" name="Picture 2">
            <a:extLst>
              <a:ext uri="{FF2B5EF4-FFF2-40B4-BE49-F238E27FC236}">
                <a16:creationId xmlns:a16="http://schemas.microsoft.com/office/drawing/2014/main" xmlns="" id="{2F798202-5EF4-4302-BAD7-CE3065003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346" y="4018955"/>
            <a:ext cx="4020619" cy="2340000"/>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xmlns="" id="{BBDC7D57-0F9B-4C2D-A52C-90EBC646F6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3951" y="4018955"/>
            <a:ext cx="3523088" cy="2340000"/>
          </a:xfrm>
          <a:prstGeom prst="rect">
            <a:avLst/>
          </a:prstGeom>
          <a:effectLst>
            <a:outerShdw blurRad="50800" dist="38100" dir="2700000" algn="tl" rotWithShape="0">
              <a:prstClr val="black">
                <a:alpha val="40000"/>
              </a:prstClr>
            </a:outerShdw>
          </a:effectLst>
        </p:spPr>
      </p:pic>
      <p:sp>
        <p:nvSpPr>
          <p:cNvPr id="9" name="Content Placeholder 2">
            <a:extLst>
              <a:ext uri="{FF2B5EF4-FFF2-40B4-BE49-F238E27FC236}">
                <a16:creationId xmlns:a16="http://schemas.microsoft.com/office/drawing/2014/main" xmlns="" id="{780DD7AD-F1F2-4E43-92D3-910732B6F630}"/>
              </a:ext>
            </a:extLst>
          </p:cNvPr>
          <p:cNvSpPr txBox="1">
            <a:spLocks/>
          </p:cNvSpPr>
          <p:nvPr/>
        </p:nvSpPr>
        <p:spPr>
          <a:xfrm>
            <a:off x="8668911" y="4499919"/>
            <a:ext cx="3523089" cy="137807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Maize and blackberries can be cultivated in the United Kingdom due to the lengthened growing season.</a:t>
            </a:r>
          </a:p>
        </p:txBody>
      </p:sp>
    </p:spTree>
    <p:extLst>
      <p:ext uri="{BB962C8B-B14F-4D97-AF65-F5344CB8AC3E}">
        <p14:creationId xmlns:p14="http://schemas.microsoft.com/office/powerpoint/2010/main" val="535474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Impacts of Climate Change</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Lengthen the Growing Season in Certain Regions </a:t>
            </a:r>
            <a:r>
              <a:rPr lang="en-US" sz="2400">
                <a:solidFill>
                  <a:schemeClr val="bg1"/>
                </a:solidFill>
                <a:effectLst>
                  <a:outerShdw blurRad="38100" dist="38100" dir="2700000" algn="tl">
                    <a:srgbClr val="000000">
                      <a:alpha val="43137"/>
                    </a:srgbClr>
                  </a:outerShdw>
                </a:effectLst>
                <a:latin typeface="Rockwell" panose="02060603020205020403" pitchFamily="18" charset="0"/>
              </a:rPr>
              <a:t>(Disadvantage)</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
        <p:nvSpPr>
          <p:cNvPr id="18" name="Content Placeholder 2"/>
          <p:cNvSpPr txBox="1">
            <a:spLocks/>
          </p:cNvSpPr>
          <p:nvPr/>
        </p:nvSpPr>
        <p:spPr>
          <a:xfrm>
            <a:off x="838199" y="1418138"/>
            <a:ext cx="10863471" cy="137807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However,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production of crops can be reduced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some countries as certain crops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require cool weather conditions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For example,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fruits such as apples </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have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seen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decrease in production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China</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t>
            </a:r>
          </a:p>
        </p:txBody>
      </p:sp>
      <p:graphicFrame>
        <p:nvGraphicFramePr>
          <p:cNvPr id="5" name="Table 4">
            <a:extLst>
              <a:ext uri="{FF2B5EF4-FFF2-40B4-BE49-F238E27FC236}">
                <a16:creationId xmlns:a16="http://schemas.microsoft.com/office/drawing/2014/main" xmlns="" id="{DCCED637-F447-4A95-A4E1-70C91F2971AE}"/>
              </a:ext>
            </a:extLst>
          </p:cNvPr>
          <p:cNvGraphicFramePr>
            <a:graphicFrameLocks noGrp="1"/>
          </p:cNvGraphicFramePr>
          <p:nvPr>
            <p:extLst>
              <p:ext uri="{D42A27DB-BD31-4B8C-83A1-F6EECF244321}">
                <p14:modId xmlns:p14="http://schemas.microsoft.com/office/powerpoint/2010/main" val="840186120"/>
              </p:ext>
            </p:extLst>
          </p:nvPr>
        </p:nvGraphicFramePr>
        <p:xfrm>
          <a:off x="838199" y="2640884"/>
          <a:ext cx="10863471" cy="101092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5700470">
                  <a:extLst>
                    <a:ext uri="{9D8B030D-6E8A-4147-A177-3AD203B41FA5}">
                      <a16:colId xmlns:a16="http://schemas.microsoft.com/office/drawing/2014/main" xmlns="" val="1587052088"/>
                    </a:ext>
                  </a:extLst>
                </a:gridCol>
                <a:gridCol w="5163001">
                  <a:extLst>
                    <a:ext uri="{9D8B030D-6E8A-4147-A177-3AD203B41FA5}">
                      <a16:colId xmlns:a16="http://schemas.microsoft.com/office/drawing/2014/main" xmlns="" val="2716061127"/>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Advantage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Disadvantage</a:t>
                      </a:r>
                    </a:p>
                  </a:txBody>
                  <a:tcPr/>
                </a:tc>
                <a:extLst>
                  <a:ext uri="{0D108BD9-81ED-4DB2-BD59-A6C34878D82A}">
                    <a16:rowId xmlns:a16="http://schemas.microsoft.com/office/drawing/2014/main" xmlns="" val="3272224084"/>
                  </a:ext>
                </a:extLst>
              </a:tr>
              <a:tr h="0">
                <a:tc>
                  <a:txBody>
                    <a:bodyPr/>
                    <a:lstStyle/>
                    <a:p>
                      <a:pPr marL="0" indent="0">
                        <a:buFont typeface="Arial" panose="020B0604020202020204" pitchFamily="34" charset="0"/>
                        <a:buNone/>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New crops such as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maize and blackberries </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can now be cultivated in the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United Kingdom</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 </a:t>
                      </a:r>
                      <a:endParaRPr lang="en-SG" sz="1800" dirty="0">
                        <a:effectLst>
                          <a:outerShdw blurRad="38100" dist="38100" dir="2700000" algn="tl">
                            <a:srgbClr val="000000">
                              <a:alpha val="43137"/>
                            </a:srgbClr>
                          </a:outerShdw>
                        </a:effectLst>
                        <a:latin typeface="Rockwell" panose="02060603020205020403" pitchFamily="18" charset="0"/>
                      </a:endParaRPr>
                    </a:p>
                  </a:txBody>
                  <a:tcPr/>
                </a:tc>
                <a:tc>
                  <a:txBody>
                    <a:bodyPr/>
                    <a:lstStyle/>
                    <a:p>
                      <a:pPr marL="0" indent="0">
                        <a:buFont typeface="Arial" panose="020B0604020202020204" pitchFamily="34" charset="0"/>
                        <a:buNone/>
                      </a:pP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Fruits such as apples has seen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a decrease in production</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 in </a:t>
                      </a:r>
                      <a:r>
                        <a:rPr lang="en-US" sz="1800" dirty="0">
                          <a:solidFill>
                            <a:srgbClr val="FFFF00"/>
                          </a:solidFill>
                          <a:effectLst>
                            <a:outerShdw blurRad="38100" dist="38100" dir="2700000" algn="tl">
                              <a:srgbClr val="000000">
                                <a:alpha val="43137"/>
                              </a:srgbClr>
                            </a:outerShdw>
                          </a:effectLst>
                          <a:latin typeface="Rockwell" panose="02060603020205020403" pitchFamily="18" charset="0"/>
                        </a:rPr>
                        <a:t>China</a:t>
                      </a:r>
                      <a:r>
                        <a:rPr lang="en-US" sz="1800" dirty="0">
                          <a:solidFill>
                            <a:schemeClr val="bg1"/>
                          </a:solidFill>
                          <a:effectLst>
                            <a:outerShdw blurRad="38100" dist="38100" dir="2700000" algn="tl">
                              <a:srgbClr val="000000">
                                <a:alpha val="43137"/>
                              </a:srgbClr>
                            </a:outerShdw>
                          </a:effectLst>
                          <a:latin typeface="Rockwell" panose="02060603020205020403" pitchFamily="18" charset="0"/>
                        </a:rPr>
                        <a:t>. </a:t>
                      </a:r>
                      <a:endParaRPr lang="en-SG" sz="1800" dirty="0">
                        <a:effectLst>
                          <a:outerShdw blurRad="38100" dist="38100" dir="2700000" algn="tl">
                            <a:srgbClr val="000000">
                              <a:alpha val="43137"/>
                            </a:srgbClr>
                          </a:outerShdw>
                        </a:effectLst>
                        <a:latin typeface="Rockwell" panose="02060603020205020403" pitchFamily="18" charset="0"/>
                      </a:endParaRPr>
                    </a:p>
                  </a:txBody>
                  <a:tcPr/>
                </a:tc>
                <a:extLst>
                  <a:ext uri="{0D108BD9-81ED-4DB2-BD59-A6C34878D82A}">
                    <a16:rowId xmlns:a16="http://schemas.microsoft.com/office/drawing/2014/main" xmlns="" val="278397095"/>
                  </a:ext>
                </a:extLst>
              </a:tr>
            </a:tbl>
          </a:graphicData>
        </a:graphic>
      </p:graphicFrame>
      <p:pic>
        <p:nvPicPr>
          <p:cNvPr id="3" name="Picture 2">
            <a:extLst>
              <a:ext uri="{FF2B5EF4-FFF2-40B4-BE49-F238E27FC236}">
                <a16:creationId xmlns:a16="http://schemas.microsoft.com/office/drawing/2014/main" xmlns="" id="{6A24D54C-1152-47B8-AFCB-438900353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2004" y="3883483"/>
            <a:ext cx="4147930" cy="2766669"/>
          </a:xfrm>
          <a:prstGeom prst="rect">
            <a:avLst/>
          </a:prstGeom>
          <a:effectLst>
            <a:outerShdw blurRad="50800" dist="38100" dir="2700000" algn="tl" rotWithShape="0">
              <a:prstClr val="black">
                <a:alpha val="40000"/>
              </a:prstClr>
            </a:outerShdw>
          </a:effectLst>
        </p:spPr>
      </p:pic>
      <p:sp>
        <p:nvSpPr>
          <p:cNvPr id="8" name="Content Placeholder 2">
            <a:extLst>
              <a:ext uri="{FF2B5EF4-FFF2-40B4-BE49-F238E27FC236}">
                <a16:creationId xmlns:a16="http://schemas.microsoft.com/office/drawing/2014/main" xmlns="" id="{EC053261-E8B2-4685-B6CD-1BCDA24BE6BD}"/>
              </a:ext>
            </a:extLst>
          </p:cNvPr>
          <p:cNvSpPr txBox="1">
            <a:spLocks/>
          </p:cNvSpPr>
          <p:nvPr/>
        </p:nvSpPr>
        <p:spPr>
          <a:xfrm>
            <a:off x="6389537" y="4577781"/>
            <a:ext cx="3523089" cy="137807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Apples may be rotten and experience a decline in production due to the lengthened growing season.</a:t>
            </a:r>
          </a:p>
        </p:txBody>
      </p:sp>
    </p:spTree>
    <p:extLst>
      <p:ext uri="{BB962C8B-B14F-4D97-AF65-F5344CB8AC3E}">
        <p14:creationId xmlns:p14="http://schemas.microsoft.com/office/powerpoint/2010/main" val="10326610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365126"/>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Gateway 2 – What is happening to the Earth’s climate?</a:t>
            </a:r>
          </a:p>
        </p:txBody>
      </p:sp>
      <p:sp>
        <p:nvSpPr>
          <p:cNvPr id="5" name="Content Placeholder 2"/>
          <p:cNvSpPr txBox="1">
            <a:spLocks/>
          </p:cNvSpPr>
          <p:nvPr/>
        </p:nvSpPr>
        <p:spPr>
          <a:xfrm>
            <a:off x="838199" y="1418137"/>
            <a:ext cx="10515600" cy="332181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has global climate changed?</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are some natural causes of recent climate change?</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greenhouse effect and how does it work?</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What is the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 human activities lead to enhanced greenhouse effect?</a:t>
            </a:r>
          </a:p>
          <a:p>
            <a:pPr marL="457200" indent="-457200" defTabSz="457200">
              <a:buFont typeface="Arial" charset="0"/>
              <a:buAutoNum type="alphaLcPeriod"/>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How does climate change affect people?</a:t>
            </a:r>
          </a:p>
          <a:p>
            <a:pPr marL="457200" indent="-457200" defTabSz="457200">
              <a:buFont typeface="Arial" charset="0"/>
              <a:buAutoNum type="alphaLcPeriod"/>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What are the responses to climate change?</a:t>
            </a:r>
          </a:p>
          <a:p>
            <a:pPr marL="457200" indent="-457200" defTabSz="457200">
              <a:buFont typeface="Arial" charset="0"/>
              <a:buAutoNum type="alphaLcPeriod"/>
              <a:defRPr/>
            </a:pP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903718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What are the responses to climate change?</a:t>
            </a:r>
          </a:p>
        </p:txBody>
      </p:sp>
      <p:sp>
        <p:nvSpPr>
          <p:cNvPr id="18" name="Content Placeholder 2"/>
          <p:cNvSpPr txBox="1">
            <a:spLocks/>
          </p:cNvSpPr>
          <p:nvPr/>
        </p:nvSpPr>
        <p:spPr>
          <a:xfrm>
            <a:off x="838199" y="1418137"/>
            <a:ext cx="10863471" cy="2133445"/>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 immense challenges posed by climate change require coordinated responses from countries. Policies on an international level have been implemented to address the problem of climate change.</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Additionally, as different places face specific climate-related issues, policies on a national level are needed to address these issues more adequately.</a:t>
            </a:r>
          </a:p>
        </p:txBody>
      </p:sp>
    </p:spTree>
    <p:extLst>
      <p:ext uri="{BB962C8B-B14F-4D97-AF65-F5344CB8AC3E}">
        <p14:creationId xmlns:p14="http://schemas.microsoft.com/office/powerpoint/2010/main" val="3596427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International Agreements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Kyoto Protocol</a:t>
            </a:r>
          </a:p>
        </p:txBody>
      </p:sp>
      <p:sp>
        <p:nvSpPr>
          <p:cNvPr id="18" name="Content Placeholder 2"/>
          <p:cNvSpPr txBox="1">
            <a:spLocks/>
          </p:cNvSpPr>
          <p:nvPr/>
        </p:nvSpPr>
        <p:spPr>
          <a:xfrm>
            <a:off x="838200" y="1418138"/>
            <a:ext cx="3826565" cy="527421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The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Kyoto Protocol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was an international agreement that was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drawn up in 1997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came into force in 2005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with the goal of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reducing the levels of greenhouse gases in the atmosphere</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Many countries signed and participated in the measures to reduce greenhouse gases. Greater responsibility to reduce greenhouse gases was placed on </a:t>
            </a:r>
            <a:r>
              <a:rPr lang="en-US" sz="2200" dirty="0">
                <a:solidFill>
                  <a:srgbClr val="FFFF00"/>
                </a:solidFill>
                <a:effectLst>
                  <a:outerShdw blurRad="38100" dist="38100" dir="2700000" algn="tl">
                    <a:srgbClr val="000000">
                      <a:alpha val="43137"/>
                    </a:srgbClr>
                  </a:outerShdw>
                </a:effectLst>
                <a:latin typeface="Rockwell" panose="02060603020205020403" pitchFamily="18" charset="0"/>
              </a:rPr>
              <a:t>37 developed countries </a:t>
            </a:r>
            <a:r>
              <a:rPr lang="en-US" sz="2200" dirty="0">
                <a:solidFill>
                  <a:schemeClr val="bg1"/>
                </a:solidFill>
                <a:effectLst>
                  <a:outerShdw blurRad="38100" dist="38100" dir="2700000" algn="tl">
                    <a:srgbClr val="000000">
                      <a:alpha val="43137"/>
                    </a:srgbClr>
                  </a:outerShdw>
                </a:effectLst>
                <a:latin typeface="Rockwell" panose="02060603020205020403" pitchFamily="18" charset="0"/>
              </a:rPr>
              <a:t>and the European countries.</a:t>
            </a:r>
          </a:p>
          <a:p>
            <a:pPr marL="0" indent="0" defTabSz="457200">
              <a:buNone/>
              <a:defRPr/>
            </a:pPr>
            <a:endParaRPr lang="en-US" sz="22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4" name="Picture 2">
            <a:extLst>
              <a:ext uri="{FF2B5EF4-FFF2-40B4-BE49-F238E27FC236}">
                <a16:creationId xmlns:a16="http://schemas.microsoft.com/office/drawing/2014/main" xmlns="" id="{07ED8CE3-3BCB-4ADF-A80D-51002D55A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6754" y="1981287"/>
            <a:ext cx="6954185" cy="388287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a:extLst>
              <a:ext uri="{FF2B5EF4-FFF2-40B4-BE49-F238E27FC236}">
                <a16:creationId xmlns:a16="http://schemas.microsoft.com/office/drawing/2014/main" xmlns="" id="{0BEBB900-F331-4954-860F-41BB31F678FF}"/>
              </a:ext>
            </a:extLst>
          </p:cNvPr>
          <p:cNvSpPr txBox="1">
            <a:spLocks/>
          </p:cNvSpPr>
          <p:nvPr/>
        </p:nvSpPr>
        <p:spPr>
          <a:xfrm>
            <a:off x="5326963" y="5960251"/>
            <a:ext cx="6033768" cy="7320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Targets made by selected countries in the Kyoto Protocol to reduce greenhouse gas emissions</a:t>
            </a:r>
          </a:p>
        </p:txBody>
      </p:sp>
    </p:spTree>
    <p:extLst>
      <p:ext uri="{BB962C8B-B14F-4D97-AF65-F5344CB8AC3E}">
        <p14:creationId xmlns:p14="http://schemas.microsoft.com/office/powerpoint/2010/main" val="2776825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International Agreements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Kyoto Protocol</a:t>
            </a:r>
          </a:p>
        </p:txBody>
      </p:sp>
      <p:sp>
        <p:nvSpPr>
          <p:cNvPr id="18" name="Content Placeholder 2"/>
          <p:cNvSpPr txBox="1">
            <a:spLocks/>
          </p:cNvSpPr>
          <p:nvPr/>
        </p:nvSpPr>
        <p:spPr>
          <a:xfrm>
            <a:off x="838199" y="1418137"/>
            <a:ext cx="10863471" cy="3911870"/>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400" dirty="0">
                <a:solidFill>
                  <a:srgbClr val="00B050"/>
                </a:solidFill>
                <a:effectLst>
                  <a:outerShdw blurRad="38100" dist="38100" dir="2700000" algn="tl">
                    <a:srgbClr val="000000">
                      <a:alpha val="43137"/>
                    </a:srgbClr>
                  </a:outerShdw>
                </a:effectLst>
                <a:latin typeface="Rockwell" panose="02060603020205020403" pitchFamily="18" charset="0"/>
              </a:rPr>
              <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from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2008 to 2012</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many countries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Finland and Greece were successful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reducing their combined greenhouse gas emissions by at least 5% below their 1990 levels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These countries also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helped the less developed countries to reduce greenhouse gas emission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by giving them funds.</a:t>
            </a:r>
          </a:p>
          <a:p>
            <a:pPr marL="0" indent="0" defTabSz="457200">
              <a:buNone/>
              <a:defRPr/>
            </a:pPr>
            <a:r>
              <a:rPr lang="en-US" sz="24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However, some countries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Denmark, Austria and Spain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who signed the Kyoto Agreement were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unable to achieve their targets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Also countries that did not sign the Kyoto Protocol such as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China and the United States of America continued to contribute high emissions of greenhouse gases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graphicFrame>
        <p:nvGraphicFramePr>
          <p:cNvPr id="2" name="Table 1">
            <a:extLst>
              <a:ext uri="{FF2B5EF4-FFF2-40B4-BE49-F238E27FC236}">
                <a16:creationId xmlns:a16="http://schemas.microsoft.com/office/drawing/2014/main" xmlns="" id="{D3D3833C-F397-450B-BFEB-B8C4B6B2A278}"/>
              </a:ext>
            </a:extLst>
          </p:cNvPr>
          <p:cNvGraphicFramePr>
            <a:graphicFrameLocks noGrp="1"/>
          </p:cNvGraphicFramePr>
          <p:nvPr>
            <p:extLst>
              <p:ext uri="{D42A27DB-BD31-4B8C-83A1-F6EECF244321}">
                <p14:modId xmlns:p14="http://schemas.microsoft.com/office/powerpoint/2010/main" val="919776834"/>
              </p:ext>
            </p:extLst>
          </p:nvPr>
        </p:nvGraphicFramePr>
        <p:xfrm>
          <a:off x="2425148" y="5330007"/>
          <a:ext cx="2464906" cy="792480"/>
        </p:xfrm>
        <a:graphic>
          <a:graphicData uri="http://schemas.openxmlformats.org/drawingml/2006/table">
            <a:tbl>
              <a:tblPr firstRow="1" bandRow="1">
                <a:effectLst>
                  <a:outerShdw blurRad="50800" dist="38100" dir="2700000" algn="tl" rotWithShape="0">
                    <a:prstClr val="black">
                      <a:alpha val="40000"/>
                    </a:prstClr>
                  </a:outerShdw>
                </a:effectLst>
                <a:tableStyleId>{AF606853-7671-496A-8E4F-DF71F8EC918B}</a:tableStyleId>
              </a:tblPr>
              <a:tblGrid>
                <a:gridCol w="2464906">
                  <a:extLst>
                    <a:ext uri="{9D8B030D-6E8A-4147-A177-3AD203B41FA5}">
                      <a16:colId xmlns:a16="http://schemas.microsoft.com/office/drawing/2014/main" xmlns="" val="460816689"/>
                    </a:ext>
                  </a:extLst>
                </a:gridCol>
              </a:tblGrid>
              <a:tr h="0">
                <a:tc>
                  <a:txBody>
                    <a:bodyPr/>
                    <a:lstStyle/>
                    <a:p>
                      <a:r>
                        <a:rPr lang="en-SG" sz="2000" dirty="0">
                          <a:effectLst>
                            <a:outerShdw blurRad="38100" dist="38100" dir="2700000" algn="tl">
                              <a:srgbClr val="000000">
                                <a:alpha val="43137"/>
                              </a:srgbClr>
                            </a:outerShdw>
                          </a:effectLst>
                          <a:latin typeface="Rockwell" panose="02060603020205020403" pitchFamily="18" charset="0"/>
                        </a:rPr>
                        <a:t>Effectiveness</a:t>
                      </a:r>
                    </a:p>
                  </a:txBody>
                  <a:tcPr/>
                </a:tc>
                <a:extLst>
                  <a:ext uri="{0D108BD9-81ED-4DB2-BD59-A6C34878D82A}">
                    <a16:rowId xmlns:a16="http://schemas.microsoft.com/office/drawing/2014/main" xmlns="" val="1111614288"/>
                  </a:ext>
                </a:extLst>
              </a:tr>
              <a:tr h="0">
                <a:tc>
                  <a:txBody>
                    <a:bodyPr/>
                    <a:lstStyle/>
                    <a:p>
                      <a:pPr marL="342900" indent="-342900">
                        <a:buFont typeface="Arial" panose="020B0604020202020204" pitchFamily="34" charset="0"/>
                        <a:buChar char="•"/>
                      </a:pPr>
                      <a:r>
                        <a:rPr lang="en-SG" sz="2000" dirty="0">
                          <a:effectLst>
                            <a:outerShdw blurRad="38100" dist="38100" dir="2700000" algn="tl">
                              <a:srgbClr val="000000">
                                <a:alpha val="43137"/>
                              </a:srgbClr>
                            </a:outerShdw>
                          </a:effectLst>
                          <a:latin typeface="Rockwell" panose="02060603020205020403" pitchFamily="18" charset="0"/>
                        </a:rPr>
                        <a:t>Finland, Greece</a:t>
                      </a:r>
                    </a:p>
                  </a:txBody>
                  <a:tcPr/>
                </a:tc>
                <a:extLst>
                  <a:ext uri="{0D108BD9-81ED-4DB2-BD59-A6C34878D82A}">
                    <a16:rowId xmlns:a16="http://schemas.microsoft.com/office/drawing/2014/main" xmlns="" val="60873738"/>
                  </a:ext>
                </a:extLst>
              </a:tr>
            </a:tbl>
          </a:graphicData>
        </a:graphic>
      </p:graphicFrame>
      <p:graphicFrame>
        <p:nvGraphicFramePr>
          <p:cNvPr id="5" name="Table 4">
            <a:extLst>
              <a:ext uri="{FF2B5EF4-FFF2-40B4-BE49-F238E27FC236}">
                <a16:creationId xmlns:a16="http://schemas.microsoft.com/office/drawing/2014/main" xmlns="" id="{78AF8446-EF44-4EC9-964B-98ED20165DB0}"/>
              </a:ext>
            </a:extLst>
          </p:cNvPr>
          <p:cNvGraphicFramePr>
            <a:graphicFrameLocks noGrp="1"/>
          </p:cNvGraphicFramePr>
          <p:nvPr>
            <p:extLst>
              <p:ext uri="{D42A27DB-BD31-4B8C-83A1-F6EECF244321}">
                <p14:modId xmlns:p14="http://schemas.microsoft.com/office/powerpoint/2010/main" val="211330274"/>
              </p:ext>
            </p:extLst>
          </p:nvPr>
        </p:nvGraphicFramePr>
        <p:xfrm>
          <a:off x="5552661" y="5330007"/>
          <a:ext cx="4956314" cy="1097280"/>
        </p:xfrm>
        <a:graphic>
          <a:graphicData uri="http://schemas.openxmlformats.org/drawingml/2006/table">
            <a:tbl>
              <a:tblPr firstRow="1" bandRow="1">
                <a:effectLst>
                  <a:outerShdw blurRad="50800" dist="38100" dir="2700000" algn="tl" rotWithShape="0">
                    <a:prstClr val="black">
                      <a:alpha val="40000"/>
                    </a:prstClr>
                  </a:outerShdw>
                </a:effectLst>
                <a:tableStyleId>{37CE84F3-28C3-443E-9E96-99CF82512B78}</a:tableStyleId>
              </a:tblPr>
              <a:tblGrid>
                <a:gridCol w="4956314">
                  <a:extLst>
                    <a:ext uri="{9D8B030D-6E8A-4147-A177-3AD203B41FA5}">
                      <a16:colId xmlns:a16="http://schemas.microsoft.com/office/drawing/2014/main" xmlns="" val="460816689"/>
                    </a:ext>
                  </a:extLst>
                </a:gridCol>
              </a:tblGrid>
              <a:tr h="370840">
                <a:tc>
                  <a:txBody>
                    <a:bodyPr/>
                    <a:lstStyle/>
                    <a:p>
                      <a:r>
                        <a:rPr lang="en-SG" sz="2000" dirty="0">
                          <a:effectLst>
                            <a:outerShdw blurRad="38100" dist="38100" dir="2700000" algn="tl">
                              <a:srgbClr val="000000">
                                <a:alpha val="43137"/>
                              </a:srgbClr>
                            </a:outerShdw>
                          </a:effectLst>
                          <a:latin typeface="Rockwell" panose="02060603020205020403" pitchFamily="18" charset="0"/>
                        </a:rPr>
                        <a:t>Limitations</a:t>
                      </a:r>
                    </a:p>
                  </a:txBody>
                  <a:tcPr/>
                </a:tc>
                <a:extLst>
                  <a:ext uri="{0D108BD9-81ED-4DB2-BD59-A6C34878D82A}">
                    <a16:rowId xmlns:a16="http://schemas.microsoft.com/office/drawing/2014/main" xmlns="" val="1111614288"/>
                  </a:ext>
                </a:extLst>
              </a:tr>
              <a:tr h="370840">
                <a:tc>
                  <a:txBody>
                    <a:bodyPr/>
                    <a:lstStyle/>
                    <a:p>
                      <a:pPr marL="342900" indent="-342900">
                        <a:buFont typeface="Arial" panose="020B0604020202020204" pitchFamily="34" charset="0"/>
                        <a:buChar char="•"/>
                      </a:pPr>
                      <a:r>
                        <a:rPr lang="en-SG" sz="2000" dirty="0">
                          <a:effectLst>
                            <a:outerShdw blurRad="38100" dist="38100" dir="2700000" algn="tl">
                              <a:srgbClr val="000000">
                                <a:alpha val="43137"/>
                              </a:srgbClr>
                            </a:outerShdw>
                          </a:effectLst>
                          <a:latin typeface="Rockwell" panose="02060603020205020403" pitchFamily="18" charset="0"/>
                        </a:rPr>
                        <a:t>Denmark, Austria, Spain</a:t>
                      </a:r>
                    </a:p>
                    <a:p>
                      <a:pPr marL="342900" indent="-342900">
                        <a:buFont typeface="Arial" panose="020B0604020202020204" pitchFamily="34" charset="0"/>
                        <a:buChar char="•"/>
                      </a:pPr>
                      <a:r>
                        <a:rPr lang="en-SG" sz="2000" dirty="0">
                          <a:effectLst>
                            <a:outerShdw blurRad="38100" dist="38100" dir="2700000" algn="tl">
                              <a:srgbClr val="000000">
                                <a:alpha val="43137"/>
                              </a:srgbClr>
                            </a:outerShdw>
                          </a:effectLst>
                          <a:latin typeface="Rockwell" panose="02060603020205020403" pitchFamily="18" charset="0"/>
                        </a:rPr>
                        <a:t>China, India, United States of America</a:t>
                      </a:r>
                    </a:p>
                  </a:txBody>
                  <a:tcPr>
                    <a:solidFill>
                      <a:srgbClr val="C00000"/>
                    </a:solidFill>
                  </a:tcPr>
                </a:tc>
                <a:extLst>
                  <a:ext uri="{0D108BD9-81ED-4DB2-BD59-A6C34878D82A}">
                    <a16:rowId xmlns:a16="http://schemas.microsoft.com/office/drawing/2014/main" xmlns="" val="60873738"/>
                  </a:ext>
                </a:extLst>
              </a:tr>
            </a:tbl>
          </a:graphicData>
        </a:graphic>
      </p:graphicFrame>
    </p:spTree>
    <p:extLst>
      <p:ext uri="{BB962C8B-B14F-4D97-AF65-F5344CB8AC3E}">
        <p14:creationId xmlns:p14="http://schemas.microsoft.com/office/powerpoint/2010/main" val="4284946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International Agreements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Kyoto Protocol</a:t>
            </a:r>
          </a:p>
        </p:txBody>
      </p:sp>
      <p:pic>
        <p:nvPicPr>
          <p:cNvPr id="1026" name="Picture 2" descr="Related image">
            <a:extLst>
              <a:ext uri="{FF2B5EF4-FFF2-40B4-BE49-F238E27FC236}">
                <a16:creationId xmlns:a16="http://schemas.microsoft.com/office/drawing/2014/main" xmlns="" id="{A3001E29-480F-4345-896A-73045C266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110" y="1510677"/>
            <a:ext cx="9125778" cy="474412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xmlns="" id="{B2CB1EEC-FB04-4F5E-8AD5-6CD8DDA78952}"/>
              </a:ext>
            </a:extLst>
          </p:cNvPr>
          <p:cNvSpPr txBox="1">
            <a:spLocks/>
          </p:cNvSpPr>
          <p:nvPr/>
        </p:nvSpPr>
        <p:spPr>
          <a:xfrm>
            <a:off x="3279706" y="6347342"/>
            <a:ext cx="5632585" cy="37150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Annual carbon dioxide emissions</a:t>
            </a:r>
          </a:p>
        </p:txBody>
      </p:sp>
    </p:spTree>
    <p:extLst>
      <p:ext uri="{BB962C8B-B14F-4D97-AF65-F5344CB8AC3E}">
        <p14:creationId xmlns:p14="http://schemas.microsoft.com/office/powerpoint/2010/main" val="10574362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p:txBody>
      </p:sp>
      <p:sp>
        <p:nvSpPr>
          <p:cNvPr id="18" name="Content Placeholder 2"/>
          <p:cNvSpPr txBox="1">
            <a:spLocks/>
          </p:cNvSpPr>
          <p:nvPr/>
        </p:nvSpPr>
        <p:spPr>
          <a:xfrm>
            <a:off x="838200" y="1418138"/>
            <a:ext cx="10611678" cy="3736958"/>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the national level, individual countries should implement policies to achieve the international goal of reducing greenhouse gas emissions. Responses are necessary at the national level because there are measures that are specific to countries.</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Singapore has taken some measures to reduce greenhouse gas emissions such as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Singapore Green Plan 2012 (reducing the use of fossil fuels)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Green Mark Scheme (constructing green buildings)</a:t>
            </a:r>
          </a:p>
          <a:p>
            <a:pPr defTabSz="457200">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Plant-A-Tree Programme (planting more trees and plants)</a:t>
            </a:r>
          </a:p>
        </p:txBody>
      </p:sp>
    </p:spTree>
    <p:extLst>
      <p:ext uri="{BB962C8B-B14F-4D97-AF65-F5344CB8AC3E}">
        <p14:creationId xmlns:p14="http://schemas.microsoft.com/office/powerpoint/2010/main" val="3107965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Singapore Green Plan 2012</a:t>
            </a:r>
          </a:p>
        </p:txBody>
      </p:sp>
      <p:sp>
        <p:nvSpPr>
          <p:cNvPr id="18" name="Content Placeholder 2"/>
          <p:cNvSpPr txBox="1">
            <a:spLocks/>
          </p:cNvSpPr>
          <p:nvPr/>
        </p:nvSpPr>
        <p:spPr>
          <a:xfrm>
            <a:off x="838200" y="1418136"/>
            <a:ext cx="10757452" cy="128530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Reducing the use of fossil fuels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refers to switching the main source of energy usage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cleaner sources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instead of burning fossil fuels which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releases high levels of greenhouse gases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9" name="Picture 8">
            <a:extLst>
              <a:ext uri="{FF2B5EF4-FFF2-40B4-BE49-F238E27FC236}">
                <a16:creationId xmlns:a16="http://schemas.microsoft.com/office/drawing/2014/main" xmlns="" id="{70569DDD-493B-43C7-922A-13B9C0A72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3022971"/>
            <a:ext cx="4771059" cy="3578294"/>
          </a:xfrm>
          <a:prstGeom prst="rect">
            <a:avLst/>
          </a:prstGeom>
          <a:effectLst>
            <a:outerShdw blurRad="50800" dist="38100" dir="2700000" algn="tl" rotWithShape="0">
              <a:prstClr val="black">
                <a:alpha val="40000"/>
              </a:prstClr>
            </a:outerShdw>
          </a:effectLst>
        </p:spPr>
      </p:pic>
      <p:sp>
        <p:nvSpPr>
          <p:cNvPr id="13" name="Content Placeholder 2">
            <a:extLst>
              <a:ext uri="{FF2B5EF4-FFF2-40B4-BE49-F238E27FC236}">
                <a16:creationId xmlns:a16="http://schemas.microsoft.com/office/drawing/2014/main" xmlns="" id="{B06580E3-B08E-41A9-8AEF-0AF0728FF4A9}"/>
              </a:ext>
            </a:extLst>
          </p:cNvPr>
          <p:cNvSpPr txBox="1">
            <a:spLocks/>
          </p:cNvSpPr>
          <p:nvPr/>
        </p:nvSpPr>
        <p:spPr>
          <a:xfrm>
            <a:off x="1450251" y="4446069"/>
            <a:ext cx="5255349" cy="7320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HDB rooftops in Punggol have solar panels installed to reduce fossil fuels</a:t>
            </a:r>
          </a:p>
        </p:txBody>
      </p:sp>
    </p:spTree>
    <p:extLst>
      <p:ext uri="{BB962C8B-B14F-4D97-AF65-F5344CB8AC3E}">
        <p14:creationId xmlns:p14="http://schemas.microsoft.com/office/powerpoint/2010/main" val="972615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Singapore Green Plan 2012</a:t>
            </a:r>
          </a:p>
        </p:txBody>
      </p:sp>
      <p:sp>
        <p:nvSpPr>
          <p:cNvPr id="18" name="Content Placeholder 2"/>
          <p:cNvSpPr txBox="1">
            <a:spLocks/>
          </p:cNvSpPr>
          <p:nvPr/>
        </p:nvSpPr>
        <p:spPr>
          <a:xfrm>
            <a:off x="838200" y="1418136"/>
            <a:ext cx="7152862" cy="3564681"/>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400" dirty="0">
                <a:solidFill>
                  <a:srgbClr val="00B050"/>
                </a:solidFill>
                <a:effectLst>
                  <a:outerShdw blurRad="38100" dist="38100" dir="2700000" algn="tl">
                    <a:srgbClr val="000000">
                      <a:alpha val="43137"/>
                    </a:srgbClr>
                  </a:outerShdw>
                </a:effectLst>
                <a:latin typeface="Rockwell" panose="02060603020205020403" pitchFamily="18" charset="0"/>
              </a:rPr>
              <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Singapore Green Plan 2012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implemented in 2002 aims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generate 60% of Singapore’s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by using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natural gas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which is a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cleaner form of energy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However, infrastructure to process and transport such cleaner forms of energy such as natural gas is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expensive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Less Developed Countries may be unable to afford it</a:t>
            </a:r>
            <a:r>
              <a:rPr lang="en-US" sz="2400" dirty="0" smtClean="0">
                <a:solidFill>
                  <a:schemeClr val="bg1"/>
                </a:solidFill>
                <a:effectLst>
                  <a:outerShdw blurRad="38100" dist="38100" dir="2700000" algn="tl">
                    <a:srgbClr val="000000">
                      <a:alpha val="43137"/>
                    </a:srgbClr>
                  </a:outerShdw>
                </a:effectLst>
                <a:latin typeface="Rockwell" panose="02060603020205020403" pitchFamily="18" charset="0"/>
              </a:rPr>
              <a:t>.</a:t>
            </a:r>
            <a:endParaRPr lang="en-US" sz="2400" dirty="0">
              <a:solidFill>
                <a:schemeClr val="bg1"/>
              </a:solidFill>
              <a:effectLst>
                <a:outerShdw blurRad="38100" dist="38100" dir="2700000" algn="tl">
                  <a:srgbClr val="000000">
                    <a:alpha val="43137"/>
                  </a:srgbClr>
                </a:outerShdw>
              </a:effectLst>
              <a:latin typeface="Rockwell" panose="02060603020205020403" pitchFamily="18" charset="0"/>
            </a:endParaRPr>
          </a:p>
        </p:txBody>
      </p:sp>
      <p:pic>
        <p:nvPicPr>
          <p:cNvPr id="7" name="Picture 6">
            <a:extLst>
              <a:ext uri="{FF2B5EF4-FFF2-40B4-BE49-F238E27FC236}">
                <a16:creationId xmlns:a16="http://schemas.microsoft.com/office/drawing/2014/main" xmlns="" id="{17084CE0-8C57-411C-AC35-852E0A27F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5278" y="1210942"/>
            <a:ext cx="3420374" cy="4850296"/>
          </a:xfrm>
          <a:prstGeom prst="rect">
            <a:avLst/>
          </a:prstGeom>
          <a:effectLst>
            <a:outerShdw blurRad="50800" dist="38100" dir="2700000" algn="tl" rotWithShape="0">
              <a:prstClr val="black">
                <a:alpha val="40000"/>
              </a:prstClr>
            </a:outerShdw>
          </a:effectLst>
        </p:spPr>
      </p:pic>
      <p:sp>
        <p:nvSpPr>
          <p:cNvPr id="10" name="Content Placeholder 2">
            <a:extLst>
              <a:ext uri="{FF2B5EF4-FFF2-40B4-BE49-F238E27FC236}">
                <a16:creationId xmlns:a16="http://schemas.microsoft.com/office/drawing/2014/main" xmlns="" id="{1C1D59FB-7AAE-4E04-9887-40AA252BE529}"/>
              </a:ext>
            </a:extLst>
          </p:cNvPr>
          <p:cNvSpPr txBox="1">
            <a:spLocks/>
          </p:cNvSpPr>
          <p:nvPr/>
        </p:nvSpPr>
        <p:spPr>
          <a:xfrm>
            <a:off x="7917312" y="6061238"/>
            <a:ext cx="3936307" cy="73209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A poster regarding the Singapore Green Plan 2012</a:t>
            </a:r>
          </a:p>
        </p:txBody>
      </p:sp>
    </p:spTree>
    <p:extLst>
      <p:ext uri="{BB962C8B-B14F-4D97-AF65-F5344CB8AC3E}">
        <p14:creationId xmlns:p14="http://schemas.microsoft.com/office/powerpoint/2010/main" val="3545456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Green Mark Scheme</a:t>
            </a:r>
          </a:p>
        </p:txBody>
      </p:sp>
      <p:sp>
        <p:nvSpPr>
          <p:cNvPr id="18" name="Content Placeholder 2"/>
          <p:cNvSpPr txBox="1">
            <a:spLocks/>
          </p:cNvSpPr>
          <p:nvPr/>
        </p:nvSpPr>
        <p:spPr>
          <a:xfrm>
            <a:off x="838200" y="1418136"/>
            <a:ext cx="10757452" cy="128530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Constructing green buildings refers </a:t>
            </a:r>
            <a:r>
              <a:rPr lang="en-US" sz="240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smtClean="0">
                <a:solidFill>
                  <a:schemeClr val="bg1"/>
                </a:solidFill>
                <a:effectLst>
                  <a:outerShdw blurRad="38100" dist="38100" dir="2700000" algn="tl">
                    <a:srgbClr val="000000">
                      <a:alpha val="43137"/>
                    </a:srgbClr>
                  </a:outerShdw>
                </a:effectLst>
                <a:latin typeface="Rockwell" panose="02060603020205020403" pitchFamily="18" charset="0"/>
              </a:rPr>
              <a:t>constructing buildings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which are more energy-efficient,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using less energy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provide the same service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pic>
        <p:nvPicPr>
          <p:cNvPr id="12" name="Picture 11">
            <a:extLst>
              <a:ext uri="{FF2B5EF4-FFF2-40B4-BE49-F238E27FC236}">
                <a16:creationId xmlns:a16="http://schemas.microsoft.com/office/drawing/2014/main" xmlns="" id="{D58C4EB1-C0EF-4E05-9A03-DC43F363D5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478" y="2405099"/>
            <a:ext cx="6361043" cy="3975652"/>
          </a:xfrm>
          <a:prstGeom prst="rect">
            <a:avLst/>
          </a:prstGeom>
          <a:effectLst>
            <a:outerShdw blurRad="50800" dist="38100" dir="2700000" algn="tl" rotWithShape="0">
              <a:prstClr val="black">
                <a:alpha val="40000"/>
              </a:prstClr>
            </a:outerShdw>
          </a:effectLst>
        </p:spPr>
      </p:pic>
      <p:sp>
        <p:nvSpPr>
          <p:cNvPr id="16" name="Content Placeholder 2">
            <a:extLst>
              <a:ext uri="{FF2B5EF4-FFF2-40B4-BE49-F238E27FC236}">
                <a16:creationId xmlns:a16="http://schemas.microsoft.com/office/drawing/2014/main" xmlns="" id="{42BE594E-16DA-4F7C-89E6-F0A7D1923EAC}"/>
              </a:ext>
            </a:extLst>
          </p:cNvPr>
          <p:cNvSpPr txBox="1">
            <a:spLocks/>
          </p:cNvSpPr>
          <p:nvPr/>
        </p:nvSpPr>
        <p:spPr>
          <a:xfrm>
            <a:off x="4256829" y="6445415"/>
            <a:ext cx="3678340" cy="36604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buNone/>
              <a:defRPr/>
            </a:pP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PARKROYAL in Chinatown</a:t>
            </a:r>
          </a:p>
        </p:txBody>
      </p:sp>
    </p:spTree>
    <p:extLst>
      <p:ext uri="{BB962C8B-B14F-4D97-AF65-F5344CB8AC3E}">
        <p14:creationId xmlns:p14="http://schemas.microsoft.com/office/powerpoint/2010/main" val="32410549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Green Mark Scheme</a:t>
            </a:r>
          </a:p>
        </p:txBody>
      </p:sp>
      <p:sp>
        <p:nvSpPr>
          <p:cNvPr id="18" name="Content Placeholder 2"/>
          <p:cNvSpPr txBox="1">
            <a:spLocks/>
          </p:cNvSpPr>
          <p:nvPr/>
        </p:nvSpPr>
        <p:spPr>
          <a:xfrm>
            <a:off x="838200" y="1418136"/>
            <a:ext cx="10412896" cy="54398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400" dirty="0">
                <a:solidFill>
                  <a:srgbClr val="00B050"/>
                </a:solidFill>
                <a:effectLst>
                  <a:outerShdw blurRad="38100" dist="38100" dir="2700000" algn="tl">
                    <a:srgbClr val="000000">
                      <a:alpha val="43137"/>
                    </a:srgbClr>
                  </a:outerShdw>
                </a:effectLst>
                <a:latin typeface="Rockwell" panose="02060603020205020403" pitchFamily="18" charset="0"/>
              </a:rPr>
              <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Using more energy-efficient sources such as solar energy to power up buildings is successful in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reducing the use of fossil fuels to generate electricity</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Green Mark Scheme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Singapore evaluates and certifies buildings which are considered “green” and many buildings such as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National Library Building have reported a 15% to 35% energy saving</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However,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green buildings may cost more to build</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and developers who only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look for immediate profits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will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not consider constructing such buildings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even if they are more energy-efficient.</a:t>
            </a:r>
          </a:p>
        </p:txBody>
      </p:sp>
    </p:spTree>
    <p:extLst>
      <p:ext uri="{BB962C8B-B14F-4D97-AF65-F5344CB8AC3E}">
        <p14:creationId xmlns:p14="http://schemas.microsoft.com/office/powerpoint/2010/main" val="2127130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Plant-A-Tree Programme</a:t>
            </a:r>
          </a:p>
        </p:txBody>
      </p:sp>
      <p:sp>
        <p:nvSpPr>
          <p:cNvPr id="18" name="Content Placeholder 2"/>
          <p:cNvSpPr txBox="1">
            <a:spLocks/>
          </p:cNvSpPr>
          <p:nvPr/>
        </p:nvSpPr>
        <p:spPr>
          <a:xfrm>
            <a:off x="838200" y="1418136"/>
            <a:ext cx="10757452" cy="1113029"/>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Planting more trees and plants refer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planting trees and plants in tree-planting events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that take place monthly throughout Singapore.</a:t>
            </a:r>
          </a:p>
        </p:txBody>
      </p:sp>
    </p:spTree>
    <p:extLst>
      <p:ext uri="{BB962C8B-B14F-4D97-AF65-F5344CB8AC3E}">
        <p14:creationId xmlns:p14="http://schemas.microsoft.com/office/powerpoint/2010/main" val="3630297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Plant-A-Tree Programme</a:t>
            </a:r>
          </a:p>
        </p:txBody>
      </p:sp>
      <p:sp>
        <p:nvSpPr>
          <p:cNvPr id="18" name="Content Placeholder 2"/>
          <p:cNvSpPr txBox="1">
            <a:spLocks/>
          </p:cNvSpPr>
          <p:nvPr/>
        </p:nvSpPr>
        <p:spPr>
          <a:xfrm>
            <a:off x="838200" y="1418136"/>
            <a:ext cx="10108096" cy="543986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400" dirty="0">
                <a:solidFill>
                  <a:srgbClr val="92D050"/>
                </a:solidFill>
                <a:effectLst>
                  <a:outerShdw blurRad="38100" dist="38100" dir="2700000" algn="tl">
                    <a:srgbClr val="000000">
                      <a:alpha val="43137"/>
                    </a:srgbClr>
                  </a:outerShdw>
                </a:effectLst>
                <a:latin typeface="Rockwell" panose="02060603020205020403" pitchFamily="18" charset="0"/>
              </a:rPr>
              <a:t>EFFECTIVENESS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r>
              <a:rPr lang="en-US" sz="2400" dirty="0">
                <a:solidFill>
                  <a:srgbClr val="00B050"/>
                </a:solidFill>
                <a:effectLst>
                  <a:outerShdw blurRad="38100" dist="38100" dir="2700000" algn="tl">
                    <a:srgbClr val="000000">
                      <a:alpha val="43137"/>
                    </a:srgbClr>
                  </a:outerShdw>
                </a:effectLst>
                <a:latin typeface="Rockwell" panose="02060603020205020403" pitchFamily="18" charset="0"/>
              </a:rPr>
              <a: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It is effective as trees are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green lungs of the environment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as they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remove carbon dioxide from the atmosphere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a:p>
            <a:pPr marL="0" indent="0" defTabSz="457200">
              <a:buNone/>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For example, the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Plant-A-Tree Programme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in Singapore has contributed to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an estimated 60,000 trees yearly throughout Singapore </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by the National Parks Board.</a:t>
            </a:r>
          </a:p>
          <a:p>
            <a:pPr marL="0" indent="0" defTabSz="457200">
              <a:buNone/>
              <a:defRPr/>
            </a:pPr>
            <a:r>
              <a:rPr lang="en-US" sz="2400" dirty="0">
                <a:solidFill>
                  <a:srgbClr val="FF0000"/>
                </a:solidFill>
                <a:effectLst>
                  <a:outerShdw blurRad="38100" dist="38100" dir="2700000" algn="tl">
                    <a:srgbClr val="000000">
                      <a:alpha val="43137"/>
                    </a:srgbClr>
                  </a:outerShdw>
                </a:effectLst>
                <a:latin typeface="Rockwell" panose="02060603020205020403" pitchFamily="18" charset="0"/>
              </a:rPr>
              <a:t>LIMITATIONS</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However,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trees take many years to mature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 so the positive effects of tree planting will </a:t>
            </a:r>
            <a:r>
              <a:rPr lang="en-US" sz="2400" dirty="0">
                <a:solidFill>
                  <a:srgbClr val="FFFF00"/>
                </a:solidFill>
                <a:effectLst>
                  <a:outerShdw blurRad="38100" dist="38100" dir="2700000" algn="tl">
                    <a:srgbClr val="000000">
                      <a:alpha val="43137"/>
                    </a:srgbClr>
                  </a:outerShdw>
                </a:effectLst>
                <a:latin typeface="Rockwell" panose="02060603020205020403" pitchFamily="18" charset="0"/>
              </a:rPr>
              <a:t>take time to materialise</a:t>
            </a: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a:t>
            </a:r>
          </a:p>
        </p:txBody>
      </p:sp>
    </p:spTree>
    <p:extLst>
      <p:ext uri="{BB962C8B-B14F-4D97-AF65-F5344CB8AC3E}">
        <p14:creationId xmlns:p14="http://schemas.microsoft.com/office/powerpoint/2010/main" val="41949939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838199" y="430713"/>
            <a:ext cx="10515600" cy="987424"/>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sz="3200" dirty="0">
                <a:solidFill>
                  <a:schemeClr val="bg1"/>
                </a:solidFill>
                <a:effectLst>
                  <a:outerShdw blurRad="38100" dist="38100" dir="2700000" algn="tl">
                    <a:srgbClr val="000000">
                      <a:alpha val="43137"/>
                    </a:srgbClr>
                  </a:outerShdw>
                </a:effectLst>
                <a:latin typeface="Rockwell" panose="02060603020205020403" pitchFamily="18" charset="0"/>
              </a:rPr>
              <a:t>National Responses</a:t>
            </a:r>
          </a:p>
          <a:p>
            <a:pPr defTabSz="457200">
              <a:defRPr/>
            </a:pPr>
            <a:r>
              <a:rPr lang="en-US" sz="2400" dirty="0">
                <a:solidFill>
                  <a:schemeClr val="bg1"/>
                </a:solidFill>
                <a:effectLst>
                  <a:outerShdw blurRad="38100" dist="38100" dir="2700000" algn="tl">
                    <a:srgbClr val="000000">
                      <a:alpha val="43137"/>
                    </a:srgbClr>
                  </a:outerShdw>
                </a:effectLst>
                <a:latin typeface="Rockwell" panose="02060603020205020403" pitchFamily="18" charset="0"/>
              </a:rPr>
              <a:t>Plant-A-Tree Programme</a:t>
            </a:r>
          </a:p>
        </p:txBody>
      </p:sp>
      <p:pic>
        <p:nvPicPr>
          <p:cNvPr id="3" name="Picture 2">
            <a:extLst>
              <a:ext uri="{FF2B5EF4-FFF2-40B4-BE49-F238E27FC236}">
                <a16:creationId xmlns:a16="http://schemas.microsoft.com/office/drawing/2014/main" xmlns="" id="{C075CC44-DF26-48B3-869B-064D779E0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961" y="1728614"/>
            <a:ext cx="5110038" cy="3193774"/>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xmlns="" id="{40A37B56-8317-4FF0-9EFB-DAE8D43EAF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3765" y="394492"/>
            <a:ext cx="4393634" cy="2931009"/>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xmlns="" id="{5D2F3583-DC76-4A7E-A558-BDD4EB83AE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4051" y="3532500"/>
            <a:ext cx="4689614" cy="2931009"/>
          </a:xfrm>
          <a:prstGeom prst="rect">
            <a:avLst/>
          </a:prstGeom>
          <a:effectLst>
            <a:outerShdw blurRad="50800" dist="38100" dir="2700000" algn="tl" rotWithShape="0">
              <a:prstClr val="black">
                <a:alpha val="40000"/>
              </a:prstClr>
            </a:outerShdw>
          </a:effectLst>
        </p:spPr>
      </p:pic>
      <p:sp>
        <p:nvSpPr>
          <p:cNvPr id="10" name="Content Placeholder 2">
            <a:extLst>
              <a:ext uri="{FF2B5EF4-FFF2-40B4-BE49-F238E27FC236}">
                <a16:creationId xmlns:a16="http://schemas.microsoft.com/office/drawing/2014/main" xmlns="" id="{0F8D94B3-AF58-4527-A4D4-7B5F00081F7B}"/>
              </a:ext>
            </a:extLst>
          </p:cNvPr>
          <p:cNvSpPr txBox="1">
            <a:spLocks/>
          </p:cNvSpPr>
          <p:nvPr/>
        </p:nvSpPr>
        <p:spPr>
          <a:xfrm>
            <a:off x="1383761" y="4998004"/>
            <a:ext cx="4394189" cy="141972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buNone/>
              <a:defRPr/>
            </a:pPr>
            <a:r>
              <a:rPr lang="en-US" sz="2000" b="1" dirty="0">
                <a:solidFill>
                  <a:schemeClr val="bg1"/>
                </a:solidFill>
                <a:effectLst>
                  <a:outerShdw blurRad="38100" dist="38100" dir="2700000" algn="tl">
                    <a:srgbClr val="000000">
                      <a:alpha val="43137"/>
                    </a:srgbClr>
                  </a:outerShdw>
                </a:effectLst>
                <a:latin typeface="Rockwell" panose="02060603020205020403" pitchFamily="18" charset="0"/>
              </a:rPr>
              <a:t>Right</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Mr. Lee </a:t>
            </a:r>
            <a:r>
              <a:rPr lang="en-US" sz="2000" dirty="0" err="1">
                <a:solidFill>
                  <a:schemeClr val="bg1"/>
                </a:solidFill>
                <a:effectLst>
                  <a:outerShdw blurRad="38100" dist="38100" dir="2700000" algn="tl">
                    <a:srgbClr val="000000">
                      <a:alpha val="43137"/>
                    </a:srgbClr>
                  </a:outerShdw>
                </a:effectLst>
                <a:latin typeface="Rockwell" panose="02060603020205020403" pitchFamily="18" charset="0"/>
              </a:rPr>
              <a:t>Kuan</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Yew initiating the Plant-A-Tree Programme, 1963</a:t>
            </a:r>
          </a:p>
          <a:p>
            <a:pPr marL="0" indent="0" defTabSz="457200">
              <a:buNone/>
              <a:defRPr/>
            </a:pPr>
            <a:r>
              <a:rPr lang="en-US" sz="2000" b="1" dirty="0">
                <a:solidFill>
                  <a:schemeClr val="bg1"/>
                </a:solidFill>
                <a:effectLst>
                  <a:outerShdw blurRad="38100" dist="38100" dir="2700000" algn="tl">
                    <a:srgbClr val="000000">
                      <a:alpha val="43137"/>
                    </a:srgbClr>
                  </a:outerShdw>
                </a:effectLst>
                <a:latin typeface="Rockwell" panose="02060603020205020403" pitchFamily="18" charset="0"/>
              </a:rPr>
              <a:t>Up</a:t>
            </a:r>
            <a:r>
              <a:rPr lang="en-US" sz="2000" dirty="0">
                <a:solidFill>
                  <a:schemeClr val="bg1"/>
                </a:solidFill>
                <a:effectLst>
                  <a:outerShdw blurRad="38100" dist="38100" dir="2700000" algn="tl">
                    <a:srgbClr val="000000">
                      <a:alpha val="43137"/>
                    </a:srgbClr>
                  </a:outerShdw>
                </a:effectLst>
                <a:latin typeface="Rockwell" panose="02060603020205020403" pitchFamily="18" charset="0"/>
              </a:rPr>
              <a:t>: Mr. Lee Hsien Loong continuing the Plant-A-Tree Programme, 2015</a:t>
            </a:r>
            <a:endParaRPr lang="en-US" sz="2000" b="1" dirty="0">
              <a:solidFill>
                <a:schemeClr val="bg1"/>
              </a:solidFill>
              <a:effectLst>
                <a:outerShdw blurRad="38100" dist="38100" dir="2700000" algn="tl">
                  <a:srgbClr val="000000">
                    <a:alpha val="43137"/>
                  </a:srgbClr>
                </a:outerShdw>
              </a:effectLst>
              <a:latin typeface="Rockwell" panose="02060603020205020403" pitchFamily="18" charset="0"/>
            </a:endParaRPr>
          </a:p>
        </p:txBody>
      </p:sp>
    </p:spTree>
    <p:extLst>
      <p:ext uri="{BB962C8B-B14F-4D97-AF65-F5344CB8AC3E}">
        <p14:creationId xmlns:p14="http://schemas.microsoft.com/office/powerpoint/2010/main" val="3669432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1233</TotalTime>
  <Words>3410</Words>
  <Application>Microsoft Office PowerPoint</Application>
  <PresentationFormat>Widescreen</PresentationFormat>
  <Paragraphs>337</Paragraphs>
  <Slides>51</Slides>
  <Notes>43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Zin</dc:creator>
  <cp:lastModifiedBy>usr</cp:lastModifiedBy>
  <cp:revision>180</cp:revision>
  <dcterms:created xsi:type="dcterms:W3CDTF">2018-06-19T13:44:59Z</dcterms:created>
  <dcterms:modified xsi:type="dcterms:W3CDTF">2019-08-10T13:56:10Z</dcterms:modified>
</cp:coreProperties>
</file>