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media/image22.jpg" ContentType="image/jpg"/>
  <Override PartName="/ppt/notesSlides/notesSlide30.xml" ContentType="application/vnd.openxmlformats-officedocument.presentationml.notesSlide+xml"/>
  <Override PartName="/ppt/media/image23.jpg" ContentType="image/jpg"/>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media/image24.jpg" ContentType="image/jpg"/>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media/image30.jpg" ContentType="image/jpg"/>
  <Override PartName="/ppt/notesSlides/notesSlide42.xml" ContentType="application/vnd.openxmlformats-officedocument.presentationml.notesSlide+xml"/>
  <Override PartName="/ppt/media/image31.jpg" ContentType="image/jpg"/>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media/image33.jpg" ContentType="image/jpg"/>
  <Override PartName="/ppt/notesSlides/notesSlide46.xml" ContentType="application/vnd.openxmlformats-officedocument.presentationml.notesSlide+xml"/>
  <Override PartName="/ppt/notesSlides/notesSlide47.xml" ContentType="application/vnd.openxmlformats-officedocument.presentationml.notesSlide+xml"/>
  <Override PartName="/ppt/media/image34.jpg" ContentType="image/jpg"/>
  <Override PartName="/ppt/media/image48.jpg" ContentType="image/jp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6"/>
  </p:notesMasterIdLst>
  <p:sldIdLst>
    <p:sldId id="257" r:id="rId2"/>
    <p:sldId id="258" r:id="rId3"/>
    <p:sldId id="259" r:id="rId4"/>
    <p:sldId id="296" r:id="rId5"/>
    <p:sldId id="260" r:id="rId6"/>
    <p:sldId id="297" r:id="rId7"/>
    <p:sldId id="298" r:id="rId8"/>
    <p:sldId id="299" r:id="rId9"/>
    <p:sldId id="300" r:id="rId10"/>
    <p:sldId id="318" r:id="rId11"/>
    <p:sldId id="306" r:id="rId12"/>
    <p:sldId id="302" r:id="rId13"/>
    <p:sldId id="304" r:id="rId14"/>
    <p:sldId id="305" r:id="rId15"/>
    <p:sldId id="307" r:id="rId16"/>
    <p:sldId id="308" r:id="rId17"/>
    <p:sldId id="309" r:id="rId18"/>
    <p:sldId id="311" r:id="rId19"/>
    <p:sldId id="312" r:id="rId20"/>
    <p:sldId id="313" r:id="rId21"/>
    <p:sldId id="314" r:id="rId22"/>
    <p:sldId id="315" r:id="rId23"/>
    <p:sldId id="316" r:id="rId24"/>
    <p:sldId id="317" r:id="rId25"/>
    <p:sldId id="319" r:id="rId26"/>
    <p:sldId id="320" r:id="rId27"/>
    <p:sldId id="321" r:id="rId28"/>
    <p:sldId id="322" r:id="rId29"/>
    <p:sldId id="323" r:id="rId30"/>
    <p:sldId id="324" r:id="rId31"/>
    <p:sldId id="325" r:id="rId32"/>
    <p:sldId id="326" r:id="rId33"/>
    <p:sldId id="328" r:id="rId34"/>
    <p:sldId id="329" r:id="rId35"/>
    <p:sldId id="331" r:id="rId36"/>
    <p:sldId id="330" r:id="rId37"/>
    <p:sldId id="332" r:id="rId38"/>
    <p:sldId id="334" r:id="rId39"/>
    <p:sldId id="335" r:id="rId40"/>
    <p:sldId id="336" r:id="rId41"/>
    <p:sldId id="337" r:id="rId42"/>
    <p:sldId id="338" r:id="rId43"/>
    <p:sldId id="339" r:id="rId44"/>
    <p:sldId id="340" r:id="rId45"/>
    <p:sldId id="341" r:id="rId46"/>
    <p:sldId id="342" r:id="rId47"/>
    <p:sldId id="343" r:id="rId48"/>
    <p:sldId id="344" r:id="rId49"/>
    <p:sldId id="345" r:id="rId50"/>
    <p:sldId id="346" r:id="rId51"/>
    <p:sldId id="347" r:id="rId52"/>
    <p:sldId id="348" r:id="rId53"/>
    <p:sldId id="349" r:id="rId54"/>
    <p:sldId id="350" r:id="rId55"/>
    <p:sldId id="351" r:id="rId56"/>
    <p:sldId id="352" r:id="rId57"/>
    <p:sldId id="353" r:id="rId58"/>
    <p:sldId id="354" r:id="rId59"/>
    <p:sldId id="359" r:id="rId60"/>
    <p:sldId id="355" r:id="rId61"/>
    <p:sldId id="360" r:id="rId62"/>
    <p:sldId id="356" r:id="rId63"/>
    <p:sldId id="357" r:id="rId64"/>
    <p:sldId id="358" r:id="rId6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77BE48-F1E4-4F46-83B7-12D5B7C2C170}" type="datetimeFigureOut">
              <a:rPr lang="en-US" smtClean="0"/>
              <a:t>9/13/2019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2ED690-548D-40AB-BD14-E9768CB5EB4F}" type="slidenum">
              <a:rPr lang="en-US" smtClean="0"/>
              <a:t>‹#›</a:t>
            </a:fld>
            <a:endParaRPr lang="en-US"/>
          </a:p>
        </p:txBody>
      </p:sp>
    </p:spTree>
    <p:extLst>
      <p:ext uri="{BB962C8B-B14F-4D97-AF65-F5344CB8AC3E}">
        <p14:creationId xmlns:p14="http://schemas.microsoft.com/office/powerpoint/2010/main" val="1063557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a:t>
            </a:fld>
            <a:endParaRPr lang="en-US"/>
          </a:p>
        </p:txBody>
      </p:sp>
    </p:spTree>
    <p:extLst>
      <p:ext uri="{BB962C8B-B14F-4D97-AF65-F5344CB8AC3E}">
        <p14:creationId xmlns:p14="http://schemas.microsoft.com/office/powerpoint/2010/main" val="30557821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5</a:t>
            </a:fld>
            <a:endParaRPr lang="en-US"/>
          </a:p>
        </p:txBody>
      </p:sp>
    </p:spTree>
    <p:extLst>
      <p:ext uri="{BB962C8B-B14F-4D97-AF65-F5344CB8AC3E}">
        <p14:creationId xmlns:p14="http://schemas.microsoft.com/office/powerpoint/2010/main" val="18431666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6</a:t>
            </a:fld>
            <a:endParaRPr lang="en-US"/>
          </a:p>
        </p:txBody>
      </p:sp>
    </p:spTree>
    <p:extLst>
      <p:ext uri="{BB962C8B-B14F-4D97-AF65-F5344CB8AC3E}">
        <p14:creationId xmlns:p14="http://schemas.microsoft.com/office/powerpoint/2010/main" val="7508499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7</a:t>
            </a:fld>
            <a:endParaRPr lang="en-US"/>
          </a:p>
        </p:txBody>
      </p:sp>
    </p:spTree>
    <p:extLst>
      <p:ext uri="{BB962C8B-B14F-4D97-AF65-F5344CB8AC3E}">
        <p14:creationId xmlns:p14="http://schemas.microsoft.com/office/powerpoint/2010/main" val="19534706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8</a:t>
            </a:fld>
            <a:endParaRPr lang="en-US"/>
          </a:p>
        </p:txBody>
      </p:sp>
    </p:spTree>
    <p:extLst>
      <p:ext uri="{BB962C8B-B14F-4D97-AF65-F5344CB8AC3E}">
        <p14:creationId xmlns:p14="http://schemas.microsoft.com/office/powerpoint/2010/main" val="12131918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9</a:t>
            </a:fld>
            <a:endParaRPr lang="en-US"/>
          </a:p>
        </p:txBody>
      </p:sp>
    </p:spTree>
    <p:extLst>
      <p:ext uri="{BB962C8B-B14F-4D97-AF65-F5344CB8AC3E}">
        <p14:creationId xmlns:p14="http://schemas.microsoft.com/office/powerpoint/2010/main" val="937641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10</a:t>
            </a:fld>
            <a:endParaRPr lang="en-US"/>
          </a:p>
        </p:txBody>
      </p:sp>
    </p:spTree>
    <p:extLst>
      <p:ext uri="{BB962C8B-B14F-4D97-AF65-F5344CB8AC3E}">
        <p14:creationId xmlns:p14="http://schemas.microsoft.com/office/powerpoint/2010/main" val="22717812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11</a:t>
            </a:fld>
            <a:endParaRPr lang="en-US"/>
          </a:p>
        </p:txBody>
      </p:sp>
    </p:spTree>
    <p:extLst>
      <p:ext uri="{BB962C8B-B14F-4D97-AF65-F5344CB8AC3E}">
        <p14:creationId xmlns:p14="http://schemas.microsoft.com/office/powerpoint/2010/main" val="9120999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12</a:t>
            </a:fld>
            <a:endParaRPr lang="en-US"/>
          </a:p>
        </p:txBody>
      </p:sp>
    </p:spTree>
    <p:extLst>
      <p:ext uri="{BB962C8B-B14F-4D97-AF65-F5344CB8AC3E}">
        <p14:creationId xmlns:p14="http://schemas.microsoft.com/office/powerpoint/2010/main" val="9972741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13</a:t>
            </a:fld>
            <a:endParaRPr lang="en-US"/>
          </a:p>
        </p:txBody>
      </p:sp>
    </p:spTree>
    <p:extLst>
      <p:ext uri="{BB962C8B-B14F-4D97-AF65-F5344CB8AC3E}">
        <p14:creationId xmlns:p14="http://schemas.microsoft.com/office/powerpoint/2010/main" val="6054928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14</a:t>
            </a:fld>
            <a:endParaRPr lang="en-US"/>
          </a:p>
        </p:txBody>
      </p:sp>
    </p:spTree>
    <p:extLst>
      <p:ext uri="{BB962C8B-B14F-4D97-AF65-F5344CB8AC3E}">
        <p14:creationId xmlns:p14="http://schemas.microsoft.com/office/powerpoint/2010/main" val="34397434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15</a:t>
            </a:fld>
            <a:endParaRPr lang="en-US"/>
          </a:p>
        </p:txBody>
      </p:sp>
    </p:spTree>
    <p:extLst>
      <p:ext uri="{BB962C8B-B14F-4D97-AF65-F5344CB8AC3E}">
        <p14:creationId xmlns:p14="http://schemas.microsoft.com/office/powerpoint/2010/main" val="8876337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16</a:t>
            </a:fld>
            <a:endParaRPr lang="en-US"/>
          </a:p>
        </p:txBody>
      </p:sp>
    </p:spTree>
    <p:extLst>
      <p:ext uri="{BB962C8B-B14F-4D97-AF65-F5344CB8AC3E}">
        <p14:creationId xmlns:p14="http://schemas.microsoft.com/office/powerpoint/2010/main" val="39933860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17</a:t>
            </a:fld>
            <a:endParaRPr lang="en-US"/>
          </a:p>
        </p:txBody>
      </p:sp>
    </p:spTree>
    <p:extLst>
      <p:ext uri="{BB962C8B-B14F-4D97-AF65-F5344CB8AC3E}">
        <p14:creationId xmlns:p14="http://schemas.microsoft.com/office/powerpoint/2010/main" val="15119282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18</a:t>
            </a:fld>
            <a:endParaRPr lang="en-US"/>
          </a:p>
        </p:txBody>
      </p:sp>
    </p:spTree>
    <p:extLst>
      <p:ext uri="{BB962C8B-B14F-4D97-AF65-F5344CB8AC3E}">
        <p14:creationId xmlns:p14="http://schemas.microsoft.com/office/powerpoint/2010/main" val="21536844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19</a:t>
            </a:fld>
            <a:endParaRPr lang="en-US"/>
          </a:p>
        </p:txBody>
      </p:sp>
    </p:spTree>
    <p:extLst>
      <p:ext uri="{BB962C8B-B14F-4D97-AF65-F5344CB8AC3E}">
        <p14:creationId xmlns:p14="http://schemas.microsoft.com/office/powerpoint/2010/main" val="24913764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20</a:t>
            </a:fld>
            <a:endParaRPr lang="en-US"/>
          </a:p>
        </p:txBody>
      </p:sp>
    </p:spTree>
    <p:extLst>
      <p:ext uri="{BB962C8B-B14F-4D97-AF65-F5344CB8AC3E}">
        <p14:creationId xmlns:p14="http://schemas.microsoft.com/office/powerpoint/2010/main" val="8790146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21</a:t>
            </a:fld>
            <a:endParaRPr lang="en-US"/>
          </a:p>
        </p:txBody>
      </p:sp>
    </p:spTree>
    <p:extLst>
      <p:ext uri="{BB962C8B-B14F-4D97-AF65-F5344CB8AC3E}">
        <p14:creationId xmlns:p14="http://schemas.microsoft.com/office/powerpoint/2010/main" val="25399386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22</a:t>
            </a:fld>
            <a:endParaRPr lang="en-US"/>
          </a:p>
        </p:txBody>
      </p:sp>
    </p:spTree>
    <p:extLst>
      <p:ext uri="{BB962C8B-B14F-4D97-AF65-F5344CB8AC3E}">
        <p14:creationId xmlns:p14="http://schemas.microsoft.com/office/powerpoint/2010/main" val="10302464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23</a:t>
            </a:fld>
            <a:endParaRPr lang="en-US"/>
          </a:p>
        </p:txBody>
      </p:sp>
    </p:spTree>
    <p:extLst>
      <p:ext uri="{BB962C8B-B14F-4D97-AF65-F5344CB8AC3E}">
        <p14:creationId xmlns:p14="http://schemas.microsoft.com/office/powerpoint/2010/main" val="14363907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24</a:t>
            </a:fld>
            <a:endParaRPr lang="en-US"/>
          </a:p>
        </p:txBody>
      </p:sp>
    </p:spTree>
    <p:extLst>
      <p:ext uri="{BB962C8B-B14F-4D97-AF65-F5344CB8AC3E}">
        <p14:creationId xmlns:p14="http://schemas.microsoft.com/office/powerpoint/2010/main" val="33556288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25</a:t>
            </a:fld>
            <a:endParaRPr lang="en-US"/>
          </a:p>
        </p:txBody>
      </p:sp>
    </p:spTree>
    <p:extLst>
      <p:ext uri="{BB962C8B-B14F-4D97-AF65-F5344CB8AC3E}">
        <p14:creationId xmlns:p14="http://schemas.microsoft.com/office/powerpoint/2010/main" val="32975860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26</a:t>
            </a:fld>
            <a:endParaRPr lang="en-US"/>
          </a:p>
        </p:txBody>
      </p:sp>
    </p:spTree>
    <p:extLst>
      <p:ext uri="{BB962C8B-B14F-4D97-AF65-F5344CB8AC3E}">
        <p14:creationId xmlns:p14="http://schemas.microsoft.com/office/powerpoint/2010/main" val="1041276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27</a:t>
            </a:fld>
            <a:endParaRPr lang="en-US"/>
          </a:p>
        </p:txBody>
      </p:sp>
    </p:spTree>
    <p:extLst>
      <p:ext uri="{BB962C8B-B14F-4D97-AF65-F5344CB8AC3E}">
        <p14:creationId xmlns:p14="http://schemas.microsoft.com/office/powerpoint/2010/main" val="9770321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28</a:t>
            </a:fld>
            <a:endParaRPr lang="en-US"/>
          </a:p>
        </p:txBody>
      </p:sp>
    </p:spTree>
    <p:extLst>
      <p:ext uri="{BB962C8B-B14F-4D97-AF65-F5344CB8AC3E}">
        <p14:creationId xmlns:p14="http://schemas.microsoft.com/office/powerpoint/2010/main" val="41358120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29</a:t>
            </a:fld>
            <a:endParaRPr lang="en-US"/>
          </a:p>
        </p:txBody>
      </p:sp>
    </p:spTree>
    <p:extLst>
      <p:ext uri="{BB962C8B-B14F-4D97-AF65-F5344CB8AC3E}">
        <p14:creationId xmlns:p14="http://schemas.microsoft.com/office/powerpoint/2010/main" val="8163132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30</a:t>
            </a:fld>
            <a:endParaRPr lang="en-US"/>
          </a:p>
        </p:txBody>
      </p:sp>
    </p:spTree>
    <p:extLst>
      <p:ext uri="{BB962C8B-B14F-4D97-AF65-F5344CB8AC3E}">
        <p14:creationId xmlns:p14="http://schemas.microsoft.com/office/powerpoint/2010/main" val="258687345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31</a:t>
            </a:fld>
            <a:endParaRPr lang="en-US"/>
          </a:p>
        </p:txBody>
      </p:sp>
    </p:spTree>
    <p:extLst>
      <p:ext uri="{BB962C8B-B14F-4D97-AF65-F5344CB8AC3E}">
        <p14:creationId xmlns:p14="http://schemas.microsoft.com/office/powerpoint/2010/main" val="1031729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32</a:t>
            </a:fld>
            <a:endParaRPr lang="en-US"/>
          </a:p>
        </p:txBody>
      </p:sp>
    </p:spTree>
    <p:extLst>
      <p:ext uri="{BB962C8B-B14F-4D97-AF65-F5344CB8AC3E}">
        <p14:creationId xmlns:p14="http://schemas.microsoft.com/office/powerpoint/2010/main" val="3718900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33</a:t>
            </a:fld>
            <a:endParaRPr lang="en-US"/>
          </a:p>
        </p:txBody>
      </p:sp>
    </p:spTree>
    <p:extLst>
      <p:ext uri="{BB962C8B-B14F-4D97-AF65-F5344CB8AC3E}">
        <p14:creationId xmlns:p14="http://schemas.microsoft.com/office/powerpoint/2010/main" val="21558841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34</a:t>
            </a:fld>
            <a:endParaRPr lang="en-US"/>
          </a:p>
        </p:txBody>
      </p:sp>
    </p:spTree>
    <p:extLst>
      <p:ext uri="{BB962C8B-B14F-4D97-AF65-F5344CB8AC3E}">
        <p14:creationId xmlns:p14="http://schemas.microsoft.com/office/powerpoint/2010/main" val="3527374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35</a:t>
            </a:fld>
            <a:endParaRPr lang="en-US"/>
          </a:p>
        </p:txBody>
      </p:sp>
    </p:spTree>
    <p:extLst>
      <p:ext uri="{BB962C8B-B14F-4D97-AF65-F5344CB8AC3E}">
        <p14:creationId xmlns:p14="http://schemas.microsoft.com/office/powerpoint/2010/main" val="95282021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36</a:t>
            </a:fld>
            <a:endParaRPr lang="en-US"/>
          </a:p>
        </p:txBody>
      </p:sp>
    </p:spTree>
    <p:extLst>
      <p:ext uri="{BB962C8B-B14F-4D97-AF65-F5344CB8AC3E}">
        <p14:creationId xmlns:p14="http://schemas.microsoft.com/office/powerpoint/2010/main" val="296520564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37</a:t>
            </a:fld>
            <a:endParaRPr lang="en-US"/>
          </a:p>
        </p:txBody>
      </p:sp>
    </p:spTree>
    <p:extLst>
      <p:ext uri="{BB962C8B-B14F-4D97-AF65-F5344CB8AC3E}">
        <p14:creationId xmlns:p14="http://schemas.microsoft.com/office/powerpoint/2010/main" val="259572165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38</a:t>
            </a:fld>
            <a:endParaRPr lang="en-US"/>
          </a:p>
        </p:txBody>
      </p:sp>
    </p:spTree>
    <p:extLst>
      <p:ext uri="{BB962C8B-B14F-4D97-AF65-F5344CB8AC3E}">
        <p14:creationId xmlns:p14="http://schemas.microsoft.com/office/powerpoint/2010/main" val="417269730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39</a:t>
            </a:fld>
            <a:endParaRPr lang="en-US"/>
          </a:p>
        </p:txBody>
      </p:sp>
    </p:spTree>
    <p:extLst>
      <p:ext uri="{BB962C8B-B14F-4D97-AF65-F5344CB8AC3E}">
        <p14:creationId xmlns:p14="http://schemas.microsoft.com/office/powerpoint/2010/main" val="344788682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40</a:t>
            </a:fld>
            <a:endParaRPr lang="en-US"/>
          </a:p>
        </p:txBody>
      </p:sp>
    </p:spTree>
    <p:extLst>
      <p:ext uri="{BB962C8B-B14F-4D97-AF65-F5344CB8AC3E}">
        <p14:creationId xmlns:p14="http://schemas.microsoft.com/office/powerpoint/2010/main" val="100720399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41</a:t>
            </a:fld>
            <a:endParaRPr lang="en-US"/>
          </a:p>
        </p:txBody>
      </p:sp>
    </p:spTree>
    <p:extLst>
      <p:ext uri="{BB962C8B-B14F-4D97-AF65-F5344CB8AC3E}">
        <p14:creationId xmlns:p14="http://schemas.microsoft.com/office/powerpoint/2010/main" val="213245220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42</a:t>
            </a:fld>
            <a:endParaRPr lang="en-US"/>
          </a:p>
        </p:txBody>
      </p:sp>
    </p:spTree>
    <p:extLst>
      <p:ext uri="{BB962C8B-B14F-4D97-AF65-F5344CB8AC3E}">
        <p14:creationId xmlns:p14="http://schemas.microsoft.com/office/powerpoint/2010/main" val="120280460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43</a:t>
            </a:fld>
            <a:endParaRPr lang="en-US"/>
          </a:p>
        </p:txBody>
      </p:sp>
    </p:spTree>
    <p:extLst>
      <p:ext uri="{BB962C8B-B14F-4D97-AF65-F5344CB8AC3E}">
        <p14:creationId xmlns:p14="http://schemas.microsoft.com/office/powerpoint/2010/main" val="228848442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44</a:t>
            </a:fld>
            <a:endParaRPr lang="en-US"/>
          </a:p>
        </p:txBody>
      </p:sp>
    </p:spTree>
    <p:extLst>
      <p:ext uri="{BB962C8B-B14F-4D97-AF65-F5344CB8AC3E}">
        <p14:creationId xmlns:p14="http://schemas.microsoft.com/office/powerpoint/2010/main" val="110106391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45</a:t>
            </a:fld>
            <a:endParaRPr lang="en-US"/>
          </a:p>
        </p:txBody>
      </p:sp>
    </p:spTree>
    <p:extLst>
      <p:ext uri="{BB962C8B-B14F-4D97-AF65-F5344CB8AC3E}">
        <p14:creationId xmlns:p14="http://schemas.microsoft.com/office/powerpoint/2010/main" val="386319164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46</a:t>
            </a:fld>
            <a:endParaRPr lang="en-US"/>
          </a:p>
        </p:txBody>
      </p:sp>
    </p:spTree>
    <p:extLst>
      <p:ext uri="{BB962C8B-B14F-4D97-AF65-F5344CB8AC3E}">
        <p14:creationId xmlns:p14="http://schemas.microsoft.com/office/powerpoint/2010/main" val="222908278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47</a:t>
            </a:fld>
            <a:endParaRPr lang="en-US"/>
          </a:p>
        </p:txBody>
      </p:sp>
    </p:spTree>
    <p:extLst>
      <p:ext uri="{BB962C8B-B14F-4D97-AF65-F5344CB8AC3E}">
        <p14:creationId xmlns:p14="http://schemas.microsoft.com/office/powerpoint/2010/main" val="391356661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48</a:t>
            </a:fld>
            <a:endParaRPr lang="en-US"/>
          </a:p>
        </p:txBody>
      </p:sp>
    </p:spTree>
    <p:extLst>
      <p:ext uri="{BB962C8B-B14F-4D97-AF65-F5344CB8AC3E}">
        <p14:creationId xmlns:p14="http://schemas.microsoft.com/office/powerpoint/2010/main" val="122250566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49</a:t>
            </a:fld>
            <a:endParaRPr lang="en-US"/>
          </a:p>
        </p:txBody>
      </p:sp>
    </p:spTree>
    <p:extLst>
      <p:ext uri="{BB962C8B-B14F-4D97-AF65-F5344CB8AC3E}">
        <p14:creationId xmlns:p14="http://schemas.microsoft.com/office/powerpoint/2010/main" val="177498365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50</a:t>
            </a:fld>
            <a:endParaRPr lang="en-US"/>
          </a:p>
        </p:txBody>
      </p:sp>
    </p:spTree>
    <p:extLst>
      <p:ext uri="{BB962C8B-B14F-4D97-AF65-F5344CB8AC3E}">
        <p14:creationId xmlns:p14="http://schemas.microsoft.com/office/powerpoint/2010/main" val="34270600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BD39BF4-510E-47FA-AFDB-E78AB00DFA7E}" type="datetimeFigureOut">
              <a:rPr lang="en-US" smtClean="0"/>
              <a:t>9/13/2019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37557102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BD39BF4-510E-47FA-AFDB-E78AB00DFA7E}" type="datetimeFigureOut">
              <a:rPr lang="en-US" smtClean="0"/>
              <a:t>9/13/2019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2385329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BD39BF4-510E-47FA-AFDB-E78AB00DFA7E}" type="datetimeFigureOut">
              <a:rPr lang="en-US" smtClean="0"/>
              <a:t>9/13/2019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1141321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BD39BF4-510E-47FA-AFDB-E78AB00DFA7E}" type="datetimeFigureOut">
              <a:rPr lang="en-US" smtClean="0"/>
              <a:t>9/13/2019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9576174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BD39BF4-510E-47FA-AFDB-E78AB00DFA7E}" type="datetimeFigureOut">
              <a:rPr lang="en-US" smtClean="0"/>
              <a:t>9/13/2019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25547309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BD39BF4-510E-47FA-AFDB-E78AB00DFA7E}" type="datetimeFigureOut">
              <a:rPr lang="en-US" smtClean="0"/>
              <a:t>9/13/2019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39146028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D39BF4-510E-47FA-AFDB-E78AB00DFA7E}" type="datetimeFigureOut">
              <a:rPr lang="en-US" smtClean="0"/>
              <a:t>9/13/2019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4261738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BD39BF4-510E-47FA-AFDB-E78AB00DFA7E}" type="datetimeFigureOut">
              <a:rPr lang="en-US" smtClean="0"/>
              <a:t>9/13/2019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19842959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BD39BF4-510E-47FA-AFDB-E78AB00DFA7E}" type="datetimeFigureOut">
              <a:rPr lang="en-US" smtClean="0"/>
              <a:t>9/13/2019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32624947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BD39BF4-510E-47FA-AFDB-E78AB00DFA7E}" type="datetimeFigureOut">
              <a:rPr lang="en-US" smtClean="0"/>
              <a:t>9/13/2019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14242521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BD39BF4-510E-47FA-AFDB-E78AB00DFA7E}" type="datetimeFigureOut">
              <a:rPr lang="en-US" smtClean="0"/>
              <a:t>9/13/2019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25079688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D39BF4-510E-47FA-AFDB-E78AB00DFA7E}" type="datetimeFigureOut">
              <a:rPr lang="en-US" smtClean="0"/>
              <a:t>9/13/2019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965B22-7F6B-434A-AEEA-2F500E6D9FD2}" type="slidenum">
              <a:rPr lang="en-US" smtClean="0"/>
              <a:t>‹#›</a:t>
            </a:fld>
            <a:endParaRPr lang="en-US"/>
          </a:p>
        </p:txBody>
      </p:sp>
    </p:spTree>
    <p:extLst>
      <p:ext uri="{BB962C8B-B14F-4D97-AF65-F5344CB8AC3E}">
        <p14:creationId xmlns:p14="http://schemas.microsoft.com/office/powerpoint/2010/main" val="20004234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6.png"/><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jpeg"/></Relationships>
</file>

<file path=ppt/slides/_rels/slide3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microsoft.com/office/2007/relationships/hdphoto" Target="../media/hdphoto3.wdp"/></Relationships>
</file>

<file path=ppt/slides/_rels/slide3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jpeg"/><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5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988540" y="1214438"/>
            <a:ext cx="10214919" cy="2387600"/>
          </a:xfrm>
          <a:prstGeom prst="rect">
            <a:avLst/>
          </a:prstGeom>
          <a:effectLst>
            <a:outerShdw blurRad="50800" dist="38100" dir="2700000" algn="tl" rotWithShape="0">
              <a:prstClr val="black">
                <a:alpha val="40000"/>
              </a:prstClr>
            </a:outerShdw>
          </a:effectLst>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800" dirty="0">
                <a:solidFill>
                  <a:schemeClr val="bg1"/>
                </a:solidFill>
                <a:effectLst>
                  <a:outerShdw blurRad="38100" dist="38100" dir="2700000" algn="tl">
                    <a:srgbClr val="000000">
                      <a:alpha val="43137"/>
                    </a:srgbClr>
                  </a:outerShdw>
                </a:effectLst>
                <a:latin typeface="Rockwell" panose="02060603020205020403" pitchFamily="18" charset="0"/>
              </a:rPr>
              <a:t>Secondary 3 Pure Geography</a:t>
            </a:r>
            <a:br>
              <a:rPr lang="en-US" sz="4800" dirty="0">
                <a:solidFill>
                  <a:schemeClr val="bg1"/>
                </a:solidFill>
                <a:effectLst>
                  <a:outerShdw blurRad="38100" dist="38100" dir="2700000" algn="tl">
                    <a:srgbClr val="000000">
                      <a:alpha val="43137"/>
                    </a:srgbClr>
                  </a:outerShdw>
                </a:effectLst>
                <a:latin typeface="Rockwell" panose="02060603020205020403" pitchFamily="18" charset="0"/>
              </a:rPr>
            </a:b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Chapter 3 – Variable Weather and Changing Climate</a:t>
            </a:r>
          </a:p>
        </p:txBody>
      </p:sp>
      <p:sp>
        <p:nvSpPr>
          <p:cNvPr id="5" name="Subtitle 2"/>
          <p:cNvSpPr txBox="1">
            <a:spLocks/>
          </p:cNvSpPr>
          <p:nvPr/>
        </p:nvSpPr>
        <p:spPr>
          <a:xfrm>
            <a:off x="1524000" y="3602038"/>
            <a:ext cx="9144000" cy="1655762"/>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effectLst>
                  <a:outerShdw blurRad="38100" dist="38100" dir="2700000" algn="tl">
                    <a:srgbClr val="000000">
                      <a:alpha val="43137"/>
                    </a:srgbClr>
                  </a:outerShdw>
                </a:effectLst>
                <a:latin typeface="Rockwell" panose="02060603020205020403" pitchFamily="18" charset="0"/>
              </a:rPr>
              <a:t>Gateway 1 – Why do different places experience different weather and climate?</a:t>
            </a:r>
          </a:p>
        </p:txBody>
      </p:sp>
    </p:spTree>
    <p:extLst>
      <p:ext uri="{BB962C8B-B14F-4D97-AF65-F5344CB8AC3E}">
        <p14:creationId xmlns:p14="http://schemas.microsoft.com/office/powerpoint/2010/main" val="4529320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Gateway 1 – Why do different places experience different weather and climate?</a:t>
            </a:r>
          </a:p>
        </p:txBody>
      </p:sp>
      <p:sp>
        <p:nvSpPr>
          <p:cNvPr id="5" name="Content Placeholder 2"/>
          <p:cNvSpPr txBox="1">
            <a:spLocks/>
          </p:cNvSpPr>
          <p:nvPr/>
        </p:nvSpPr>
        <p:spPr>
          <a:xfrm>
            <a:off x="838199" y="1418137"/>
            <a:ext cx="10515600" cy="2659593"/>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defTabSz="457200">
              <a:buFont typeface="Arial" charset="0"/>
              <a:buAutoNum type="alphaLcPeriod"/>
              <a:defRPr/>
            </a:pP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What is the difference between weather and climate?</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are the elements of weather?</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are the climatic types and where are they experienced?</a:t>
            </a:r>
          </a:p>
        </p:txBody>
      </p:sp>
    </p:spTree>
    <p:extLst>
      <p:ext uri="{BB962C8B-B14F-4D97-AF65-F5344CB8AC3E}">
        <p14:creationId xmlns:p14="http://schemas.microsoft.com/office/powerpoint/2010/main" val="17718303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What is the difference between weather and climate?</a:t>
            </a:r>
          </a:p>
        </p:txBody>
      </p:sp>
      <p:sp>
        <p:nvSpPr>
          <p:cNvPr id="18" name="Content Placeholder 2"/>
          <p:cNvSpPr txBox="1">
            <a:spLocks/>
          </p:cNvSpPr>
          <p:nvPr/>
        </p:nvSpPr>
        <p:spPr>
          <a:xfrm>
            <a:off x="838199" y="1418137"/>
            <a:ext cx="10515600" cy="1745193"/>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Weather is defined as the condition of the atmosphere at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a particular place</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and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specific time</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Climate is the average condition of the atmosphere of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a particular place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over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a long period of time</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usually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30 years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val="1725516564"/>
              </p:ext>
            </p:extLst>
          </p:nvPr>
        </p:nvGraphicFramePr>
        <p:xfrm>
          <a:off x="1202378" y="3228917"/>
          <a:ext cx="9787241" cy="1402080"/>
        </p:xfrm>
        <a:graphic>
          <a:graphicData uri="http://schemas.openxmlformats.org/drawingml/2006/table">
            <a:tbl>
              <a:tblPr firstRow="1" bandRow="1">
                <a:effectLst>
                  <a:outerShdw blurRad="50800" dist="38100" dir="2700000" algn="tl" rotWithShape="0">
                    <a:prstClr val="black">
                      <a:alpha val="40000"/>
                    </a:prstClr>
                  </a:outerShdw>
                </a:effectLst>
                <a:tableStyleId>{AF606853-7671-496A-8E4F-DF71F8EC918B}</a:tableStyleId>
              </a:tblPr>
              <a:tblGrid>
                <a:gridCol w="5312904">
                  <a:extLst>
                    <a:ext uri="{9D8B030D-6E8A-4147-A177-3AD203B41FA5}">
                      <a16:colId xmlns:a16="http://schemas.microsoft.com/office/drawing/2014/main" xmlns="" val="20000"/>
                    </a:ext>
                  </a:extLst>
                </a:gridCol>
                <a:gridCol w="4474337">
                  <a:extLst>
                    <a:ext uri="{9D8B030D-6E8A-4147-A177-3AD203B41FA5}">
                      <a16:colId xmlns:a16="http://schemas.microsoft.com/office/drawing/2014/main" xmlns="" val="20001"/>
                    </a:ext>
                  </a:extLst>
                </a:gridCol>
              </a:tblGrid>
              <a:tr h="275647">
                <a:tc>
                  <a:txBody>
                    <a:bodyPr/>
                    <a:lstStyle/>
                    <a:p>
                      <a:pPr algn="ctr"/>
                      <a:r>
                        <a:rPr lang="en-US" sz="2000" dirty="0">
                          <a:effectLst>
                            <a:outerShdw blurRad="38100" dist="38100" dir="2700000" algn="tl">
                              <a:srgbClr val="000000">
                                <a:alpha val="43137"/>
                              </a:srgbClr>
                            </a:outerShdw>
                          </a:effectLst>
                          <a:latin typeface="Rockwell" panose="02060603020205020403" pitchFamily="18" charset="0"/>
                        </a:rPr>
                        <a:t>Weather</a:t>
                      </a:r>
                    </a:p>
                  </a:txBody>
                  <a:tcPr/>
                </a:tc>
                <a:tc>
                  <a:txBody>
                    <a:bodyPr/>
                    <a:lstStyle/>
                    <a:p>
                      <a:pPr algn="ctr"/>
                      <a:r>
                        <a:rPr lang="en-US" sz="2000" dirty="0">
                          <a:effectLst>
                            <a:outerShdw blurRad="38100" dist="38100" dir="2700000" algn="tl">
                              <a:srgbClr val="000000">
                                <a:alpha val="43137"/>
                              </a:srgbClr>
                            </a:outerShdw>
                          </a:effectLst>
                          <a:latin typeface="Rockwell" panose="02060603020205020403" pitchFamily="18" charset="0"/>
                        </a:rPr>
                        <a:t>Climate</a:t>
                      </a:r>
                    </a:p>
                  </a:txBody>
                  <a:tcPr/>
                </a:tc>
                <a:extLst>
                  <a:ext uri="{0D108BD9-81ED-4DB2-BD59-A6C34878D82A}">
                    <a16:rowId xmlns:a16="http://schemas.microsoft.com/office/drawing/2014/main" xmlns="" val="10000"/>
                  </a:ext>
                </a:extLst>
              </a:tr>
              <a:tr h="370840">
                <a:tc>
                  <a:txBody>
                    <a:bodyPr/>
                    <a:lstStyle/>
                    <a:p>
                      <a:pPr marL="342900" indent="-342900">
                        <a:buFont typeface="Arial" panose="020B0604020202020204" pitchFamily="34" charset="0"/>
                        <a:buChar char="•"/>
                      </a:pPr>
                      <a:r>
                        <a:rPr lang="en-US" sz="2000" dirty="0">
                          <a:effectLst>
                            <a:outerShdw blurRad="38100" dist="38100" dir="2700000" algn="tl">
                              <a:srgbClr val="000000">
                                <a:alpha val="43137"/>
                              </a:srgbClr>
                            </a:outerShdw>
                          </a:effectLst>
                          <a:latin typeface="Rockwell" panose="02060603020205020403" pitchFamily="18" charset="0"/>
                        </a:rPr>
                        <a:t>Short-term condition</a:t>
                      </a:r>
                    </a:p>
                    <a:p>
                      <a:pPr marL="342900" indent="-342900">
                        <a:buFont typeface="Arial" panose="020B0604020202020204" pitchFamily="34" charset="0"/>
                        <a:buChar char="•"/>
                      </a:pPr>
                      <a:r>
                        <a:rPr lang="en-US" sz="2000" dirty="0">
                          <a:effectLst>
                            <a:outerShdw blurRad="38100" dist="38100" dir="2700000" algn="tl">
                              <a:srgbClr val="000000">
                                <a:alpha val="43137"/>
                              </a:srgbClr>
                            </a:outerShdw>
                          </a:effectLst>
                          <a:latin typeface="Rockwell" panose="02060603020205020403" pitchFamily="18" charset="0"/>
                        </a:rPr>
                        <a:t>Unpredictable</a:t>
                      </a:r>
                    </a:p>
                    <a:p>
                      <a:pPr marL="342900" indent="-342900">
                        <a:buFont typeface="Arial" panose="020B0604020202020204" pitchFamily="34" charset="0"/>
                        <a:buChar char="•"/>
                      </a:pPr>
                      <a:r>
                        <a:rPr lang="en-US" sz="2000" dirty="0">
                          <a:effectLst>
                            <a:outerShdw blurRad="38100" dist="38100" dir="2700000" algn="tl">
                              <a:srgbClr val="000000">
                                <a:alpha val="43137"/>
                              </a:srgbClr>
                            </a:outerShdw>
                          </a:effectLst>
                          <a:latin typeface="Rockwell" panose="02060603020205020403" pitchFamily="18" charset="0"/>
                        </a:rPr>
                        <a:t>Changes</a:t>
                      </a:r>
                      <a:r>
                        <a:rPr lang="en-US" sz="2000" baseline="0" dirty="0">
                          <a:effectLst>
                            <a:outerShdw blurRad="38100" dist="38100" dir="2700000" algn="tl">
                              <a:srgbClr val="000000">
                                <a:alpha val="43137"/>
                              </a:srgbClr>
                            </a:outerShdw>
                          </a:effectLst>
                          <a:latin typeface="Rockwell" panose="02060603020205020403" pitchFamily="18" charset="0"/>
                        </a:rPr>
                        <a:t> all the time from hour to hour</a:t>
                      </a:r>
                      <a:endParaRPr lang="en-US" sz="2000" dirty="0">
                        <a:effectLst>
                          <a:outerShdw blurRad="38100" dist="38100" dir="2700000" algn="tl">
                            <a:srgbClr val="000000">
                              <a:alpha val="43137"/>
                            </a:srgbClr>
                          </a:outerShdw>
                        </a:effectLst>
                        <a:latin typeface="Rockwell" panose="02060603020205020403" pitchFamily="18" charset="0"/>
                      </a:endParaRPr>
                    </a:p>
                  </a:txBody>
                  <a:tcPr/>
                </a:tc>
                <a:tc>
                  <a:txBody>
                    <a:bodyPr/>
                    <a:lstStyle/>
                    <a:p>
                      <a:pPr marL="342900" indent="-342900">
                        <a:buFont typeface="Arial" panose="020B0604020202020204" pitchFamily="34" charset="0"/>
                        <a:buChar char="•"/>
                      </a:pPr>
                      <a:r>
                        <a:rPr lang="en-US" sz="2000" dirty="0">
                          <a:effectLst>
                            <a:outerShdw blurRad="38100" dist="38100" dir="2700000" algn="tl">
                              <a:srgbClr val="000000">
                                <a:alpha val="43137"/>
                              </a:srgbClr>
                            </a:outerShdw>
                          </a:effectLst>
                          <a:latin typeface="Rockwell" panose="02060603020205020403" pitchFamily="18" charset="0"/>
                        </a:rPr>
                        <a:t>Does not change</a:t>
                      </a:r>
                    </a:p>
                    <a:p>
                      <a:pPr marL="342900" indent="-342900">
                        <a:buFont typeface="Arial" panose="020B0604020202020204" pitchFamily="34" charset="0"/>
                        <a:buChar char="•"/>
                      </a:pPr>
                      <a:r>
                        <a:rPr lang="en-US" sz="2000" dirty="0">
                          <a:effectLst>
                            <a:outerShdw blurRad="38100" dist="38100" dir="2700000" algn="tl">
                              <a:srgbClr val="000000">
                                <a:alpha val="43137"/>
                              </a:srgbClr>
                            </a:outerShdw>
                          </a:effectLst>
                          <a:latin typeface="Rockwell" panose="02060603020205020403" pitchFamily="18" charset="0"/>
                        </a:rPr>
                        <a:t>Long-term atmospheric</a:t>
                      </a:r>
                      <a:r>
                        <a:rPr lang="en-US" sz="2000" baseline="0" dirty="0">
                          <a:effectLst>
                            <a:outerShdw blurRad="38100" dist="38100" dir="2700000" algn="tl">
                              <a:srgbClr val="000000">
                                <a:alpha val="43137"/>
                              </a:srgbClr>
                            </a:outerShdw>
                          </a:effectLst>
                          <a:latin typeface="Rockwell" panose="02060603020205020403" pitchFamily="18" charset="0"/>
                        </a:rPr>
                        <a:t> condition</a:t>
                      </a:r>
                      <a:endParaRPr lang="en-US" sz="2000" dirty="0">
                        <a:effectLst>
                          <a:outerShdw blurRad="38100" dist="38100" dir="2700000" algn="tl">
                            <a:srgbClr val="000000">
                              <a:alpha val="43137"/>
                            </a:srgbClr>
                          </a:outerShdw>
                        </a:effectLst>
                        <a:latin typeface="Rockwell" panose="02060603020205020403" pitchFamily="18" charset="0"/>
                      </a:endParaRPr>
                    </a:p>
                  </a:txBody>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38026716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Gateway 1 – Why do different places experience different weather and climate?</a:t>
            </a:r>
          </a:p>
        </p:txBody>
      </p:sp>
      <p:sp>
        <p:nvSpPr>
          <p:cNvPr id="5" name="Content Placeholder 2"/>
          <p:cNvSpPr txBox="1">
            <a:spLocks/>
          </p:cNvSpPr>
          <p:nvPr/>
        </p:nvSpPr>
        <p:spPr>
          <a:xfrm>
            <a:off x="838199" y="1418137"/>
            <a:ext cx="10515600" cy="2659593"/>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is the difference between weather and climate?</a:t>
            </a:r>
          </a:p>
          <a:p>
            <a:pPr marL="457200" indent="-457200" defTabSz="457200">
              <a:buFont typeface="Arial" charset="0"/>
              <a:buAutoNum type="alphaLcPeriod"/>
              <a:defRPr/>
            </a:pP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What are the elements of weather?</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are the climatic types and where are they experienced?</a:t>
            </a:r>
          </a:p>
        </p:txBody>
      </p:sp>
    </p:spTree>
    <p:extLst>
      <p:ext uri="{BB962C8B-B14F-4D97-AF65-F5344CB8AC3E}">
        <p14:creationId xmlns:p14="http://schemas.microsoft.com/office/powerpoint/2010/main" val="27384452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What are the elements of weather?</a:t>
            </a: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9" y="1418137"/>
            <a:ext cx="10515600" cy="1745193"/>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The weather can be described in terms of 6 elements called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elements of weather</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These 6 elements are temperature, relative humidity, clouds, rainfall, air pressure and wind.</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16808836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Temperature</a:t>
            </a:r>
            <a:endParaRPr lang="en-US" sz="18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9" y="1418137"/>
            <a:ext cx="10515600" cy="2618404"/>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Temperature refers to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degree of hotness or coldness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of a place. It is dependent on the Sun’s energy or solar energy.</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Temperature is regularly measured and recorded around the world. It is measured in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degrees Celsius (°C)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using an analogue or digital thermometer. In the study of weather, high temperatures are defined as anything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above 20°C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and low temperatures as anything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below 10°C</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p:txBody>
      </p:sp>
      <p:graphicFrame>
        <p:nvGraphicFramePr>
          <p:cNvPr id="4" name="Table 3"/>
          <p:cNvGraphicFramePr>
            <a:graphicFrameLocks noGrp="1"/>
          </p:cNvGraphicFramePr>
          <p:nvPr>
            <p:extLst>
              <p:ext uri="{D42A27DB-BD31-4B8C-83A1-F6EECF244321}">
                <p14:modId xmlns:p14="http://schemas.microsoft.com/office/powerpoint/2010/main" val="2766196364"/>
              </p:ext>
            </p:extLst>
          </p:nvPr>
        </p:nvGraphicFramePr>
        <p:xfrm>
          <a:off x="3171394" y="3863231"/>
          <a:ext cx="5849209" cy="792480"/>
        </p:xfrm>
        <a:graphic>
          <a:graphicData uri="http://schemas.openxmlformats.org/drawingml/2006/table">
            <a:tbl>
              <a:tblPr firstRow="1" bandRow="1">
                <a:effectLst>
                  <a:outerShdw blurRad="50800" dist="38100" dir="2700000" algn="tl" rotWithShape="0">
                    <a:prstClr val="black">
                      <a:alpha val="40000"/>
                    </a:prstClr>
                  </a:outerShdw>
                </a:effectLst>
                <a:tableStyleId>{AF606853-7671-496A-8E4F-DF71F8EC918B}</a:tableStyleId>
              </a:tblPr>
              <a:tblGrid>
                <a:gridCol w="3175185">
                  <a:extLst>
                    <a:ext uri="{9D8B030D-6E8A-4147-A177-3AD203B41FA5}">
                      <a16:colId xmlns:a16="http://schemas.microsoft.com/office/drawing/2014/main" xmlns="" val="20000"/>
                    </a:ext>
                  </a:extLst>
                </a:gridCol>
                <a:gridCol w="2674024">
                  <a:extLst>
                    <a:ext uri="{9D8B030D-6E8A-4147-A177-3AD203B41FA5}">
                      <a16:colId xmlns:a16="http://schemas.microsoft.com/office/drawing/2014/main" xmlns="" val="20001"/>
                    </a:ext>
                  </a:extLst>
                </a:gridCol>
              </a:tblGrid>
              <a:tr h="379256">
                <a:tc>
                  <a:txBody>
                    <a:bodyPr/>
                    <a:lstStyle/>
                    <a:p>
                      <a:pPr algn="ctr"/>
                      <a:r>
                        <a:rPr lang="en-US" sz="2000" dirty="0">
                          <a:effectLst>
                            <a:outerShdw blurRad="38100" dist="38100" dir="2700000" algn="tl">
                              <a:srgbClr val="000000">
                                <a:alpha val="43137"/>
                              </a:srgbClr>
                            </a:outerShdw>
                          </a:effectLst>
                          <a:latin typeface="Rockwell" panose="02060603020205020403" pitchFamily="18" charset="0"/>
                        </a:rPr>
                        <a:t>High Temperatures</a:t>
                      </a:r>
                    </a:p>
                  </a:txBody>
                  <a:tcPr/>
                </a:tc>
                <a:tc>
                  <a:txBody>
                    <a:bodyPr/>
                    <a:lstStyle/>
                    <a:p>
                      <a:pPr algn="ctr"/>
                      <a:r>
                        <a:rPr lang="en-US" sz="2000" dirty="0">
                          <a:effectLst>
                            <a:outerShdw blurRad="38100" dist="38100" dir="2700000" algn="tl">
                              <a:srgbClr val="000000">
                                <a:alpha val="43137"/>
                              </a:srgbClr>
                            </a:outerShdw>
                          </a:effectLst>
                          <a:latin typeface="Rockwell" panose="02060603020205020403" pitchFamily="18" charset="0"/>
                        </a:rPr>
                        <a:t>Low</a:t>
                      </a:r>
                      <a:r>
                        <a:rPr lang="en-US" sz="2000" baseline="0" dirty="0">
                          <a:effectLst>
                            <a:outerShdw blurRad="38100" dist="38100" dir="2700000" algn="tl">
                              <a:srgbClr val="000000">
                                <a:alpha val="43137"/>
                              </a:srgbClr>
                            </a:outerShdw>
                          </a:effectLst>
                          <a:latin typeface="Rockwell" panose="02060603020205020403" pitchFamily="18" charset="0"/>
                        </a:rPr>
                        <a:t> Temperatures</a:t>
                      </a:r>
                      <a:endParaRPr lang="en-US" sz="2000" dirty="0">
                        <a:effectLst>
                          <a:outerShdw blurRad="38100" dist="38100" dir="2700000" algn="tl">
                            <a:srgbClr val="000000">
                              <a:alpha val="43137"/>
                            </a:srgbClr>
                          </a:outerShdw>
                        </a:effectLst>
                        <a:latin typeface="Rockwell" panose="02060603020205020403" pitchFamily="18" charset="0"/>
                      </a:endParaRPr>
                    </a:p>
                  </a:txBody>
                  <a:tcPr/>
                </a:tc>
                <a:extLst>
                  <a:ext uri="{0D108BD9-81ED-4DB2-BD59-A6C34878D82A}">
                    <a16:rowId xmlns:a16="http://schemas.microsoft.com/office/drawing/2014/main" xmlns="" val="10000"/>
                  </a:ext>
                </a:extLst>
              </a:tr>
              <a:tr h="370840">
                <a:tc>
                  <a:txBody>
                    <a:bodyPr/>
                    <a:lstStyle/>
                    <a:p>
                      <a:pPr marL="0" indent="0" algn="ctr">
                        <a:buFont typeface="Arial" panose="020B0604020202020204" pitchFamily="34" charset="0"/>
                        <a:buNone/>
                      </a:pPr>
                      <a:r>
                        <a:rPr lang="en-US" sz="2000" dirty="0">
                          <a:effectLst>
                            <a:outerShdw blurRad="38100" dist="38100" dir="2700000" algn="tl">
                              <a:srgbClr val="000000">
                                <a:alpha val="43137"/>
                              </a:srgbClr>
                            </a:outerShdw>
                          </a:effectLst>
                          <a:latin typeface="Rockwell" panose="02060603020205020403" pitchFamily="18" charset="0"/>
                        </a:rPr>
                        <a:t>Temperature &gt;</a:t>
                      </a:r>
                      <a:r>
                        <a:rPr lang="en-US" sz="2000" baseline="0" dirty="0">
                          <a:effectLst>
                            <a:outerShdw blurRad="38100" dist="38100" dir="2700000" algn="tl">
                              <a:srgbClr val="000000">
                                <a:alpha val="43137"/>
                              </a:srgbClr>
                            </a:outerShdw>
                          </a:effectLst>
                          <a:latin typeface="Rockwell" panose="02060603020205020403" pitchFamily="18" charset="0"/>
                        </a:rPr>
                        <a:t> 2</a:t>
                      </a:r>
                      <a:r>
                        <a:rPr lang="en-US" sz="2000" dirty="0">
                          <a:effectLst>
                            <a:outerShdw blurRad="38100" dist="38100" dir="2700000" algn="tl">
                              <a:srgbClr val="000000">
                                <a:alpha val="43137"/>
                              </a:srgbClr>
                            </a:outerShdw>
                          </a:effectLst>
                          <a:latin typeface="Rockwell" panose="02060603020205020403" pitchFamily="18" charset="0"/>
                        </a:rPr>
                        <a:t>0°C</a:t>
                      </a:r>
                    </a:p>
                  </a:txBody>
                  <a:tcPr/>
                </a:tc>
                <a:tc>
                  <a:txBody>
                    <a:bodyPr/>
                    <a:lstStyle/>
                    <a:p>
                      <a:pPr marL="0" indent="0" algn="ctr">
                        <a:buFont typeface="Arial" panose="020B0604020202020204" pitchFamily="34" charset="0"/>
                        <a:buNone/>
                      </a:pPr>
                      <a:r>
                        <a:rPr lang="el-GR" sz="2000" b="0" i="0" kern="1200" dirty="0">
                          <a:solidFill>
                            <a:schemeClr val="lt1"/>
                          </a:solidFill>
                          <a:effectLst/>
                          <a:latin typeface="+mn-lt"/>
                          <a:ea typeface="+mn-ea"/>
                          <a:cs typeface="+mn-cs"/>
                        </a:rPr>
                        <a:t> </a:t>
                      </a:r>
                      <a:r>
                        <a:rPr lang="en-US" sz="2000" dirty="0">
                          <a:effectLst>
                            <a:outerShdw blurRad="38100" dist="38100" dir="2700000" algn="tl">
                              <a:srgbClr val="000000">
                                <a:alpha val="43137"/>
                              </a:srgbClr>
                            </a:outerShdw>
                          </a:effectLst>
                          <a:latin typeface="Rockwell" panose="02060603020205020403" pitchFamily="18" charset="0"/>
                        </a:rPr>
                        <a:t>Temperature &lt; 10°C</a:t>
                      </a:r>
                    </a:p>
                  </a:txBody>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27977899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Temperature Calculation</a:t>
            </a:r>
            <a:endParaRPr lang="en-US" sz="18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mc:AlternateContent xmlns:mc="http://schemas.openxmlformats.org/markup-compatibility/2006" xmlns:a14="http://schemas.microsoft.com/office/drawing/2010/main">
        <mc:Choice Requires="a14">
          <p:graphicFrame>
            <p:nvGraphicFramePr>
              <p:cNvPr id="2" name="Table 1"/>
              <p:cNvGraphicFramePr>
                <a:graphicFrameLocks noGrp="1"/>
              </p:cNvGraphicFramePr>
              <p:nvPr>
                <p:extLst>
                  <p:ext uri="{D42A27DB-BD31-4B8C-83A1-F6EECF244321}">
                    <p14:modId xmlns:p14="http://schemas.microsoft.com/office/powerpoint/2010/main" val="2247878627"/>
                  </p:ext>
                </p:extLst>
              </p:nvPr>
            </p:nvGraphicFramePr>
            <p:xfrm>
              <a:off x="310292" y="1584639"/>
              <a:ext cx="11708712" cy="3953637"/>
            </p:xfrm>
            <a:graphic>
              <a:graphicData uri="http://schemas.openxmlformats.org/drawingml/2006/table">
                <a:tbl>
                  <a:tblPr firstRow="1" bandRow="1">
                    <a:tableStyleId>{AF606853-7671-496A-8E4F-DF71F8EC918B}</a:tableStyleId>
                  </a:tblPr>
                  <a:tblGrid>
                    <a:gridCol w="2944636">
                      <a:extLst>
                        <a:ext uri="{9D8B030D-6E8A-4147-A177-3AD203B41FA5}">
                          <a16:colId xmlns:a16="http://schemas.microsoft.com/office/drawing/2014/main" xmlns="" val="20000"/>
                        </a:ext>
                      </a:extLst>
                    </a:gridCol>
                    <a:gridCol w="3749879">
                      <a:extLst>
                        <a:ext uri="{9D8B030D-6E8A-4147-A177-3AD203B41FA5}">
                          <a16:colId xmlns:a16="http://schemas.microsoft.com/office/drawing/2014/main" xmlns="" val="20001"/>
                        </a:ext>
                      </a:extLst>
                    </a:gridCol>
                    <a:gridCol w="5014197">
                      <a:extLst>
                        <a:ext uri="{9D8B030D-6E8A-4147-A177-3AD203B41FA5}">
                          <a16:colId xmlns:a16="http://schemas.microsoft.com/office/drawing/2014/main" xmlns="" val="20002"/>
                        </a:ext>
                      </a:extLst>
                    </a:gridCol>
                  </a:tblGrid>
                  <a:tr h="370840">
                    <a:tc>
                      <a:txBody>
                        <a:bodyPr/>
                        <a:lstStyle/>
                        <a:p>
                          <a:pPr algn="ctr"/>
                          <a:r>
                            <a:rPr lang="en-US" sz="1700" dirty="0">
                              <a:effectLst>
                                <a:outerShdw blurRad="38100" dist="38100" dir="2700000" algn="tl">
                                  <a:srgbClr val="000000">
                                    <a:alpha val="43137"/>
                                  </a:srgbClr>
                                </a:outerShdw>
                              </a:effectLst>
                              <a:latin typeface="Rockwell" panose="02060603020205020403" pitchFamily="18" charset="0"/>
                            </a:rPr>
                            <a:t>Temperature</a:t>
                          </a:r>
                          <a:r>
                            <a:rPr lang="en-US" sz="1700" baseline="0" dirty="0">
                              <a:effectLst>
                                <a:outerShdw blurRad="38100" dist="38100" dir="2700000" algn="tl">
                                  <a:srgbClr val="000000">
                                    <a:alpha val="43137"/>
                                  </a:srgbClr>
                                </a:outerShdw>
                              </a:effectLst>
                              <a:latin typeface="Rockwell" panose="02060603020205020403" pitchFamily="18" charset="0"/>
                            </a:rPr>
                            <a:t> Calculation</a:t>
                          </a:r>
                          <a:endParaRPr lang="en-US" sz="1700" dirty="0">
                            <a:effectLst>
                              <a:outerShdw blurRad="38100" dist="38100" dir="2700000" algn="tl">
                                <a:srgbClr val="000000">
                                  <a:alpha val="43137"/>
                                </a:srgbClr>
                              </a:outerShdw>
                            </a:effectLst>
                            <a:latin typeface="Rockwell" panose="02060603020205020403" pitchFamily="18" charset="0"/>
                          </a:endParaRPr>
                        </a:p>
                      </a:txBody>
                      <a:tcPr/>
                    </a:tc>
                    <a:tc>
                      <a:txBody>
                        <a:bodyPr/>
                        <a:lstStyle/>
                        <a:p>
                          <a:pPr algn="ctr"/>
                          <a:r>
                            <a:rPr lang="en-US" sz="1700" dirty="0">
                              <a:effectLst>
                                <a:outerShdw blurRad="38100" dist="38100" dir="2700000" algn="tl">
                                  <a:srgbClr val="000000">
                                    <a:alpha val="43137"/>
                                  </a:srgbClr>
                                </a:outerShdw>
                              </a:effectLst>
                              <a:latin typeface="Rockwell" panose="02060603020205020403" pitchFamily="18" charset="0"/>
                            </a:rPr>
                            <a:t>Definition</a:t>
                          </a:r>
                        </a:p>
                      </a:txBody>
                      <a:tcPr/>
                    </a:tc>
                    <a:tc>
                      <a:txBody>
                        <a:bodyPr/>
                        <a:lstStyle/>
                        <a:p>
                          <a:pPr algn="ctr"/>
                          <a:r>
                            <a:rPr lang="en-US" sz="1700" dirty="0">
                              <a:effectLst>
                                <a:outerShdw blurRad="38100" dist="38100" dir="2700000" algn="tl">
                                  <a:srgbClr val="000000">
                                    <a:alpha val="43137"/>
                                  </a:srgbClr>
                                </a:outerShdw>
                              </a:effectLst>
                              <a:latin typeface="Rockwell" panose="02060603020205020403" pitchFamily="18" charset="0"/>
                            </a:rPr>
                            <a:t>Formula</a:t>
                          </a:r>
                        </a:p>
                      </a:txBody>
                      <a:tcPr/>
                    </a:tc>
                    <a:extLst>
                      <a:ext uri="{0D108BD9-81ED-4DB2-BD59-A6C34878D82A}">
                        <a16:rowId xmlns:a16="http://schemas.microsoft.com/office/drawing/2014/main" xmlns="" val="10000"/>
                      </a:ext>
                    </a:extLst>
                  </a:tr>
                  <a:tr h="370840">
                    <a:tc>
                      <a:txBody>
                        <a:bodyPr/>
                        <a:lstStyle/>
                        <a:p>
                          <a:pPr algn="l"/>
                          <a:r>
                            <a:rPr lang="en-US" sz="1700" dirty="0">
                              <a:effectLst>
                                <a:outerShdw blurRad="38100" dist="38100" dir="2700000" algn="tl">
                                  <a:srgbClr val="000000">
                                    <a:alpha val="43137"/>
                                  </a:srgbClr>
                                </a:outerShdw>
                              </a:effectLst>
                              <a:latin typeface="Rockwell" panose="02060603020205020403" pitchFamily="18" charset="0"/>
                            </a:rPr>
                            <a:t>Mean</a:t>
                          </a:r>
                          <a:r>
                            <a:rPr lang="en-US" sz="1700" baseline="0" dirty="0">
                              <a:effectLst>
                                <a:outerShdw blurRad="38100" dist="38100" dir="2700000" algn="tl">
                                  <a:srgbClr val="000000">
                                    <a:alpha val="43137"/>
                                  </a:srgbClr>
                                </a:outerShdw>
                              </a:effectLst>
                              <a:latin typeface="Rockwell" panose="02060603020205020403" pitchFamily="18" charset="0"/>
                            </a:rPr>
                            <a:t> Daily Temperature</a:t>
                          </a:r>
                          <a:endParaRPr lang="en-US" sz="1700" dirty="0">
                            <a:effectLst>
                              <a:outerShdw blurRad="38100" dist="38100" dir="2700000" algn="tl">
                                <a:srgbClr val="000000">
                                  <a:alpha val="43137"/>
                                </a:srgbClr>
                              </a:outerShdw>
                            </a:effectLst>
                            <a:latin typeface="Rockwell" panose="02060603020205020403" pitchFamily="18" charset="0"/>
                          </a:endParaRPr>
                        </a:p>
                      </a:txBody>
                      <a:tcPr/>
                    </a:tc>
                    <a:tc>
                      <a:txBody>
                        <a:bodyPr/>
                        <a:lstStyle/>
                        <a:p>
                          <a:pPr algn="l"/>
                          <a:r>
                            <a:rPr lang="en-US" sz="1700" dirty="0">
                              <a:effectLst>
                                <a:outerShdw blurRad="38100" dist="38100" dir="2700000" algn="tl">
                                  <a:srgbClr val="000000">
                                    <a:alpha val="43137"/>
                                  </a:srgbClr>
                                </a:outerShdw>
                              </a:effectLst>
                              <a:latin typeface="Rockwell" panose="02060603020205020403" pitchFamily="18" charset="0"/>
                            </a:rPr>
                            <a:t>Sum of hourly temperatures</a:t>
                          </a:r>
                          <a:r>
                            <a:rPr lang="en-US" sz="1700" baseline="0" dirty="0">
                              <a:effectLst>
                                <a:outerShdw blurRad="38100" dist="38100" dir="2700000" algn="tl">
                                  <a:srgbClr val="000000">
                                    <a:alpha val="43137"/>
                                  </a:srgbClr>
                                </a:outerShdw>
                              </a:effectLst>
                              <a:latin typeface="Rockwell" panose="02060603020205020403" pitchFamily="18" charset="0"/>
                            </a:rPr>
                            <a:t> divided by 24 hours</a:t>
                          </a:r>
                          <a:endParaRPr lang="en-US" sz="1700" dirty="0">
                            <a:effectLst>
                              <a:outerShdw blurRad="38100" dist="38100" dir="2700000" algn="tl">
                                <a:srgbClr val="000000">
                                  <a:alpha val="43137"/>
                                </a:srgbClr>
                              </a:outerShdw>
                            </a:effectLst>
                            <a:latin typeface="Rockwell" panose="02060603020205020403" pitchFamily="18" charset="0"/>
                          </a:endParaRPr>
                        </a:p>
                      </a:txBody>
                      <a:tcPr/>
                    </a:tc>
                    <a:tc>
                      <a:txBody>
                        <a:bodyPr/>
                        <a:lstStyle/>
                        <a:p>
                          <a:pPr algn="just"/>
                          <a14:m>
                            <m:oMathPara xmlns:m="http://schemas.openxmlformats.org/officeDocument/2006/math">
                              <m:oMathParaPr>
                                <m:jc m:val="left"/>
                              </m:oMathParaPr>
                              <m:oMath xmlns:m="http://schemas.openxmlformats.org/officeDocument/2006/math">
                                <m:f>
                                  <m:fPr>
                                    <m:ctrlPr>
                                      <a:rPr lang="en-US" sz="1700" i="1" smtClean="0">
                                        <a:effectLst>
                                          <a:outerShdw blurRad="38100" dist="38100" dir="2700000" algn="tl">
                                            <a:srgbClr val="000000">
                                              <a:alpha val="43137"/>
                                            </a:srgbClr>
                                          </a:outerShdw>
                                        </a:effectLst>
                                        <a:latin typeface="Cambria Math" panose="02040503050406030204" pitchFamily="18" charset="0"/>
                                      </a:rPr>
                                    </m:ctrlPr>
                                  </m:fPr>
                                  <m:num>
                                    <m:r>
                                      <m:rPr>
                                        <m:nor/>
                                      </m:rPr>
                                      <a:rPr lang="en-US" sz="1700" b="0" i="0" smtClean="0">
                                        <a:effectLst>
                                          <a:outerShdw blurRad="38100" dist="38100" dir="2700000" algn="tl">
                                            <a:srgbClr val="000000">
                                              <a:alpha val="43137"/>
                                            </a:srgbClr>
                                          </a:outerShdw>
                                        </a:effectLst>
                                        <a:latin typeface="Rockwell" panose="02060603020205020403" pitchFamily="18" charset="0"/>
                                      </a:rPr>
                                      <m:t>Sum</m:t>
                                    </m:r>
                                    <m:r>
                                      <m:rPr>
                                        <m:nor/>
                                      </m:rPr>
                                      <a:rPr lang="en-US" sz="1700" b="0" i="0" smtClean="0">
                                        <a:effectLst>
                                          <a:outerShdw blurRad="38100" dist="38100" dir="2700000" algn="tl">
                                            <a:srgbClr val="000000">
                                              <a:alpha val="43137"/>
                                            </a:srgbClr>
                                          </a:outerShdw>
                                        </a:effectLst>
                                        <a:latin typeface="Rockwell" panose="02060603020205020403" pitchFamily="18" charset="0"/>
                                      </a:rPr>
                                      <m:t> </m:t>
                                    </m:r>
                                    <m:r>
                                      <m:rPr>
                                        <m:nor/>
                                      </m:rPr>
                                      <a:rPr lang="en-US" sz="1700" b="0" i="0" smtClean="0">
                                        <a:effectLst>
                                          <a:outerShdw blurRad="38100" dist="38100" dir="2700000" algn="tl">
                                            <a:srgbClr val="000000">
                                              <a:alpha val="43137"/>
                                            </a:srgbClr>
                                          </a:outerShdw>
                                        </a:effectLst>
                                        <a:latin typeface="Rockwell" panose="02060603020205020403" pitchFamily="18" charset="0"/>
                                      </a:rPr>
                                      <m:t>of</m:t>
                                    </m:r>
                                    <m:r>
                                      <m:rPr>
                                        <m:nor/>
                                      </m:rPr>
                                      <a:rPr lang="en-US" sz="1700" b="0" i="0" smtClean="0">
                                        <a:effectLst>
                                          <a:outerShdw blurRad="38100" dist="38100" dir="2700000" algn="tl">
                                            <a:srgbClr val="000000">
                                              <a:alpha val="43137"/>
                                            </a:srgbClr>
                                          </a:outerShdw>
                                        </a:effectLst>
                                        <a:latin typeface="Rockwell" panose="02060603020205020403" pitchFamily="18" charset="0"/>
                                      </a:rPr>
                                      <m:t> </m:t>
                                    </m:r>
                                    <m:r>
                                      <m:rPr>
                                        <m:nor/>
                                      </m:rPr>
                                      <a:rPr lang="en-US" sz="1700" b="0" i="0" smtClean="0">
                                        <a:effectLst>
                                          <a:outerShdw blurRad="38100" dist="38100" dir="2700000" algn="tl">
                                            <a:srgbClr val="000000">
                                              <a:alpha val="43137"/>
                                            </a:srgbClr>
                                          </a:outerShdw>
                                        </a:effectLst>
                                        <a:latin typeface="Rockwell" panose="02060603020205020403" pitchFamily="18" charset="0"/>
                                      </a:rPr>
                                      <m:t>hourly</m:t>
                                    </m:r>
                                    <m:r>
                                      <m:rPr>
                                        <m:nor/>
                                      </m:rPr>
                                      <a:rPr lang="en-US" sz="1700" b="0" i="0" smtClean="0">
                                        <a:effectLst>
                                          <a:outerShdw blurRad="38100" dist="38100" dir="2700000" algn="tl">
                                            <a:srgbClr val="000000">
                                              <a:alpha val="43137"/>
                                            </a:srgbClr>
                                          </a:outerShdw>
                                        </a:effectLst>
                                        <a:latin typeface="Rockwell" panose="02060603020205020403" pitchFamily="18" charset="0"/>
                                      </a:rPr>
                                      <m:t> </m:t>
                                    </m:r>
                                    <m:r>
                                      <m:rPr>
                                        <m:nor/>
                                      </m:rPr>
                                      <a:rPr lang="en-US" sz="1700" b="0" i="0" smtClean="0">
                                        <a:effectLst>
                                          <a:outerShdw blurRad="38100" dist="38100" dir="2700000" algn="tl">
                                            <a:srgbClr val="000000">
                                              <a:alpha val="43137"/>
                                            </a:srgbClr>
                                          </a:outerShdw>
                                        </a:effectLst>
                                        <a:latin typeface="Rockwell" panose="02060603020205020403" pitchFamily="18" charset="0"/>
                                      </a:rPr>
                                      <m:t>temperatures</m:t>
                                    </m:r>
                                  </m:num>
                                  <m:den>
                                    <m:r>
                                      <m:rPr>
                                        <m:nor/>
                                      </m:rPr>
                                      <a:rPr lang="en-US" sz="1700" b="0" i="0" smtClean="0">
                                        <a:effectLst>
                                          <a:outerShdw blurRad="38100" dist="38100" dir="2700000" algn="tl">
                                            <a:srgbClr val="000000">
                                              <a:alpha val="43137"/>
                                            </a:srgbClr>
                                          </a:outerShdw>
                                        </a:effectLst>
                                        <a:latin typeface="Rockwell" panose="02060603020205020403" pitchFamily="18" charset="0"/>
                                      </a:rPr>
                                      <m:t>24</m:t>
                                    </m:r>
                                  </m:den>
                                </m:f>
                              </m:oMath>
                            </m:oMathPara>
                          </a14:m>
                          <a:endParaRPr lang="en-US" sz="1700" dirty="0">
                            <a:effectLst>
                              <a:outerShdw blurRad="38100" dist="38100" dir="2700000" algn="tl">
                                <a:srgbClr val="000000">
                                  <a:alpha val="43137"/>
                                </a:srgbClr>
                              </a:outerShdw>
                            </a:effectLst>
                            <a:latin typeface="Rockwell" panose="02060603020205020403" pitchFamily="18" charset="0"/>
                          </a:endParaRPr>
                        </a:p>
                      </a:txBody>
                      <a:tcPr/>
                    </a:tc>
                    <a:extLst>
                      <a:ext uri="{0D108BD9-81ED-4DB2-BD59-A6C34878D82A}">
                        <a16:rowId xmlns:a16="http://schemas.microsoft.com/office/drawing/2014/main" xmlns="" val="10001"/>
                      </a:ext>
                    </a:extLst>
                  </a:tr>
                  <a:tr h="370840">
                    <a:tc>
                      <a:txBody>
                        <a:bodyPr/>
                        <a:lstStyle/>
                        <a:p>
                          <a:pPr algn="l"/>
                          <a:r>
                            <a:rPr lang="en-US" sz="1700" dirty="0">
                              <a:effectLst>
                                <a:outerShdw blurRad="38100" dist="38100" dir="2700000" algn="tl">
                                  <a:srgbClr val="000000">
                                    <a:alpha val="43137"/>
                                  </a:srgbClr>
                                </a:outerShdw>
                              </a:effectLst>
                              <a:latin typeface="Rockwell" panose="02060603020205020403" pitchFamily="18" charset="0"/>
                            </a:rPr>
                            <a:t>Diurnal</a:t>
                          </a:r>
                          <a:r>
                            <a:rPr lang="en-US" sz="1700" baseline="0" dirty="0">
                              <a:effectLst>
                                <a:outerShdw blurRad="38100" dist="38100" dir="2700000" algn="tl">
                                  <a:srgbClr val="000000">
                                    <a:alpha val="43137"/>
                                  </a:srgbClr>
                                </a:outerShdw>
                              </a:effectLst>
                              <a:latin typeface="Rockwell" panose="02060603020205020403" pitchFamily="18" charset="0"/>
                            </a:rPr>
                            <a:t> Temperature Range</a:t>
                          </a:r>
                          <a:endParaRPr lang="en-US" sz="1700" dirty="0">
                            <a:effectLst>
                              <a:outerShdw blurRad="38100" dist="38100" dir="2700000" algn="tl">
                                <a:srgbClr val="000000">
                                  <a:alpha val="43137"/>
                                </a:srgbClr>
                              </a:outerShdw>
                            </a:effectLst>
                            <a:latin typeface="Rockwell" panose="02060603020205020403" pitchFamily="18" charset="0"/>
                          </a:endParaRPr>
                        </a:p>
                      </a:txBody>
                      <a:tcPr/>
                    </a:tc>
                    <a:tc>
                      <a:txBody>
                        <a:bodyPr/>
                        <a:lstStyle/>
                        <a:p>
                          <a:pPr algn="l"/>
                          <a:r>
                            <a:rPr lang="en-US" sz="1700" dirty="0">
                              <a:effectLst>
                                <a:outerShdw blurRad="38100" dist="38100" dir="2700000" algn="tl">
                                  <a:srgbClr val="000000">
                                    <a:alpha val="43137"/>
                                  </a:srgbClr>
                                </a:outerShdw>
                              </a:effectLst>
                              <a:latin typeface="Rockwell" panose="02060603020205020403" pitchFamily="18" charset="0"/>
                            </a:rPr>
                            <a:t>Difference</a:t>
                          </a:r>
                          <a:r>
                            <a:rPr lang="en-US" sz="1700" baseline="0" dirty="0">
                              <a:effectLst>
                                <a:outerShdw blurRad="38100" dist="38100" dir="2700000" algn="tl">
                                  <a:srgbClr val="000000">
                                    <a:alpha val="43137"/>
                                  </a:srgbClr>
                                </a:outerShdw>
                              </a:effectLst>
                              <a:latin typeface="Rockwell" panose="02060603020205020403" pitchFamily="18" charset="0"/>
                            </a:rPr>
                            <a:t> between the maximum and minimum temperatures recorded in a day</a:t>
                          </a:r>
                          <a:endParaRPr lang="en-US" sz="1700" dirty="0">
                            <a:effectLst>
                              <a:outerShdw blurRad="38100" dist="38100" dir="2700000" algn="tl">
                                <a:srgbClr val="000000">
                                  <a:alpha val="43137"/>
                                </a:srgbClr>
                              </a:outerShdw>
                            </a:effectLst>
                            <a:latin typeface="Rockwell" panose="02060603020205020403" pitchFamily="18" charset="0"/>
                          </a:endParaRPr>
                        </a:p>
                      </a:txBody>
                      <a:tcPr/>
                    </a:tc>
                    <a:tc>
                      <a:txBody>
                        <a:bodyPr/>
                        <a:lstStyle/>
                        <a:p>
                          <a:pPr algn="l"/>
                          <a:r>
                            <a:rPr lang="en-US" sz="1700" dirty="0">
                              <a:effectLst>
                                <a:outerShdw blurRad="38100" dist="38100" dir="2700000" algn="tl">
                                  <a:srgbClr val="000000">
                                    <a:alpha val="43137"/>
                                  </a:srgbClr>
                                </a:outerShdw>
                              </a:effectLst>
                              <a:latin typeface="Rockwell" panose="02060603020205020403" pitchFamily="18" charset="0"/>
                            </a:rPr>
                            <a:t>Maximum daily</a:t>
                          </a:r>
                          <a:r>
                            <a:rPr lang="en-US" sz="1700" baseline="0" dirty="0">
                              <a:effectLst>
                                <a:outerShdw blurRad="38100" dist="38100" dir="2700000" algn="tl">
                                  <a:srgbClr val="000000">
                                    <a:alpha val="43137"/>
                                  </a:srgbClr>
                                </a:outerShdw>
                              </a:effectLst>
                              <a:latin typeface="Rockwell" panose="02060603020205020403" pitchFamily="18" charset="0"/>
                            </a:rPr>
                            <a:t> temperature – Minimum daily temperature</a:t>
                          </a:r>
                          <a:endParaRPr lang="en-US" sz="1700" dirty="0">
                            <a:effectLst>
                              <a:outerShdw blurRad="38100" dist="38100" dir="2700000" algn="tl">
                                <a:srgbClr val="000000">
                                  <a:alpha val="43137"/>
                                </a:srgbClr>
                              </a:outerShdw>
                            </a:effectLst>
                            <a:latin typeface="Rockwell" panose="02060603020205020403" pitchFamily="18" charset="0"/>
                          </a:endParaRPr>
                        </a:p>
                      </a:txBody>
                      <a:tcPr/>
                    </a:tc>
                    <a:extLst>
                      <a:ext uri="{0D108BD9-81ED-4DB2-BD59-A6C34878D82A}">
                        <a16:rowId xmlns:a16="http://schemas.microsoft.com/office/drawing/2014/main" xmlns="" val="10002"/>
                      </a:ext>
                    </a:extLst>
                  </a:tr>
                  <a:tr h="370840">
                    <a:tc>
                      <a:txBody>
                        <a:bodyPr/>
                        <a:lstStyle/>
                        <a:p>
                          <a:pPr algn="l"/>
                          <a:r>
                            <a:rPr lang="en-US" sz="1700" dirty="0">
                              <a:effectLst>
                                <a:outerShdw blurRad="38100" dist="38100" dir="2700000" algn="tl">
                                  <a:srgbClr val="000000">
                                    <a:alpha val="43137"/>
                                  </a:srgbClr>
                                </a:outerShdw>
                              </a:effectLst>
                              <a:latin typeface="Rockwell" panose="02060603020205020403" pitchFamily="18" charset="0"/>
                            </a:rPr>
                            <a:t>Mean Monthly Temperature</a:t>
                          </a:r>
                        </a:p>
                      </a:txBody>
                      <a:tcPr/>
                    </a:tc>
                    <a:tc>
                      <a:txBody>
                        <a:bodyPr/>
                        <a:lstStyle/>
                        <a:p>
                          <a:pPr algn="l"/>
                          <a:r>
                            <a:rPr lang="en-US" sz="1700" dirty="0">
                              <a:effectLst>
                                <a:outerShdw blurRad="38100" dist="38100" dir="2700000" algn="tl">
                                  <a:srgbClr val="000000">
                                    <a:alpha val="43137"/>
                                  </a:srgbClr>
                                </a:outerShdw>
                              </a:effectLst>
                              <a:latin typeface="Rockwell" panose="02060603020205020403" pitchFamily="18" charset="0"/>
                            </a:rPr>
                            <a:t>Average of the daily temperatures</a:t>
                          </a:r>
                          <a:r>
                            <a:rPr lang="en-US" sz="1700" baseline="0" dirty="0">
                              <a:effectLst>
                                <a:outerShdw blurRad="38100" dist="38100" dir="2700000" algn="tl">
                                  <a:srgbClr val="000000">
                                    <a:alpha val="43137"/>
                                  </a:srgbClr>
                                </a:outerShdw>
                              </a:effectLst>
                              <a:latin typeface="Rockwell" panose="02060603020205020403" pitchFamily="18" charset="0"/>
                            </a:rPr>
                            <a:t> recorded in a month</a:t>
                          </a:r>
                          <a:endParaRPr lang="en-US" sz="1700" dirty="0">
                            <a:effectLst>
                              <a:outerShdw blurRad="38100" dist="38100" dir="2700000" algn="tl">
                                <a:srgbClr val="000000">
                                  <a:alpha val="43137"/>
                                </a:srgbClr>
                              </a:outerShdw>
                            </a:effectLst>
                            <a:latin typeface="Rockwell" panose="02060603020205020403" pitchFamily="18" charset="0"/>
                          </a:endParaRPr>
                        </a:p>
                      </a:txBody>
                      <a:tcPr/>
                    </a:tc>
                    <a:tc>
                      <a:txBody>
                        <a:bodyPr/>
                        <a:lstStyle/>
                        <a:p>
                          <a:pPr algn="just"/>
                          <a14:m>
                            <m:oMathPara xmlns:m="http://schemas.openxmlformats.org/officeDocument/2006/math">
                              <m:oMathParaPr>
                                <m:jc m:val="left"/>
                              </m:oMathParaPr>
                              <m:oMath xmlns:m="http://schemas.openxmlformats.org/officeDocument/2006/math">
                                <m:f>
                                  <m:fPr>
                                    <m:ctrlPr>
                                      <a:rPr lang="en-US" sz="1700" i="1" smtClean="0">
                                        <a:effectLst>
                                          <a:outerShdw blurRad="38100" dist="38100" dir="2700000" algn="tl">
                                            <a:srgbClr val="000000">
                                              <a:alpha val="43137"/>
                                            </a:srgbClr>
                                          </a:outerShdw>
                                        </a:effectLst>
                                        <a:latin typeface="Cambria Math" panose="02040503050406030204" pitchFamily="18" charset="0"/>
                                      </a:rPr>
                                    </m:ctrlPr>
                                  </m:fPr>
                                  <m:num>
                                    <m:r>
                                      <m:rPr>
                                        <m:nor/>
                                      </m:rPr>
                                      <a:rPr lang="en-US" sz="1700" b="0" i="0" smtClean="0">
                                        <a:effectLst>
                                          <a:outerShdw blurRad="38100" dist="38100" dir="2700000" algn="tl">
                                            <a:srgbClr val="000000">
                                              <a:alpha val="43137"/>
                                            </a:srgbClr>
                                          </a:outerShdw>
                                        </a:effectLst>
                                        <a:latin typeface="Rockwell" panose="02060603020205020403" pitchFamily="18" charset="0"/>
                                      </a:rPr>
                                      <m:t>Sum</m:t>
                                    </m:r>
                                    <m:r>
                                      <m:rPr>
                                        <m:nor/>
                                      </m:rPr>
                                      <a:rPr lang="en-US" sz="1700" b="0" i="0" smtClean="0">
                                        <a:effectLst>
                                          <a:outerShdw blurRad="38100" dist="38100" dir="2700000" algn="tl">
                                            <a:srgbClr val="000000">
                                              <a:alpha val="43137"/>
                                            </a:srgbClr>
                                          </a:outerShdw>
                                        </a:effectLst>
                                        <a:latin typeface="Rockwell" panose="02060603020205020403" pitchFamily="18" charset="0"/>
                                      </a:rPr>
                                      <m:t> </m:t>
                                    </m:r>
                                    <m:r>
                                      <m:rPr>
                                        <m:nor/>
                                      </m:rPr>
                                      <a:rPr lang="en-US" sz="1700" b="0" i="0" smtClean="0">
                                        <a:effectLst>
                                          <a:outerShdw blurRad="38100" dist="38100" dir="2700000" algn="tl">
                                            <a:srgbClr val="000000">
                                              <a:alpha val="43137"/>
                                            </a:srgbClr>
                                          </a:outerShdw>
                                        </a:effectLst>
                                        <a:latin typeface="Rockwell" panose="02060603020205020403" pitchFamily="18" charset="0"/>
                                      </a:rPr>
                                      <m:t>of</m:t>
                                    </m:r>
                                    <m:r>
                                      <m:rPr>
                                        <m:nor/>
                                      </m:rPr>
                                      <a:rPr lang="en-US" sz="1700" b="0" i="0" smtClean="0">
                                        <a:effectLst>
                                          <a:outerShdw blurRad="38100" dist="38100" dir="2700000" algn="tl">
                                            <a:srgbClr val="000000">
                                              <a:alpha val="43137"/>
                                            </a:srgbClr>
                                          </a:outerShdw>
                                        </a:effectLst>
                                        <a:latin typeface="Rockwell" panose="02060603020205020403" pitchFamily="18" charset="0"/>
                                      </a:rPr>
                                      <m:t> </m:t>
                                    </m:r>
                                    <m:r>
                                      <m:rPr>
                                        <m:nor/>
                                      </m:rPr>
                                      <a:rPr lang="en-US" sz="1700" b="0" i="0" smtClean="0">
                                        <a:effectLst>
                                          <a:outerShdw blurRad="38100" dist="38100" dir="2700000" algn="tl">
                                            <a:srgbClr val="000000">
                                              <a:alpha val="43137"/>
                                            </a:srgbClr>
                                          </a:outerShdw>
                                        </a:effectLst>
                                        <a:latin typeface="Rockwell" panose="02060603020205020403" pitchFamily="18" charset="0"/>
                                      </a:rPr>
                                      <m:t>mean</m:t>
                                    </m:r>
                                    <m:r>
                                      <m:rPr>
                                        <m:nor/>
                                      </m:rPr>
                                      <a:rPr lang="en-US" sz="1700" b="0" i="0" smtClean="0">
                                        <a:effectLst>
                                          <a:outerShdw blurRad="38100" dist="38100" dir="2700000" algn="tl">
                                            <a:srgbClr val="000000">
                                              <a:alpha val="43137"/>
                                            </a:srgbClr>
                                          </a:outerShdw>
                                        </a:effectLst>
                                        <a:latin typeface="Rockwell" panose="02060603020205020403" pitchFamily="18" charset="0"/>
                                      </a:rPr>
                                      <m:t> </m:t>
                                    </m:r>
                                    <m:r>
                                      <m:rPr>
                                        <m:nor/>
                                      </m:rPr>
                                      <a:rPr lang="en-US" sz="1700" b="0" i="0" smtClean="0">
                                        <a:effectLst>
                                          <a:outerShdw blurRad="38100" dist="38100" dir="2700000" algn="tl">
                                            <a:srgbClr val="000000">
                                              <a:alpha val="43137"/>
                                            </a:srgbClr>
                                          </a:outerShdw>
                                        </a:effectLst>
                                        <a:latin typeface="Rockwell" panose="02060603020205020403" pitchFamily="18" charset="0"/>
                                      </a:rPr>
                                      <m:t>daily</m:t>
                                    </m:r>
                                    <m:r>
                                      <m:rPr>
                                        <m:nor/>
                                      </m:rPr>
                                      <a:rPr lang="en-US" sz="1700" b="0" i="0" smtClean="0">
                                        <a:effectLst>
                                          <a:outerShdw blurRad="38100" dist="38100" dir="2700000" algn="tl">
                                            <a:srgbClr val="000000">
                                              <a:alpha val="43137"/>
                                            </a:srgbClr>
                                          </a:outerShdw>
                                        </a:effectLst>
                                        <a:latin typeface="Rockwell" panose="02060603020205020403" pitchFamily="18" charset="0"/>
                                      </a:rPr>
                                      <m:t> </m:t>
                                    </m:r>
                                    <m:r>
                                      <m:rPr>
                                        <m:nor/>
                                      </m:rPr>
                                      <a:rPr lang="en-US" sz="1700" b="0" i="0" smtClean="0">
                                        <a:effectLst>
                                          <a:outerShdw blurRad="38100" dist="38100" dir="2700000" algn="tl">
                                            <a:srgbClr val="000000">
                                              <a:alpha val="43137"/>
                                            </a:srgbClr>
                                          </a:outerShdw>
                                        </a:effectLst>
                                        <a:latin typeface="Rockwell" panose="02060603020205020403" pitchFamily="18" charset="0"/>
                                      </a:rPr>
                                      <m:t>temperatures</m:t>
                                    </m:r>
                                    <m:r>
                                      <m:rPr>
                                        <m:nor/>
                                      </m:rPr>
                                      <a:rPr lang="en-US" sz="1700" b="0" i="0" smtClean="0">
                                        <a:effectLst>
                                          <a:outerShdw blurRad="38100" dist="38100" dir="2700000" algn="tl">
                                            <a:srgbClr val="000000">
                                              <a:alpha val="43137"/>
                                            </a:srgbClr>
                                          </a:outerShdw>
                                        </a:effectLst>
                                        <a:latin typeface="Rockwell" panose="02060603020205020403" pitchFamily="18" charset="0"/>
                                      </a:rPr>
                                      <m:t> </m:t>
                                    </m:r>
                                    <m:r>
                                      <m:rPr>
                                        <m:nor/>
                                      </m:rPr>
                                      <a:rPr lang="en-US" sz="1700" b="0" i="0" smtClean="0">
                                        <a:effectLst>
                                          <a:outerShdw blurRad="38100" dist="38100" dir="2700000" algn="tl">
                                            <a:srgbClr val="000000">
                                              <a:alpha val="43137"/>
                                            </a:srgbClr>
                                          </a:outerShdw>
                                        </a:effectLst>
                                        <a:latin typeface="Rockwell" panose="02060603020205020403" pitchFamily="18" charset="0"/>
                                      </a:rPr>
                                      <m:t>in</m:t>
                                    </m:r>
                                    <m:r>
                                      <m:rPr>
                                        <m:nor/>
                                      </m:rPr>
                                      <a:rPr lang="en-US" sz="1700" b="0" i="0" smtClean="0">
                                        <a:effectLst>
                                          <a:outerShdw blurRad="38100" dist="38100" dir="2700000" algn="tl">
                                            <a:srgbClr val="000000">
                                              <a:alpha val="43137"/>
                                            </a:srgbClr>
                                          </a:outerShdw>
                                        </a:effectLst>
                                        <a:latin typeface="Rockwell" panose="02060603020205020403" pitchFamily="18" charset="0"/>
                                      </a:rPr>
                                      <m:t> </m:t>
                                    </m:r>
                                    <m:r>
                                      <m:rPr>
                                        <m:nor/>
                                      </m:rPr>
                                      <a:rPr lang="en-US" sz="1700" b="0" i="0" smtClean="0">
                                        <a:effectLst>
                                          <a:outerShdw blurRad="38100" dist="38100" dir="2700000" algn="tl">
                                            <a:srgbClr val="000000">
                                              <a:alpha val="43137"/>
                                            </a:srgbClr>
                                          </a:outerShdw>
                                        </a:effectLst>
                                        <a:latin typeface="Rockwell" panose="02060603020205020403" pitchFamily="18" charset="0"/>
                                      </a:rPr>
                                      <m:t>the</m:t>
                                    </m:r>
                                    <m:r>
                                      <m:rPr>
                                        <m:nor/>
                                      </m:rPr>
                                      <a:rPr lang="en-US" sz="1700" b="0" i="0" smtClean="0">
                                        <a:effectLst>
                                          <a:outerShdw blurRad="38100" dist="38100" dir="2700000" algn="tl">
                                            <a:srgbClr val="000000">
                                              <a:alpha val="43137"/>
                                            </a:srgbClr>
                                          </a:outerShdw>
                                        </a:effectLst>
                                        <a:latin typeface="Rockwell" panose="02060603020205020403" pitchFamily="18" charset="0"/>
                                      </a:rPr>
                                      <m:t> </m:t>
                                    </m:r>
                                    <m:r>
                                      <m:rPr>
                                        <m:nor/>
                                      </m:rPr>
                                      <a:rPr lang="en-US" sz="1700" b="0" i="0" smtClean="0">
                                        <a:effectLst>
                                          <a:outerShdw blurRad="38100" dist="38100" dir="2700000" algn="tl">
                                            <a:srgbClr val="000000">
                                              <a:alpha val="43137"/>
                                            </a:srgbClr>
                                          </a:outerShdw>
                                        </a:effectLst>
                                        <a:latin typeface="Rockwell" panose="02060603020205020403" pitchFamily="18" charset="0"/>
                                      </a:rPr>
                                      <m:t>month</m:t>
                                    </m:r>
                                  </m:num>
                                  <m:den>
                                    <m:r>
                                      <m:rPr>
                                        <m:nor/>
                                      </m:rPr>
                                      <a:rPr lang="en-US" sz="1700" b="0" i="0" smtClean="0">
                                        <a:effectLst>
                                          <a:outerShdw blurRad="38100" dist="38100" dir="2700000" algn="tl">
                                            <a:srgbClr val="000000">
                                              <a:alpha val="43137"/>
                                            </a:srgbClr>
                                          </a:outerShdw>
                                        </a:effectLst>
                                        <a:latin typeface="Rockwell" panose="02060603020205020403" pitchFamily="18" charset="0"/>
                                      </a:rPr>
                                      <m:t>Number</m:t>
                                    </m:r>
                                    <m:r>
                                      <m:rPr>
                                        <m:nor/>
                                      </m:rPr>
                                      <a:rPr lang="en-US" sz="1700" b="0" i="0" smtClean="0">
                                        <a:effectLst>
                                          <a:outerShdw blurRad="38100" dist="38100" dir="2700000" algn="tl">
                                            <a:srgbClr val="000000">
                                              <a:alpha val="43137"/>
                                            </a:srgbClr>
                                          </a:outerShdw>
                                        </a:effectLst>
                                        <a:latin typeface="Rockwell" panose="02060603020205020403" pitchFamily="18" charset="0"/>
                                      </a:rPr>
                                      <m:t> </m:t>
                                    </m:r>
                                    <m:r>
                                      <m:rPr>
                                        <m:nor/>
                                      </m:rPr>
                                      <a:rPr lang="en-US" sz="1700" b="0" i="0" smtClean="0">
                                        <a:effectLst>
                                          <a:outerShdw blurRad="38100" dist="38100" dir="2700000" algn="tl">
                                            <a:srgbClr val="000000">
                                              <a:alpha val="43137"/>
                                            </a:srgbClr>
                                          </a:outerShdw>
                                        </a:effectLst>
                                        <a:latin typeface="Rockwell" panose="02060603020205020403" pitchFamily="18" charset="0"/>
                                      </a:rPr>
                                      <m:t>of</m:t>
                                    </m:r>
                                    <m:r>
                                      <m:rPr>
                                        <m:nor/>
                                      </m:rPr>
                                      <a:rPr lang="en-US" sz="1700" b="0" i="0" smtClean="0">
                                        <a:effectLst>
                                          <a:outerShdw blurRad="38100" dist="38100" dir="2700000" algn="tl">
                                            <a:srgbClr val="000000">
                                              <a:alpha val="43137"/>
                                            </a:srgbClr>
                                          </a:outerShdw>
                                        </a:effectLst>
                                        <a:latin typeface="Rockwell" panose="02060603020205020403" pitchFamily="18" charset="0"/>
                                      </a:rPr>
                                      <m:t> </m:t>
                                    </m:r>
                                    <m:r>
                                      <m:rPr>
                                        <m:nor/>
                                      </m:rPr>
                                      <a:rPr lang="en-US" sz="1700" b="0" i="0" smtClean="0">
                                        <a:effectLst>
                                          <a:outerShdw blurRad="38100" dist="38100" dir="2700000" algn="tl">
                                            <a:srgbClr val="000000">
                                              <a:alpha val="43137"/>
                                            </a:srgbClr>
                                          </a:outerShdw>
                                        </a:effectLst>
                                        <a:latin typeface="Rockwell" panose="02060603020205020403" pitchFamily="18" charset="0"/>
                                      </a:rPr>
                                      <m:t>days</m:t>
                                    </m:r>
                                    <m:r>
                                      <m:rPr>
                                        <m:nor/>
                                      </m:rPr>
                                      <a:rPr lang="en-US" sz="1700" b="0" i="0" smtClean="0">
                                        <a:effectLst>
                                          <a:outerShdw blurRad="38100" dist="38100" dir="2700000" algn="tl">
                                            <a:srgbClr val="000000">
                                              <a:alpha val="43137"/>
                                            </a:srgbClr>
                                          </a:outerShdw>
                                        </a:effectLst>
                                        <a:latin typeface="Rockwell" panose="02060603020205020403" pitchFamily="18" charset="0"/>
                                      </a:rPr>
                                      <m:t> </m:t>
                                    </m:r>
                                    <m:r>
                                      <m:rPr>
                                        <m:nor/>
                                      </m:rPr>
                                      <a:rPr lang="en-US" sz="1700" b="0" i="0" smtClean="0">
                                        <a:effectLst>
                                          <a:outerShdw blurRad="38100" dist="38100" dir="2700000" algn="tl">
                                            <a:srgbClr val="000000">
                                              <a:alpha val="43137"/>
                                            </a:srgbClr>
                                          </a:outerShdw>
                                        </a:effectLst>
                                        <a:latin typeface="Rockwell" panose="02060603020205020403" pitchFamily="18" charset="0"/>
                                      </a:rPr>
                                      <m:t>in</m:t>
                                    </m:r>
                                    <m:r>
                                      <m:rPr>
                                        <m:nor/>
                                      </m:rPr>
                                      <a:rPr lang="en-US" sz="1700" b="0" i="0" smtClean="0">
                                        <a:effectLst>
                                          <a:outerShdw blurRad="38100" dist="38100" dir="2700000" algn="tl">
                                            <a:srgbClr val="000000">
                                              <a:alpha val="43137"/>
                                            </a:srgbClr>
                                          </a:outerShdw>
                                        </a:effectLst>
                                        <a:latin typeface="Rockwell" panose="02060603020205020403" pitchFamily="18" charset="0"/>
                                      </a:rPr>
                                      <m:t> </m:t>
                                    </m:r>
                                    <m:r>
                                      <m:rPr>
                                        <m:nor/>
                                      </m:rPr>
                                      <a:rPr lang="en-US" sz="1700" b="0" i="0" smtClean="0">
                                        <a:effectLst>
                                          <a:outerShdw blurRad="38100" dist="38100" dir="2700000" algn="tl">
                                            <a:srgbClr val="000000">
                                              <a:alpha val="43137"/>
                                            </a:srgbClr>
                                          </a:outerShdw>
                                        </a:effectLst>
                                        <a:latin typeface="Rockwell" panose="02060603020205020403" pitchFamily="18" charset="0"/>
                                      </a:rPr>
                                      <m:t>the</m:t>
                                    </m:r>
                                    <m:r>
                                      <m:rPr>
                                        <m:nor/>
                                      </m:rPr>
                                      <a:rPr lang="en-US" sz="1700" b="0" i="0" smtClean="0">
                                        <a:effectLst>
                                          <a:outerShdw blurRad="38100" dist="38100" dir="2700000" algn="tl">
                                            <a:srgbClr val="000000">
                                              <a:alpha val="43137"/>
                                            </a:srgbClr>
                                          </a:outerShdw>
                                        </a:effectLst>
                                        <a:latin typeface="Rockwell" panose="02060603020205020403" pitchFamily="18" charset="0"/>
                                      </a:rPr>
                                      <m:t> </m:t>
                                    </m:r>
                                    <m:r>
                                      <m:rPr>
                                        <m:nor/>
                                      </m:rPr>
                                      <a:rPr lang="en-US" sz="1700" b="0" i="0" smtClean="0">
                                        <a:effectLst>
                                          <a:outerShdw blurRad="38100" dist="38100" dir="2700000" algn="tl">
                                            <a:srgbClr val="000000">
                                              <a:alpha val="43137"/>
                                            </a:srgbClr>
                                          </a:outerShdw>
                                        </a:effectLst>
                                        <a:latin typeface="Rockwell" panose="02060603020205020403" pitchFamily="18" charset="0"/>
                                      </a:rPr>
                                      <m:t>month</m:t>
                                    </m:r>
                                  </m:den>
                                </m:f>
                              </m:oMath>
                            </m:oMathPara>
                          </a14:m>
                          <a:endParaRPr lang="en-US" sz="1700" dirty="0">
                            <a:effectLst>
                              <a:outerShdw blurRad="38100" dist="38100" dir="2700000" algn="tl">
                                <a:srgbClr val="000000">
                                  <a:alpha val="43137"/>
                                </a:srgbClr>
                              </a:outerShdw>
                            </a:effectLst>
                            <a:latin typeface="Rockwell" panose="02060603020205020403" pitchFamily="18" charset="0"/>
                          </a:endParaRPr>
                        </a:p>
                      </a:txBody>
                      <a:tcPr/>
                    </a:tc>
                    <a:extLst>
                      <a:ext uri="{0D108BD9-81ED-4DB2-BD59-A6C34878D82A}">
                        <a16:rowId xmlns:a16="http://schemas.microsoft.com/office/drawing/2014/main" xmlns="" val="10003"/>
                      </a:ext>
                    </a:extLst>
                  </a:tr>
                  <a:tr h="370840">
                    <a:tc>
                      <a:txBody>
                        <a:bodyPr/>
                        <a:lstStyle/>
                        <a:p>
                          <a:pPr algn="l"/>
                          <a:r>
                            <a:rPr lang="en-US" sz="1700" dirty="0">
                              <a:effectLst>
                                <a:outerShdw blurRad="38100" dist="38100" dir="2700000" algn="tl">
                                  <a:srgbClr val="000000">
                                    <a:alpha val="43137"/>
                                  </a:srgbClr>
                                </a:outerShdw>
                              </a:effectLst>
                              <a:latin typeface="Rockwell" panose="02060603020205020403" pitchFamily="18" charset="0"/>
                            </a:rPr>
                            <a:t>Mean Annual Temperature</a:t>
                          </a:r>
                        </a:p>
                      </a:txBody>
                      <a:tcPr/>
                    </a:tc>
                    <a:tc>
                      <a:txBody>
                        <a:bodyPr/>
                        <a:lstStyle/>
                        <a:p>
                          <a:pPr algn="l"/>
                          <a:r>
                            <a:rPr lang="en-US" sz="1700" dirty="0">
                              <a:effectLst>
                                <a:outerShdw blurRad="38100" dist="38100" dir="2700000" algn="tl">
                                  <a:srgbClr val="000000">
                                    <a:alpha val="43137"/>
                                  </a:srgbClr>
                                </a:outerShdw>
                              </a:effectLst>
                              <a:latin typeface="Rockwell" panose="02060603020205020403" pitchFamily="18" charset="0"/>
                            </a:rPr>
                            <a:t>Average temperature</a:t>
                          </a:r>
                          <a:r>
                            <a:rPr lang="en-US" sz="1700" baseline="0" dirty="0">
                              <a:effectLst>
                                <a:outerShdw blurRad="38100" dist="38100" dir="2700000" algn="tl">
                                  <a:srgbClr val="000000">
                                    <a:alpha val="43137"/>
                                  </a:srgbClr>
                                </a:outerShdw>
                              </a:effectLst>
                              <a:latin typeface="Rockwell" panose="02060603020205020403" pitchFamily="18" charset="0"/>
                            </a:rPr>
                            <a:t> recorded in a year</a:t>
                          </a:r>
                          <a:endParaRPr lang="en-US" sz="1700" dirty="0">
                            <a:effectLst>
                              <a:outerShdw blurRad="38100" dist="38100" dir="2700000" algn="tl">
                                <a:srgbClr val="000000">
                                  <a:alpha val="43137"/>
                                </a:srgbClr>
                              </a:outerShdw>
                            </a:effectLst>
                            <a:latin typeface="Rockwell" panose="02060603020205020403" pitchFamily="18" charset="0"/>
                          </a:endParaRPr>
                        </a:p>
                      </a:txBody>
                      <a:tcPr/>
                    </a:tc>
                    <a:tc>
                      <a:txBody>
                        <a:bodyPr/>
                        <a:lstStyle/>
                        <a:p>
                          <a:pPr algn="just"/>
                          <a14:m>
                            <m:oMathPara xmlns:m="http://schemas.openxmlformats.org/officeDocument/2006/math">
                              <m:oMathParaPr>
                                <m:jc m:val="left"/>
                              </m:oMathParaPr>
                              <m:oMath xmlns:m="http://schemas.openxmlformats.org/officeDocument/2006/math">
                                <m:f>
                                  <m:fPr>
                                    <m:ctrlPr>
                                      <a:rPr lang="en-US" sz="1700" i="1" smtClean="0">
                                        <a:effectLst>
                                          <a:outerShdw blurRad="38100" dist="38100" dir="2700000" algn="tl">
                                            <a:srgbClr val="000000">
                                              <a:alpha val="43137"/>
                                            </a:srgbClr>
                                          </a:outerShdw>
                                        </a:effectLst>
                                        <a:latin typeface="Cambria Math" panose="02040503050406030204" pitchFamily="18" charset="0"/>
                                      </a:rPr>
                                    </m:ctrlPr>
                                  </m:fPr>
                                  <m:num>
                                    <m:r>
                                      <m:rPr>
                                        <m:nor/>
                                      </m:rPr>
                                      <a:rPr lang="en-US" sz="1700" b="0" i="0" smtClean="0">
                                        <a:effectLst>
                                          <a:outerShdw blurRad="38100" dist="38100" dir="2700000" algn="tl">
                                            <a:srgbClr val="000000">
                                              <a:alpha val="43137"/>
                                            </a:srgbClr>
                                          </a:outerShdw>
                                        </a:effectLst>
                                        <a:latin typeface="Rockwell" panose="02060603020205020403" pitchFamily="18" charset="0"/>
                                      </a:rPr>
                                      <m:t>Sum</m:t>
                                    </m:r>
                                    <m:r>
                                      <m:rPr>
                                        <m:nor/>
                                      </m:rPr>
                                      <a:rPr lang="en-US" sz="1700" b="0" i="0" smtClean="0">
                                        <a:effectLst>
                                          <a:outerShdw blurRad="38100" dist="38100" dir="2700000" algn="tl">
                                            <a:srgbClr val="000000">
                                              <a:alpha val="43137"/>
                                            </a:srgbClr>
                                          </a:outerShdw>
                                        </a:effectLst>
                                        <a:latin typeface="Rockwell" panose="02060603020205020403" pitchFamily="18" charset="0"/>
                                      </a:rPr>
                                      <m:t> </m:t>
                                    </m:r>
                                    <m:r>
                                      <m:rPr>
                                        <m:nor/>
                                      </m:rPr>
                                      <a:rPr lang="en-US" sz="1700" b="0" i="0" smtClean="0">
                                        <a:effectLst>
                                          <a:outerShdw blurRad="38100" dist="38100" dir="2700000" algn="tl">
                                            <a:srgbClr val="000000">
                                              <a:alpha val="43137"/>
                                            </a:srgbClr>
                                          </a:outerShdw>
                                        </a:effectLst>
                                        <a:latin typeface="Rockwell" panose="02060603020205020403" pitchFamily="18" charset="0"/>
                                      </a:rPr>
                                      <m:t>of</m:t>
                                    </m:r>
                                    <m:r>
                                      <m:rPr>
                                        <m:nor/>
                                      </m:rPr>
                                      <a:rPr lang="en-US" sz="1700" b="0" i="0" smtClean="0">
                                        <a:effectLst>
                                          <a:outerShdw blurRad="38100" dist="38100" dir="2700000" algn="tl">
                                            <a:srgbClr val="000000">
                                              <a:alpha val="43137"/>
                                            </a:srgbClr>
                                          </a:outerShdw>
                                        </a:effectLst>
                                        <a:latin typeface="Rockwell" panose="02060603020205020403" pitchFamily="18" charset="0"/>
                                      </a:rPr>
                                      <m:t> </m:t>
                                    </m:r>
                                    <m:r>
                                      <m:rPr>
                                        <m:nor/>
                                      </m:rPr>
                                      <a:rPr lang="en-US" sz="1700" b="0" i="0" smtClean="0">
                                        <a:effectLst>
                                          <a:outerShdw blurRad="38100" dist="38100" dir="2700000" algn="tl">
                                            <a:srgbClr val="000000">
                                              <a:alpha val="43137"/>
                                            </a:srgbClr>
                                          </a:outerShdw>
                                        </a:effectLst>
                                        <a:latin typeface="Rockwell" panose="02060603020205020403" pitchFamily="18" charset="0"/>
                                      </a:rPr>
                                      <m:t>mean</m:t>
                                    </m:r>
                                    <m:r>
                                      <m:rPr>
                                        <m:nor/>
                                      </m:rPr>
                                      <a:rPr lang="en-US" sz="1700" b="0" i="0" smtClean="0">
                                        <a:effectLst>
                                          <a:outerShdw blurRad="38100" dist="38100" dir="2700000" algn="tl">
                                            <a:srgbClr val="000000">
                                              <a:alpha val="43137"/>
                                            </a:srgbClr>
                                          </a:outerShdw>
                                        </a:effectLst>
                                        <a:latin typeface="Rockwell" panose="02060603020205020403" pitchFamily="18" charset="0"/>
                                      </a:rPr>
                                      <m:t> </m:t>
                                    </m:r>
                                    <m:r>
                                      <m:rPr>
                                        <m:nor/>
                                      </m:rPr>
                                      <a:rPr lang="en-US" sz="1700" b="0" i="0" smtClean="0">
                                        <a:effectLst>
                                          <a:outerShdw blurRad="38100" dist="38100" dir="2700000" algn="tl">
                                            <a:srgbClr val="000000">
                                              <a:alpha val="43137"/>
                                            </a:srgbClr>
                                          </a:outerShdw>
                                        </a:effectLst>
                                        <a:latin typeface="Rockwell" panose="02060603020205020403" pitchFamily="18" charset="0"/>
                                      </a:rPr>
                                      <m:t>monthly</m:t>
                                    </m:r>
                                    <m:r>
                                      <m:rPr>
                                        <m:nor/>
                                      </m:rPr>
                                      <a:rPr lang="en-US" sz="1700" b="0" i="0" smtClean="0">
                                        <a:effectLst>
                                          <a:outerShdw blurRad="38100" dist="38100" dir="2700000" algn="tl">
                                            <a:srgbClr val="000000">
                                              <a:alpha val="43137"/>
                                            </a:srgbClr>
                                          </a:outerShdw>
                                        </a:effectLst>
                                        <a:latin typeface="Rockwell" panose="02060603020205020403" pitchFamily="18" charset="0"/>
                                      </a:rPr>
                                      <m:t> </m:t>
                                    </m:r>
                                    <m:r>
                                      <m:rPr>
                                        <m:nor/>
                                      </m:rPr>
                                      <a:rPr lang="en-US" sz="1700" b="0" i="0" smtClean="0">
                                        <a:effectLst>
                                          <a:outerShdw blurRad="38100" dist="38100" dir="2700000" algn="tl">
                                            <a:srgbClr val="000000">
                                              <a:alpha val="43137"/>
                                            </a:srgbClr>
                                          </a:outerShdw>
                                        </a:effectLst>
                                        <a:latin typeface="Rockwell" panose="02060603020205020403" pitchFamily="18" charset="0"/>
                                      </a:rPr>
                                      <m:t>temperatures</m:t>
                                    </m:r>
                                    <m:r>
                                      <m:rPr>
                                        <m:nor/>
                                      </m:rPr>
                                      <a:rPr lang="en-US" sz="1700" b="0" i="0" smtClean="0">
                                        <a:effectLst>
                                          <a:outerShdw blurRad="38100" dist="38100" dir="2700000" algn="tl">
                                            <a:srgbClr val="000000">
                                              <a:alpha val="43137"/>
                                            </a:srgbClr>
                                          </a:outerShdw>
                                        </a:effectLst>
                                        <a:latin typeface="Rockwell" panose="02060603020205020403" pitchFamily="18" charset="0"/>
                                      </a:rPr>
                                      <m:t> </m:t>
                                    </m:r>
                                    <m:r>
                                      <m:rPr>
                                        <m:nor/>
                                      </m:rPr>
                                      <a:rPr lang="en-US" sz="1700" b="0" i="0" smtClean="0">
                                        <a:effectLst>
                                          <a:outerShdw blurRad="38100" dist="38100" dir="2700000" algn="tl">
                                            <a:srgbClr val="000000">
                                              <a:alpha val="43137"/>
                                            </a:srgbClr>
                                          </a:outerShdw>
                                        </a:effectLst>
                                        <a:latin typeface="Rockwell" panose="02060603020205020403" pitchFamily="18" charset="0"/>
                                      </a:rPr>
                                      <m:t>in</m:t>
                                    </m:r>
                                    <m:r>
                                      <m:rPr>
                                        <m:nor/>
                                      </m:rPr>
                                      <a:rPr lang="en-US" sz="1700" b="0" i="0" smtClean="0">
                                        <a:effectLst>
                                          <a:outerShdw blurRad="38100" dist="38100" dir="2700000" algn="tl">
                                            <a:srgbClr val="000000">
                                              <a:alpha val="43137"/>
                                            </a:srgbClr>
                                          </a:outerShdw>
                                        </a:effectLst>
                                        <a:latin typeface="Rockwell" panose="02060603020205020403" pitchFamily="18" charset="0"/>
                                      </a:rPr>
                                      <m:t> </m:t>
                                    </m:r>
                                    <m:r>
                                      <m:rPr>
                                        <m:nor/>
                                      </m:rPr>
                                      <a:rPr lang="en-US" sz="1700" b="0" i="0" smtClean="0">
                                        <a:effectLst>
                                          <a:outerShdw blurRad="38100" dist="38100" dir="2700000" algn="tl">
                                            <a:srgbClr val="000000">
                                              <a:alpha val="43137"/>
                                            </a:srgbClr>
                                          </a:outerShdw>
                                        </a:effectLst>
                                        <a:latin typeface="Rockwell" panose="02060603020205020403" pitchFamily="18" charset="0"/>
                                      </a:rPr>
                                      <m:t>the</m:t>
                                    </m:r>
                                    <m:r>
                                      <m:rPr>
                                        <m:nor/>
                                      </m:rPr>
                                      <a:rPr lang="en-US" sz="1700" b="0" i="0" smtClean="0">
                                        <a:effectLst>
                                          <a:outerShdw blurRad="38100" dist="38100" dir="2700000" algn="tl">
                                            <a:srgbClr val="000000">
                                              <a:alpha val="43137"/>
                                            </a:srgbClr>
                                          </a:outerShdw>
                                        </a:effectLst>
                                        <a:latin typeface="Rockwell" panose="02060603020205020403" pitchFamily="18" charset="0"/>
                                      </a:rPr>
                                      <m:t> </m:t>
                                    </m:r>
                                    <m:r>
                                      <m:rPr>
                                        <m:nor/>
                                      </m:rPr>
                                      <a:rPr lang="en-US" sz="1700" b="0" i="0" smtClean="0">
                                        <a:effectLst>
                                          <a:outerShdw blurRad="38100" dist="38100" dir="2700000" algn="tl">
                                            <a:srgbClr val="000000">
                                              <a:alpha val="43137"/>
                                            </a:srgbClr>
                                          </a:outerShdw>
                                        </a:effectLst>
                                        <a:latin typeface="Rockwell" panose="02060603020205020403" pitchFamily="18" charset="0"/>
                                      </a:rPr>
                                      <m:t>year</m:t>
                                    </m:r>
                                  </m:num>
                                  <m:den>
                                    <m:r>
                                      <m:rPr>
                                        <m:nor/>
                                      </m:rPr>
                                      <a:rPr lang="en-US" sz="1700" b="0" i="0" smtClean="0">
                                        <a:effectLst>
                                          <a:outerShdw blurRad="38100" dist="38100" dir="2700000" algn="tl">
                                            <a:srgbClr val="000000">
                                              <a:alpha val="43137"/>
                                            </a:srgbClr>
                                          </a:outerShdw>
                                        </a:effectLst>
                                        <a:latin typeface="Rockwell" panose="02060603020205020403" pitchFamily="18" charset="0"/>
                                      </a:rPr>
                                      <m:t>12</m:t>
                                    </m:r>
                                  </m:den>
                                </m:f>
                              </m:oMath>
                            </m:oMathPara>
                          </a14:m>
                          <a:endParaRPr lang="en-US" sz="1700" dirty="0">
                            <a:effectLst>
                              <a:outerShdw blurRad="38100" dist="38100" dir="2700000" algn="tl">
                                <a:srgbClr val="000000">
                                  <a:alpha val="43137"/>
                                </a:srgbClr>
                              </a:outerShdw>
                            </a:effectLst>
                            <a:latin typeface="Rockwell" panose="02060603020205020403" pitchFamily="18" charset="0"/>
                          </a:endParaRPr>
                        </a:p>
                      </a:txBody>
                      <a:tcPr/>
                    </a:tc>
                    <a:extLst>
                      <a:ext uri="{0D108BD9-81ED-4DB2-BD59-A6C34878D82A}">
                        <a16:rowId xmlns:a16="http://schemas.microsoft.com/office/drawing/2014/main" xmlns="" val="10004"/>
                      </a:ext>
                    </a:extLst>
                  </a:tr>
                  <a:tr h="370840">
                    <a:tc>
                      <a:txBody>
                        <a:bodyPr/>
                        <a:lstStyle/>
                        <a:p>
                          <a:pPr algn="l"/>
                          <a:r>
                            <a:rPr lang="en-US" sz="1700" dirty="0">
                              <a:effectLst>
                                <a:outerShdw blurRad="38100" dist="38100" dir="2700000" algn="tl">
                                  <a:srgbClr val="000000">
                                    <a:alpha val="43137"/>
                                  </a:srgbClr>
                                </a:outerShdw>
                              </a:effectLst>
                              <a:latin typeface="Rockwell" panose="02060603020205020403" pitchFamily="18" charset="0"/>
                            </a:rPr>
                            <a:t>Annual Temperature Range</a:t>
                          </a:r>
                        </a:p>
                      </a:txBody>
                      <a:tcPr/>
                    </a:tc>
                    <a:tc>
                      <a:txBody>
                        <a:bodyPr/>
                        <a:lstStyle/>
                        <a:p>
                          <a:pPr algn="l"/>
                          <a:r>
                            <a:rPr lang="en-US" sz="1700" dirty="0">
                              <a:effectLst>
                                <a:outerShdw blurRad="38100" dist="38100" dir="2700000" algn="tl">
                                  <a:srgbClr val="000000">
                                    <a:alpha val="43137"/>
                                  </a:srgbClr>
                                </a:outerShdw>
                              </a:effectLst>
                              <a:latin typeface="Rockwell" panose="02060603020205020403" pitchFamily="18" charset="0"/>
                            </a:rPr>
                            <a:t>Difference between the maximum and minimum mean</a:t>
                          </a:r>
                          <a:r>
                            <a:rPr lang="en-US" sz="1700" baseline="0" dirty="0">
                              <a:effectLst>
                                <a:outerShdw blurRad="38100" dist="38100" dir="2700000" algn="tl">
                                  <a:srgbClr val="000000">
                                    <a:alpha val="43137"/>
                                  </a:srgbClr>
                                </a:outerShdw>
                              </a:effectLst>
                              <a:latin typeface="Rockwell" panose="02060603020205020403" pitchFamily="18" charset="0"/>
                            </a:rPr>
                            <a:t> monthly temperatures recorded in a year</a:t>
                          </a:r>
                          <a:endParaRPr lang="en-US" sz="1700" dirty="0">
                            <a:effectLst>
                              <a:outerShdw blurRad="38100" dist="38100" dir="2700000" algn="tl">
                                <a:srgbClr val="000000">
                                  <a:alpha val="43137"/>
                                </a:srgbClr>
                              </a:outerShdw>
                            </a:effectLst>
                            <a:latin typeface="Rockwell" panose="02060603020205020403" pitchFamily="18" charset="0"/>
                          </a:endParaRPr>
                        </a:p>
                      </a:txBody>
                      <a:tcPr/>
                    </a:tc>
                    <a:tc>
                      <a:txBody>
                        <a:bodyPr/>
                        <a:lstStyle/>
                        <a:p>
                          <a:pPr algn="l"/>
                          <a:r>
                            <a:rPr lang="en-US" sz="1700" dirty="0">
                              <a:effectLst>
                                <a:outerShdw blurRad="38100" dist="38100" dir="2700000" algn="tl">
                                  <a:srgbClr val="000000">
                                    <a:alpha val="43137"/>
                                  </a:srgbClr>
                                </a:outerShdw>
                              </a:effectLst>
                              <a:latin typeface="Rockwell" panose="02060603020205020403" pitchFamily="18" charset="0"/>
                            </a:rPr>
                            <a:t>Maximum mean monthly temperature – Minimum</a:t>
                          </a:r>
                          <a:r>
                            <a:rPr lang="en-US" sz="1700" baseline="0" dirty="0">
                              <a:effectLst>
                                <a:outerShdw blurRad="38100" dist="38100" dir="2700000" algn="tl">
                                  <a:srgbClr val="000000">
                                    <a:alpha val="43137"/>
                                  </a:srgbClr>
                                </a:outerShdw>
                              </a:effectLst>
                              <a:latin typeface="Rockwell" panose="02060603020205020403" pitchFamily="18" charset="0"/>
                            </a:rPr>
                            <a:t> mean monthly temperature</a:t>
                          </a:r>
                          <a:endParaRPr lang="en-US" sz="1700" dirty="0">
                            <a:effectLst>
                              <a:outerShdw blurRad="38100" dist="38100" dir="2700000" algn="tl">
                                <a:srgbClr val="000000">
                                  <a:alpha val="43137"/>
                                </a:srgbClr>
                              </a:outerShdw>
                            </a:effectLst>
                            <a:latin typeface="Rockwell" panose="02060603020205020403" pitchFamily="18" charset="0"/>
                          </a:endParaRPr>
                        </a:p>
                      </a:txBody>
                      <a:tcPr/>
                    </a:tc>
                    <a:extLst>
                      <a:ext uri="{0D108BD9-81ED-4DB2-BD59-A6C34878D82A}">
                        <a16:rowId xmlns:a16="http://schemas.microsoft.com/office/drawing/2014/main" xmlns="" val="10005"/>
                      </a:ext>
                    </a:extLst>
                  </a:tr>
                </a:tbl>
              </a:graphicData>
            </a:graphic>
          </p:graphicFrame>
        </mc:Choice>
        <mc:Fallback xmlns="">
          <p:graphicFrame>
            <p:nvGraphicFramePr>
              <p:cNvPr id="2" name="Table 1"/>
              <p:cNvGraphicFramePr>
                <a:graphicFrameLocks noGrp="1"/>
              </p:cNvGraphicFramePr>
              <p:nvPr>
                <p:extLst>
                  <p:ext uri="{D42A27DB-BD31-4B8C-83A1-F6EECF244321}">
                    <p14:modId xmlns:p14="http://schemas.microsoft.com/office/powerpoint/2010/main" val="2247878627"/>
                  </p:ext>
                </p:extLst>
              </p:nvPr>
            </p:nvGraphicFramePr>
            <p:xfrm>
              <a:off x="310292" y="1584639"/>
              <a:ext cx="11708712" cy="3953637"/>
            </p:xfrm>
            <a:graphic>
              <a:graphicData uri="http://schemas.openxmlformats.org/drawingml/2006/table">
                <a:tbl>
                  <a:tblPr firstRow="1" bandRow="1">
                    <a:tableStyleId>{AF606853-7671-496A-8E4F-DF71F8EC918B}</a:tableStyleId>
                  </a:tblPr>
                  <a:tblGrid>
                    <a:gridCol w="2944636"/>
                    <a:gridCol w="3749879"/>
                    <a:gridCol w="5014197"/>
                  </a:tblGrid>
                  <a:tr h="370840">
                    <a:tc>
                      <a:txBody>
                        <a:bodyPr/>
                        <a:lstStyle/>
                        <a:p>
                          <a:pPr algn="ctr"/>
                          <a:r>
                            <a:rPr lang="en-US" sz="1700" dirty="0" smtClean="0">
                              <a:effectLst>
                                <a:outerShdw blurRad="38100" dist="38100" dir="2700000" algn="tl">
                                  <a:srgbClr val="000000">
                                    <a:alpha val="43137"/>
                                  </a:srgbClr>
                                </a:outerShdw>
                              </a:effectLst>
                              <a:latin typeface="Rockwell" panose="02060603020205020403" pitchFamily="18" charset="0"/>
                            </a:rPr>
                            <a:t>Temperature</a:t>
                          </a:r>
                          <a:r>
                            <a:rPr lang="en-US" sz="1700" baseline="0" dirty="0" smtClean="0">
                              <a:effectLst>
                                <a:outerShdw blurRad="38100" dist="38100" dir="2700000" algn="tl">
                                  <a:srgbClr val="000000">
                                    <a:alpha val="43137"/>
                                  </a:srgbClr>
                                </a:outerShdw>
                              </a:effectLst>
                              <a:latin typeface="Rockwell" panose="02060603020205020403" pitchFamily="18" charset="0"/>
                            </a:rPr>
                            <a:t> Calculation</a:t>
                          </a:r>
                          <a:endParaRPr lang="en-US" sz="1700" dirty="0">
                            <a:effectLst>
                              <a:outerShdw blurRad="38100" dist="38100" dir="2700000" algn="tl">
                                <a:srgbClr val="000000">
                                  <a:alpha val="43137"/>
                                </a:srgbClr>
                              </a:outerShdw>
                            </a:effectLst>
                            <a:latin typeface="Rockwell" panose="02060603020205020403" pitchFamily="18" charset="0"/>
                          </a:endParaRPr>
                        </a:p>
                      </a:txBody>
                      <a:tcPr/>
                    </a:tc>
                    <a:tc>
                      <a:txBody>
                        <a:bodyPr/>
                        <a:lstStyle/>
                        <a:p>
                          <a:pPr algn="ctr"/>
                          <a:r>
                            <a:rPr lang="en-US" sz="1700" dirty="0" smtClean="0">
                              <a:effectLst>
                                <a:outerShdw blurRad="38100" dist="38100" dir="2700000" algn="tl">
                                  <a:srgbClr val="000000">
                                    <a:alpha val="43137"/>
                                  </a:srgbClr>
                                </a:outerShdw>
                              </a:effectLst>
                              <a:latin typeface="Rockwell" panose="02060603020205020403" pitchFamily="18" charset="0"/>
                            </a:rPr>
                            <a:t>Definition</a:t>
                          </a:r>
                          <a:endParaRPr lang="en-US" sz="1700" dirty="0">
                            <a:effectLst>
                              <a:outerShdw blurRad="38100" dist="38100" dir="2700000" algn="tl">
                                <a:srgbClr val="000000">
                                  <a:alpha val="43137"/>
                                </a:srgbClr>
                              </a:outerShdw>
                            </a:effectLst>
                            <a:latin typeface="Rockwell" panose="02060603020205020403" pitchFamily="18" charset="0"/>
                          </a:endParaRPr>
                        </a:p>
                      </a:txBody>
                      <a:tcPr/>
                    </a:tc>
                    <a:tc>
                      <a:txBody>
                        <a:bodyPr/>
                        <a:lstStyle/>
                        <a:p>
                          <a:pPr algn="ctr"/>
                          <a:r>
                            <a:rPr lang="en-US" sz="1700" dirty="0" smtClean="0">
                              <a:effectLst>
                                <a:outerShdw blurRad="38100" dist="38100" dir="2700000" algn="tl">
                                  <a:srgbClr val="000000">
                                    <a:alpha val="43137"/>
                                  </a:srgbClr>
                                </a:outerShdw>
                              </a:effectLst>
                              <a:latin typeface="Rockwell" panose="02060603020205020403" pitchFamily="18" charset="0"/>
                            </a:rPr>
                            <a:t>Formula</a:t>
                          </a:r>
                          <a:endParaRPr lang="en-US" sz="1700" dirty="0">
                            <a:effectLst>
                              <a:outerShdw blurRad="38100" dist="38100" dir="2700000" algn="tl">
                                <a:srgbClr val="000000">
                                  <a:alpha val="43137"/>
                                </a:srgbClr>
                              </a:outerShdw>
                            </a:effectLst>
                            <a:latin typeface="Rockwell" panose="02060603020205020403" pitchFamily="18" charset="0"/>
                          </a:endParaRPr>
                        </a:p>
                      </a:txBody>
                      <a:tcPr/>
                    </a:tc>
                  </a:tr>
                  <a:tr h="609600">
                    <a:tc>
                      <a:txBody>
                        <a:bodyPr/>
                        <a:lstStyle/>
                        <a:p>
                          <a:pPr algn="l"/>
                          <a:r>
                            <a:rPr lang="en-US" sz="1700" dirty="0" smtClean="0">
                              <a:effectLst>
                                <a:outerShdw blurRad="38100" dist="38100" dir="2700000" algn="tl">
                                  <a:srgbClr val="000000">
                                    <a:alpha val="43137"/>
                                  </a:srgbClr>
                                </a:outerShdw>
                              </a:effectLst>
                              <a:latin typeface="Rockwell" panose="02060603020205020403" pitchFamily="18" charset="0"/>
                            </a:rPr>
                            <a:t>Mean</a:t>
                          </a:r>
                          <a:r>
                            <a:rPr lang="en-US" sz="1700" baseline="0" dirty="0" smtClean="0">
                              <a:effectLst>
                                <a:outerShdw blurRad="38100" dist="38100" dir="2700000" algn="tl">
                                  <a:srgbClr val="000000">
                                    <a:alpha val="43137"/>
                                  </a:srgbClr>
                                </a:outerShdw>
                              </a:effectLst>
                              <a:latin typeface="Rockwell" panose="02060603020205020403" pitchFamily="18" charset="0"/>
                            </a:rPr>
                            <a:t> Daily Temperature</a:t>
                          </a:r>
                          <a:endParaRPr lang="en-US" sz="1700" dirty="0">
                            <a:effectLst>
                              <a:outerShdw blurRad="38100" dist="38100" dir="2700000" algn="tl">
                                <a:srgbClr val="000000">
                                  <a:alpha val="43137"/>
                                </a:srgbClr>
                              </a:outerShdw>
                            </a:effectLst>
                            <a:latin typeface="Rockwell" panose="02060603020205020403" pitchFamily="18" charset="0"/>
                          </a:endParaRPr>
                        </a:p>
                      </a:txBody>
                      <a:tcPr/>
                    </a:tc>
                    <a:tc>
                      <a:txBody>
                        <a:bodyPr/>
                        <a:lstStyle/>
                        <a:p>
                          <a:pPr algn="l"/>
                          <a:r>
                            <a:rPr lang="en-US" sz="1700" dirty="0" smtClean="0">
                              <a:effectLst>
                                <a:outerShdw blurRad="38100" dist="38100" dir="2700000" algn="tl">
                                  <a:srgbClr val="000000">
                                    <a:alpha val="43137"/>
                                  </a:srgbClr>
                                </a:outerShdw>
                              </a:effectLst>
                              <a:latin typeface="Rockwell" panose="02060603020205020403" pitchFamily="18" charset="0"/>
                            </a:rPr>
                            <a:t>Sum of hourly temperatures</a:t>
                          </a:r>
                          <a:r>
                            <a:rPr lang="en-US" sz="1700" baseline="0" dirty="0" smtClean="0">
                              <a:effectLst>
                                <a:outerShdw blurRad="38100" dist="38100" dir="2700000" algn="tl">
                                  <a:srgbClr val="000000">
                                    <a:alpha val="43137"/>
                                  </a:srgbClr>
                                </a:outerShdw>
                              </a:effectLst>
                              <a:latin typeface="Rockwell" panose="02060603020205020403" pitchFamily="18" charset="0"/>
                            </a:rPr>
                            <a:t> divided by 24 hours</a:t>
                          </a:r>
                          <a:endParaRPr lang="en-US" sz="1700" dirty="0">
                            <a:effectLst>
                              <a:outerShdw blurRad="38100" dist="38100" dir="2700000" algn="tl">
                                <a:srgbClr val="000000">
                                  <a:alpha val="43137"/>
                                </a:srgbClr>
                              </a:outerShdw>
                            </a:effectLst>
                            <a:latin typeface="Rockwell" panose="02060603020205020403" pitchFamily="18" charset="0"/>
                          </a:endParaRPr>
                        </a:p>
                      </a:txBody>
                      <a:tcPr/>
                    </a:tc>
                    <a:tc>
                      <a:txBody>
                        <a:bodyPr/>
                        <a:lstStyle/>
                        <a:p>
                          <a:endParaRPr lang="en-US"/>
                        </a:p>
                      </a:txBody>
                      <a:tcPr>
                        <a:blipFill rotWithShape="0">
                          <a:blip r:embed="rId3"/>
                          <a:stretch>
                            <a:fillRect l="-133536" t="-64000" r="-243" b="-506000"/>
                          </a:stretch>
                        </a:blipFill>
                      </a:tcPr>
                    </a:tc>
                  </a:tr>
                  <a:tr h="868680">
                    <a:tc>
                      <a:txBody>
                        <a:bodyPr/>
                        <a:lstStyle/>
                        <a:p>
                          <a:pPr algn="l"/>
                          <a:r>
                            <a:rPr lang="en-US" sz="1700" dirty="0" smtClean="0">
                              <a:effectLst>
                                <a:outerShdw blurRad="38100" dist="38100" dir="2700000" algn="tl">
                                  <a:srgbClr val="000000">
                                    <a:alpha val="43137"/>
                                  </a:srgbClr>
                                </a:outerShdw>
                              </a:effectLst>
                              <a:latin typeface="Rockwell" panose="02060603020205020403" pitchFamily="18" charset="0"/>
                            </a:rPr>
                            <a:t>Diurnal</a:t>
                          </a:r>
                          <a:r>
                            <a:rPr lang="en-US" sz="1700" baseline="0" dirty="0" smtClean="0">
                              <a:effectLst>
                                <a:outerShdw blurRad="38100" dist="38100" dir="2700000" algn="tl">
                                  <a:srgbClr val="000000">
                                    <a:alpha val="43137"/>
                                  </a:srgbClr>
                                </a:outerShdw>
                              </a:effectLst>
                              <a:latin typeface="Rockwell" panose="02060603020205020403" pitchFamily="18" charset="0"/>
                            </a:rPr>
                            <a:t> Temperature Range</a:t>
                          </a:r>
                          <a:endParaRPr lang="en-US" sz="1700" dirty="0">
                            <a:effectLst>
                              <a:outerShdw blurRad="38100" dist="38100" dir="2700000" algn="tl">
                                <a:srgbClr val="000000">
                                  <a:alpha val="43137"/>
                                </a:srgbClr>
                              </a:outerShdw>
                            </a:effectLst>
                            <a:latin typeface="Rockwell" panose="02060603020205020403" pitchFamily="18" charset="0"/>
                          </a:endParaRPr>
                        </a:p>
                      </a:txBody>
                      <a:tcPr/>
                    </a:tc>
                    <a:tc>
                      <a:txBody>
                        <a:bodyPr/>
                        <a:lstStyle/>
                        <a:p>
                          <a:pPr algn="l"/>
                          <a:r>
                            <a:rPr lang="en-US" sz="1700" dirty="0" smtClean="0">
                              <a:effectLst>
                                <a:outerShdw blurRad="38100" dist="38100" dir="2700000" algn="tl">
                                  <a:srgbClr val="000000">
                                    <a:alpha val="43137"/>
                                  </a:srgbClr>
                                </a:outerShdw>
                              </a:effectLst>
                              <a:latin typeface="Rockwell" panose="02060603020205020403" pitchFamily="18" charset="0"/>
                            </a:rPr>
                            <a:t>Difference</a:t>
                          </a:r>
                          <a:r>
                            <a:rPr lang="en-US" sz="1700" baseline="0" dirty="0" smtClean="0">
                              <a:effectLst>
                                <a:outerShdw blurRad="38100" dist="38100" dir="2700000" algn="tl">
                                  <a:srgbClr val="000000">
                                    <a:alpha val="43137"/>
                                  </a:srgbClr>
                                </a:outerShdw>
                              </a:effectLst>
                              <a:latin typeface="Rockwell" panose="02060603020205020403" pitchFamily="18" charset="0"/>
                            </a:rPr>
                            <a:t> between the maximum and minimum temperatures recorded in a day</a:t>
                          </a:r>
                          <a:endParaRPr lang="en-US" sz="1700" dirty="0">
                            <a:effectLst>
                              <a:outerShdw blurRad="38100" dist="38100" dir="2700000" algn="tl">
                                <a:srgbClr val="000000">
                                  <a:alpha val="43137"/>
                                </a:srgbClr>
                              </a:outerShdw>
                            </a:effectLst>
                            <a:latin typeface="Rockwell" panose="02060603020205020403" pitchFamily="18" charset="0"/>
                          </a:endParaRPr>
                        </a:p>
                      </a:txBody>
                      <a:tcPr/>
                    </a:tc>
                    <a:tc>
                      <a:txBody>
                        <a:bodyPr/>
                        <a:lstStyle/>
                        <a:p>
                          <a:pPr algn="l"/>
                          <a:r>
                            <a:rPr lang="en-US" sz="1700" dirty="0" smtClean="0">
                              <a:effectLst>
                                <a:outerShdw blurRad="38100" dist="38100" dir="2700000" algn="tl">
                                  <a:srgbClr val="000000">
                                    <a:alpha val="43137"/>
                                  </a:srgbClr>
                                </a:outerShdw>
                              </a:effectLst>
                              <a:latin typeface="Rockwell" panose="02060603020205020403" pitchFamily="18" charset="0"/>
                            </a:rPr>
                            <a:t>Maximum daily</a:t>
                          </a:r>
                          <a:r>
                            <a:rPr lang="en-US" sz="1700" baseline="0" dirty="0" smtClean="0">
                              <a:effectLst>
                                <a:outerShdw blurRad="38100" dist="38100" dir="2700000" algn="tl">
                                  <a:srgbClr val="000000">
                                    <a:alpha val="43137"/>
                                  </a:srgbClr>
                                </a:outerShdw>
                              </a:effectLst>
                              <a:latin typeface="Rockwell" panose="02060603020205020403" pitchFamily="18" charset="0"/>
                            </a:rPr>
                            <a:t> temperature – Minimum daily temperature</a:t>
                          </a:r>
                          <a:endParaRPr lang="en-US" sz="1700" dirty="0">
                            <a:effectLst>
                              <a:outerShdw blurRad="38100" dist="38100" dir="2700000" algn="tl">
                                <a:srgbClr val="000000">
                                  <a:alpha val="43137"/>
                                </a:srgbClr>
                              </a:outerShdw>
                            </a:effectLst>
                            <a:latin typeface="Rockwell" panose="02060603020205020403" pitchFamily="18" charset="0"/>
                          </a:endParaRPr>
                        </a:p>
                      </a:txBody>
                      <a:tcPr/>
                    </a:tc>
                  </a:tr>
                  <a:tr h="626237">
                    <a:tc>
                      <a:txBody>
                        <a:bodyPr/>
                        <a:lstStyle/>
                        <a:p>
                          <a:pPr algn="l"/>
                          <a:r>
                            <a:rPr lang="en-US" sz="1700" dirty="0" smtClean="0">
                              <a:effectLst>
                                <a:outerShdw blurRad="38100" dist="38100" dir="2700000" algn="tl">
                                  <a:srgbClr val="000000">
                                    <a:alpha val="43137"/>
                                  </a:srgbClr>
                                </a:outerShdw>
                              </a:effectLst>
                              <a:latin typeface="Rockwell" panose="02060603020205020403" pitchFamily="18" charset="0"/>
                            </a:rPr>
                            <a:t>Mean Monthly Temperature</a:t>
                          </a:r>
                          <a:endParaRPr lang="en-US" sz="1700" dirty="0">
                            <a:effectLst>
                              <a:outerShdw blurRad="38100" dist="38100" dir="2700000" algn="tl">
                                <a:srgbClr val="000000">
                                  <a:alpha val="43137"/>
                                </a:srgbClr>
                              </a:outerShdw>
                            </a:effectLst>
                            <a:latin typeface="Rockwell" panose="02060603020205020403" pitchFamily="18" charset="0"/>
                          </a:endParaRPr>
                        </a:p>
                      </a:txBody>
                      <a:tcPr/>
                    </a:tc>
                    <a:tc>
                      <a:txBody>
                        <a:bodyPr/>
                        <a:lstStyle/>
                        <a:p>
                          <a:pPr algn="l"/>
                          <a:r>
                            <a:rPr lang="en-US" sz="1700" dirty="0" smtClean="0">
                              <a:effectLst>
                                <a:outerShdw blurRad="38100" dist="38100" dir="2700000" algn="tl">
                                  <a:srgbClr val="000000">
                                    <a:alpha val="43137"/>
                                  </a:srgbClr>
                                </a:outerShdw>
                              </a:effectLst>
                              <a:latin typeface="Rockwell" panose="02060603020205020403" pitchFamily="18" charset="0"/>
                            </a:rPr>
                            <a:t>Average of the daily temperatures</a:t>
                          </a:r>
                          <a:r>
                            <a:rPr lang="en-US" sz="1700" baseline="0" dirty="0" smtClean="0">
                              <a:effectLst>
                                <a:outerShdw blurRad="38100" dist="38100" dir="2700000" algn="tl">
                                  <a:srgbClr val="000000">
                                    <a:alpha val="43137"/>
                                  </a:srgbClr>
                                </a:outerShdw>
                              </a:effectLst>
                              <a:latin typeface="Rockwell" panose="02060603020205020403" pitchFamily="18" charset="0"/>
                            </a:rPr>
                            <a:t> recorded in a month</a:t>
                          </a:r>
                          <a:endParaRPr lang="en-US" sz="1700" dirty="0">
                            <a:effectLst>
                              <a:outerShdw blurRad="38100" dist="38100" dir="2700000" algn="tl">
                                <a:srgbClr val="000000">
                                  <a:alpha val="43137"/>
                                </a:srgbClr>
                              </a:outerShdw>
                            </a:effectLst>
                            <a:latin typeface="Rockwell" panose="02060603020205020403" pitchFamily="18" charset="0"/>
                          </a:endParaRPr>
                        </a:p>
                      </a:txBody>
                      <a:tcPr/>
                    </a:tc>
                    <a:tc>
                      <a:txBody>
                        <a:bodyPr/>
                        <a:lstStyle/>
                        <a:p>
                          <a:endParaRPr lang="en-US"/>
                        </a:p>
                      </a:txBody>
                      <a:tcPr>
                        <a:blipFill rotWithShape="0">
                          <a:blip r:embed="rId3"/>
                          <a:stretch>
                            <a:fillRect l="-133536" t="-298058" r="-243" b="-252427"/>
                          </a:stretch>
                        </a:blipFill>
                      </a:tcPr>
                    </a:tc>
                  </a:tr>
                  <a:tr h="609600">
                    <a:tc>
                      <a:txBody>
                        <a:bodyPr/>
                        <a:lstStyle/>
                        <a:p>
                          <a:pPr algn="l"/>
                          <a:r>
                            <a:rPr lang="en-US" sz="1700" dirty="0" smtClean="0">
                              <a:effectLst>
                                <a:outerShdw blurRad="38100" dist="38100" dir="2700000" algn="tl">
                                  <a:srgbClr val="000000">
                                    <a:alpha val="43137"/>
                                  </a:srgbClr>
                                </a:outerShdw>
                              </a:effectLst>
                              <a:latin typeface="Rockwell" panose="02060603020205020403" pitchFamily="18" charset="0"/>
                            </a:rPr>
                            <a:t>Mean Annual Temperature</a:t>
                          </a:r>
                          <a:endParaRPr lang="en-US" sz="1700" dirty="0">
                            <a:effectLst>
                              <a:outerShdw blurRad="38100" dist="38100" dir="2700000" algn="tl">
                                <a:srgbClr val="000000">
                                  <a:alpha val="43137"/>
                                </a:srgbClr>
                              </a:outerShdw>
                            </a:effectLst>
                            <a:latin typeface="Rockwell" panose="02060603020205020403" pitchFamily="18" charset="0"/>
                          </a:endParaRPr>
                        </a:p>
                      </a:txBody>
                      <a:tcPr/>
                    </a:tc>
                    <a:tc>
                      <a:txBody>
                        <a:bodyPr/>
                        <a:lstStyle/>
                        <a:p>
                          <a:pPr algn="l"/>
                          <a:r>
                            <a:rPr lang="en-US" sz="1700" dirty="0" smtClean="0">
                              <a:effectLst>
                                <a:outerShdw blurRad="38100" dist="38100" dir="2700000" algn="tl">
                                  <a:srgbClr val="000000">
                                    <a:alpha val="43137"/>
                                  </a:srgbClr>
                                </a:outerShdw>
                              </a:effectLst>
                              <a:latin typeface="Rockwell" panose="02060603020205020403" pitchFamily="18" charset="0"/>
                            </a:rPr>
                            <a:t>Average temperature</a:t>
                          </a:r>
                          <a:r>
                            <a:rPr lang="en-US" sz="1700" baseline="0" dirty="0" smtClean="0">
                              <a:effectLst>
                                <a:outerShdw blurRad="38100" dist="38100" dir="2700000" algn="tl">
                                  <a:srgbClr val="000000">
                                    <a:alpha val="43137"/>
                                  </a:srgbClr>
                                </a:outerShdw>
                              </a:effectLst>
                              <a:latin typeface="Rockwell" panose="02060603020205020403" pitchFamily="18" charset="0"/>
                            </a:rPr>
                            <a:t> recorded in a year</a:t>
                          </a:r>
                          <a:endParaRPr lang="en-US" sz="1700" dirty="0">
                            <a:effectLst>
                              <a:outerShdw blurRad="38100" dist="38100" dir="2700000" algn="tl">
                                <a:srgbClr val="000000">
                                  <a:alpha val="43137"/>
                                </a:srgbClr>
                              </a:outerShdw>
                            </a:effectLst>
                            <a:latin typeface="Rockwell" panose="02060603020205020403" pitchFamily="18" charset="0"/>
                          </a:endParaRPr>
                        </a:p>
                      </a:txBody>
                      <a:tcPr/>
                    </a:tc>
                    <a:tc>
                      <a:txBody>
                        <a:bodyPr/>
                        <a:lstStyle/>
                        <a:p>
                          <a:endParaRPr lang="en-US"/>
                        </a:p>
                      </a:txBody>
                      <a:tcPr>
                        <a:blipFill rotWithShape="0">
                          <a:blip r:embed="rId3"/>
                          <a:stretch>
                            <a:fillRect l="-133536" t="-410000" r="-243" b="-160000"/>
                          </a:stretch>
                        </a:blipFill>
                      </a:tcPr>
                    </a:tc>
                  </a:tr>
                  <a:tr h="868680">
                    <a:tc>
                      <a:txBody>
                        <a:bodyPr/>
                        <a:lstStyle/>
                        <a:p>
                          <a:pPr algn="l"/>
                          <a:r>
                            <a:rPr lang="en-US" sz="1700" dirty="0" smtClean="0">
                              <a:effectLst>
                                <a:outerShdw blurRad="38100" dist="38100" dir="2700000" algn="tl">
                                  <a:srgbClr val="000000">
                                    <a:alpha val="43137"/>
                                  </a:srgbClr>
                                </a:outerShdw>
                              </a:effectLst>
                              <a:latin typeface="Rockwell" panose="02060603020205020403" pitchFamily="18" charset="0"/>
                            </a:rPr>
                            <a:t>Annual Temperature Range</a:t>
                          </a:r>
                          <a:endParaRPr lang="en-US" sz="1700" dirty="0">
                            <a:effectLst>
                              <a:outerShdw blurRad="38100" dist="38100" dir="2700000" algn="tl">
                                <a:srgbClr val="000000">
                                  <a:alpha val="43137"/>
                                </a:srgbClr>
                              </a:outerShdw>
                            </a:effectLst>
                            <a:latin typeface="Rockwell" panose="02060603020205020403" pitchFamily="18" charset="0"/>
                          </a:endParaRPr>
                        </a:p>
                      </a:txBody>
                      <a:tcPr/>
                    </a:tc>
                    <a:tc>
                      <a:txBody>
                        <a:bodyPr/>
                        <a:lstStyle/>
                        <a:p>
                          <a:pPr algn="l"/>
                          <a:r>
                            <a:rPr lang="en-US" sz="1700" dirty="0" smtClean="0">
                              <a:effectLst>
                                <a:outerShdw blurRad="38100" dist="38100" dir="2700000" algn="tl">
                                  <a:srgbClr val="000000">
                                    <a:alpha val="43137"/>
                                  </a:srgbClr>
                                </a:outerShdw>
                              </a:effectLst>
                              <a:latin typeface="Rockwell" panose="02060603020205020403" pitchFamily="18" charset="0"/>
                            </a:rPr>
                            <a:t>Difference between the maximum and minimum mean</a:t>
                          </a:r>
                          <a:r>
                            <a:rPr lang="en-US" sz="1700" baseline="0" dirty="0" smtClean="0">
                              <a:effectLst>
                                <a:outerShdw blurRad="38100" dist="38100" dir="2700000" algn="tl">
                                  <a:srgbClr val="000000">
                                    <a:alpha val="43137"/>
                                  </a:srgbClr>
                                </a:outerShdw>
                              </a:effectLst>
                              <a:latin typeface="Rockwell" panose="02060603020205020403" pitchFamily="18" charset="0"/>
                            </a:rPr>
                            <a:t> monthly temperatures recorded in a year</a:t>
                          </a:r>
                          <a:endParaRPr lang="en-US" sz="1700" dirty="0">
                            <a:effectLst>
                              <a:outerShdw blurRad="38100" dist="38100" dir="2700000" algn="tl">
                                <a:srgbClr val="000000">
                                  <a:alpha val="43137"/>
                                </a:srgbClr>
                              </a:outerShdw>
                            </a:effectLst>
                            <a:latin typeface="Rockwell" panose="02060603020205020403" pitchFamily="18" charset="0"/>
                          </a:endParaRPr>
                        </a:p>
                      </a:txBody>
                      <a:tcPr/>
                    </a:tc>
                    <a:tc>
                      <a:txBody>
                        <a:bodyPr/>
                        <a:lstStyle/>
                        <a:p>
                          <a:pPr algn="l"/>
                          <a:r>
                            <a:rPr lang="en-US" sz="1700" dirty="0" smtClean="0">
                              <a:effectLst>
                                <a:outerShdw blurRad="38100" dist="38100" dir="2700000" algn="tl">
                                  <a:srgbClr val="000000">
                                    <a:alpha val="43137"/>
                                  </a:srgbClr>
                                </a:outerShdw>
                              </a:effectLst>
                              <a:latin typeface="Rockwell" panose="02060603020205020403" pitchFamily="18" charset="0"/>
                            </a:rPr>
                            <a:t>Maximum mean monthly temperature – Minimum</a:t>
                          </a:r>
                          <a:r>
                            <a:rPr lang="en-US" sz="1700" baseline="0" dirty="0" smtClean="0">
                              <a:effectLst>
                                <a:outerShdw blurRad="38100" dist="38100" dir="2700000" algn="tl">
                                  <a:srgbClr val="000000">
                                    <a:alpha val="43137"/>
                                  </a:srgbClr>
                                </a:outerShdw>
                              </a:effectLst>
                              <a:latin typeface="Rockwell" panose="02060603020205020403" pitchFamily="18" charset="0"/>
                            </a:rPr>
                            <a:t> mean monthly temperature</a:t>
                          </a:r>
                          <a:endParaRPr lang="en-US" sz="1700" dirty="0">
                            <a:effectLst>
                              <a:outerShdw blurRad="38100" dist="38100" dir="2700000" algn="tl">
                                <a:srgbClr val="000000">
                                  <a:alpha val="43137"/>
                                </a:srgbClr>
                              </a:outerShdw>
                            </a:effectLst>
                            <a:latin typeface="Rockwell" panose="02060603020205020403" pitchFamily="18" charset="0"/>
                          </a:endParaRPr>
                        </a:p>
                      </a:txBody>
                      <a:tcPr/>
                    </a:tc>
                  </a:tr>
                </a:tbl>
              </a:graphicData>
            </a:graphic>
          </p:graphicFrame>
        </mc:Fallback>
      </mc:AlternateContent>
    </p:spTree>
    <p:extLst>
      <p:ext uri="{BB962C8B-B14F-4D97-AF65-F5344CB8AC3E}">
        <p14:creationId xmlns:p14="http://schemas.microsoft.com/office/powerpoint/2010/main" val="41968731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Factors influencing the Temperature of Locations</a:t>
            </a:r>
            <a:endParaRPr lang="en-US" sz="18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9" y="1418137"/>
            <a:ext cx="10515600" cy="3351572"/>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Temperature varies across the Earth. Some places are so cold that even the soil there freezes. Other places are so warm that their taps have no water settings. Factors that cause variations in the world temperatures include the following:</a:t>
            </a:r>
          </a:p>
          <a:p>
            <a:pPr defTabSz="457200">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Latitude</a:t>
            </a:r>
          </a:p>
          <a:p>
            <a:pPr defTabSz="457200">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Altitude</a:t>
            </a:r>
          </a:p>
          <a:p>
            <a:pPr defTabSz="457200">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Distance from the sea</a:t>
            </a:r>
          </a:p>
          <a:p>
            <a:pPr defTabSz="457200">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Cloud Cover</a:t>
            </a:r>
            <a:endParaRPr lang="en-US" sz="19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8" name="Content Placeholder 2"/>
          <p:cNvSpPr txBox="1">
            <a:spLocks/>
          </p:cNvSpPr>
          <p:nvPr/>
        </p:nvSpPr>
        <p:spPr>
          <a:xfrm>
            <a:off x="4899999" y="5210433"/>
            <a:ext cx="5644434" cy="1099751"/>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Font typeface="Arial" panose="020B0604020202020204" pitchFamily="34" charset="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Singapore has a higher mean annual temperature as compared to London. What is the main reason which led to this difference?</a:t>
            </a:r>
          </a:p>
        </p:txBody>
      </p:sp>
      <p:grpSp>
        <p:nvGrpSpPr>
          <p:cNvPr id="7" name="Group 6"/>
          <p:cNvGrpSpPr/>
          <p:nvPr/>
        </p:nvGrpSpPr>
        <p:grpSpPr>
          <a:xfrm>
            <a:off x="4563761" y="3241590"/>
            <a:ext cx="3251200" cy="1828800"/>
            <a:chOff x="4563761" y="3241590"/>
            <a:chExt cx="3251200" cy="182880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63761" y="3241590"/>
              <a:ext cx="3251200" cy="1828800"/>
            </a:xfrm>
            <a:prstGeom prst="rect">
              <a:avLst/>
            </a:prstGeom>
            <a:effectLst>
              <a:outerShdw blurRad="50800" dist="38100" dir="2700000" algn="tl" rotWithShape="0">
                <a:prstClr val="black">
                  <a:alpha val="40000"/>
                </a:prstClr>
              </a:outerShdw>
            </a:effectLst>
          </p:spPr>
        </p:pic>
        <p:sp>
          <p:nvSpPr>
            <p:cNvPr id="9" name="Content Placeholder 2"/>
            <p:cNvSpPr txBox="1">
              <a:spLocks/>
            </p:cNvSpPr>
            <p:nvPr/>
          </p:nvSpPr>
          <p:spPr>
            <a:xfrm>
              <a:off x="4563761" y="3241590"/>
              <a:ext cx="1513158" cy="411892"/>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Font typeface="Arial" panose="020B0604020202020204" pitchFamily="34" charset="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Singapore</a:t>
              </a:r>
            </a:p>
          </p:txBody>
        </p:sp>
      </p:grpSp>
      <p:grpSp>
        <p:nvGrpSpPr>
          <p:cNvPr id="6" name="Group 5"/>
          <p:cNvGrpSpPr/>
          <p:nvPr/>
        </p:nvGrpSpPr>
        <p:grpSpPr>
          <a:xfrm>
            <a:off x="8169138" y="3241590"/>
            <a:ext cx="2775812" cy="1828800"/>
            <a:chOff x="8169138" y="3241590"/>
            <a:chExt cx="2775812" cy="1828800"/>
          </a:xfrm>
        </p:grpSpPr>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82869" y="3241590"/>
              <a:ext cx="2762081" cy="1828800"/>
            </a:xfrm>
            <a:prstGeom prst="rect">
              <a:avLst/>
            </a:prstGeom>
            <a:effectLst>
              <a:outerShdw blurRad="50800" dist="38100" dir="2700000" algn="tl" rotWithShape="0">
                <a:prstClr val="black">
                  <a:alpha val="40000"/>
                </a:prstClr>
              </a:outerShdw>
            </a:effectLst>
          </p:spPr>
        </p:pic>
        <p:sp>
          <p:nvSpPr>
            <p:cNvPr id="10" name="Content Placeholder 2"/>
            <p:cNvSpPr txBox="1">
              <a:spLocks/>
            </p:cNvSpPr>
            <p:nvPr/>
          </p:nvSpPr>
          <p:spPr>
            <a:xfrm>
              <a:off x="8169138" y="3249513"/>
              <a:ext cx="1513158" cy="411892"/>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Font typeface="Arial" panose="020B0604020202020204" pitchFamily="34" charset="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London</a:t>
              </a:r>
            </a:p>
          </p:txBody>
        </p:sp>
      </p:grpSp>
    </p:spTree>
    <p:extLst>
      <p:ext uri="{BB962C8B-B14F-4D97-AF65-F5344CB8AC3E}">
        <p14:creationId xmlns:p14="http://schemas.microsoft.com/office/powerpoint/2010/main" val="17317706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Factors influencing the Temperature of Locations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Latitude</a:t>
            </a:r>
            <a:endParaRPr lang="en-US" sz="1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9" y="1418137"/>
            <a:ext cx="10515600" cy="4686101"/>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Temperatures at lower latitudes are higher than at higher latitudes because the Sun’s rays strike at a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higher angle of incidence</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Temperatures at higher latitudes are lower than at lower latitudes because the Sun’s rays strike at a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lower angle of incidence</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endParaRPr lang="en-US" sz="19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grpSp>
        <p:nvGrpSpPr>
          <p:cNvPr id="21" name="Group 20"/>
          <p:cNvGrpSpPr/>
          <p:nvPr/>
        </p:nvGrpSpPr>
        <p:grpSpPr>
          <a:xfrm>
            <a:off x="1778240" y="3057092"/>
            <a:ext cx="8635518" cy="3615241"/>
            <a:chOff x="2275428" y="3098281"/>
            <a:chExt cx="8635518" cy="3615241"/>
          </a:xfrm>
        </p:grpSpPr>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75428" y="3098281"/>
              <a:ext cx="4694327" cy="3615241"/>
            </a:xfrm>
            <a:prstGeom prst="rect">
              <a:avLst/>
            </a:prstGeom>
          </p:spPr>
        </p:pic>
        <p:sp>
          <p:nvSpPr>
            <p:cNvPr id="15" name="Content Placeholder 2"/>
            <p:cNvSpPr txBox="1">
              <a:spLocks/>
            </p:cNvSpPr>
            <p:nvPr/>
          </p:nvSpPr>
          <p:spPr>
            <a:xfrm>
              <a:off x="7346774" y="3211311"/>
              <a:ext cx="2934048" cy="1099751"/>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Font typeface="Arial" panose="020B0604020202020204" pitchFamily="34" charset="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At higher latitudes, the solar energy is spread over a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wider area</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a:t>
              </a:r>
            </a:p>
          </p:txBody>
        </p:sp>
        <p:sp>
          <p:nvSpPr>
            <p:cNvPr id="16" name="Content Placeholder 2"/>
            <p:cNvSpPr txBox="1">
              <a:spLocks/>
            </p:cNvSpPr>
            <p:nvPr/>
          </p:nvSpPr>
          <p:spPr>
            <a:xfrm>
              <a:off x="7412607" y="5004485"/>
              <a:ext cx="3498339" cy="1099751"/>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Font typeface="Arial" panose="020B0604020202020204" pitchFamily="34" charset="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At lower latitudes, the solar energy is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concentrated on a small area</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a:t>
              </a:r>
            </a:p>
          </p:txBody>
        </p:sp>
        <p:cxnSp>
          <p:nvCxnSpPr>
            <p:cNvPr id="14" name="Straight Arrow Connector 13"/>
            <p:cNvCxnSpPr>
              <a:endCxn id="15" idx="1"/>
            </p:cNvCxnSpPr>
            <p:nvPr/>
          </p:nvCxnSpPr>
          <p:spPr>
            <a:xfrm>
              <a:off x="6895070" y="3566984"/>
              <a:ext cx="451704" cy="194203"/>
            </a:xfrm>
            <a:prstGeom prst="straightConnector1">
              <a:avLst/>
            </a:prstGeom>
            <a:ln w="28575">
              <a:solidFill>
                <a:schemeClr val="bg1"/>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6965329" y="5247128"/>
              <a:ext cx="451704" cy="194203"/>
            </a:xfrm>
            <a:prstGeom prst="straightConnector1">
              <a:avLst/>
            </a:prstGeom>
            <a:ln w="28575">
              <a:solidFill>
                <a:schemeClr val="bg1"/>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372809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Factors influencing the Temperature of Locations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Latitude (Latitudinal Locations)</a:t>
            </a:r>
            <a:endParaRPr lang="en-US" sz="1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9" y="1418137"/>
            <a:ext cx="5445156" cy="4686101"/>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Areas located near the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equator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experience the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highest mean annual temperature</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 whereas areas located near the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Arctic Circle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and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Antarctic Circle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experience the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lowest mean annual temperature</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As the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latitude increases</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 the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mean annual temperature decreases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since the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angle of incidence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formed by the rays of the Sun striking the surface of the Earth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decreases</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 As a result, the area of concentration the solar energy strikes on decreases with respect to the increasing latitude.</a:t>
            </a:r>
          </a:p>
        </p:txBody>
      </p:sp>
      <p:grpSp>
        <p:nvGrpSpPr>
          <p:cNvPr id="7" name="Group 6"/>
          <p:cNvGrpSpPr/>
          <p:nvPr/>
        </p:nvGrpSpPr>
        <p:grpSpPr>
          <a:xfrm>
            <a:off x="6014906" y="2281806"/>
            <a:ext cx="5859011" cy="3822432"/>
            <a:chOff x="2518094" y="1607479"/>
            <a:chExt cx="7617204" cy="4624556"/>
          </a:xfrm>
          <a:effectLst>
            <a:outerShdw blurRad="50800" dist="38100" dir="2700000" algn="tl" rotWithShape="0">
              <a:prstClr val="black">
                <a:alpha val="40000"/>
              </a:prstClr>
            </a:outerShdw>
          </a:effectLst>
        </p:grpSpPr>
        <p:pic>
          <p:nvPicPr>
            <p:cNvPr id="4" name="Picture 3"/>
            <p:cNvPicPr>
              <a:picLocks noChangeAspect="1"/>
            </p:cNvPicPr>
            <p:nvPr/>
          </p:nvPicPr>
          <p:blipFill>
            <a:blip r:embed="rId3" cstate="print">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2768367" y="5290506"/>
              <a:ext cx="7366931" cy="941529"/>
            </a:xfrm>
            <a:prstGeom prst="rect">
              <a:avLst/>
            </a:prstGeom>
          </p:spPr>
        </p:pic>
        <p:pic>
          <p:nvPicPr>
            <p:cNvPr id="5" name="Picture 4"/>
            <p:cNvPicPr>
              <a:picLocks noChangeAspect="1"/>
            </p:cNvPicPr>
            <p:nvPr/>
          </p:nvPicPr>
          <p:blipFill>
            <a:blip r:embed="rId5" cstate="print">
              <a:extLst>
                <a:ext uri="{BEBA8EAE-BF5A-486C-A8C5-ECC9F3942E4B}">
                  <a14:imgProps xmlns:a14="http://schemas.microsoft.com/office/drawing/2010/main">
                    <a14:imgLayer r:embed="rId6">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2518094" y="1607479"/>
              <a:ext cx="7508147" cy="3724972"/>
            </a:xfrm>
            <a:prstGeom prst="rect">
              <a:avLst/>
            </a:prstGeom>
          </p:spPr>
        </p:pic>
      </p:grpSp>
      <p:sp>
        <p:nvSpPr>
          <p:cNvPr id="19" name="Content Placeholder 2"/>
          <p:cNvSpPr txBox="1">
            <a:spLocks/>
          </p:cNvSpPr>
          <p:nvPr/>
        </p:nvSpPr>
        <p:spPr>
          <a:xfrm>
            <a:off x="6563802" y="6224355"/>
            <a:ext cx="4953724" cy="443938"/>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Font typeface="Arial" panose="020B0604020202020204" pitchFamily="34" charset="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Global Mean Annual Temperatures</a:t>
            </a:r>
          </a:p>
        </p:txBody>
      </p:sp>
    </p:spTree>
    <p:extLst>
      <p:ext uri="{BB962C8B-B14F-4D97-AF65-F5344CB8AC3E}">
        <p14:creationId xmlns:p14="http://schemas.microsoft.com/office/powerpoint/2010/main" val="41606280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Factors influencing the Temperature of Locations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Latitude</a:t>
            </a:r>
            <a:endParaRPr lang="en-US" sz="1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9" y="1418138"/>
            <a:ext cx="10515600" cy="2173560"/>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For example, Singapore is located at 1°N and her mean annual temperature is 27°C. Therefore, at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lower latitudes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temperature is higher</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For example, London is located at 50°N and her mean annual temperature is 12°C. Therefore, at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higher latitudes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temperature is lower</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p:txBody>
      </p:sp>
      <p:graphicFrame>
        <p:nvGraphicFramePr>
          <p:cNvPr id="10" name="Table 9"/>
          <p:cNvGraphicFramePr>
            <a:graphicFrameLocks noGrp="1"/>
          </p:cNvGraphicFramePr>
          <p:nvPr>
            <p:extLst>
              <p:ext uri="{D42A27DB-BD31-4B8C-83A1-F6EECF244321}">
                <p14:modId xmlns:p14="http://schemas.microsoft.com/office/powerpoint/2010/main" val="2372012170"/>
              </p:ext>
            </p:extLst>
          </p:nvPr>
        </p:nvGraphicFramePr>
        <p:xfrm>
          <a:off x="1633901" y="3492530"/>
          <a:ext cx="8924196" cy="1188720"/>
        </p:xfrm>
        <a:graphic>
          <a:graphicData uri="http://schemas.openxmlformats.org/drawingml/2006/table">
            <a:tbl>
              <a:tblPr firstRow="1" bandRow="1">
                <a:effectLst>
                  <a:outerShdw blurRad="50800" dist="38100" dir="2700000" algn="tl" rotWithShape="0">
                    <a:prstClr val="black">
                      <a:alpha val="40000"/>
                    </a:prstClr>
                  </a:outerShdw>
                </a:effectLst>
                <a:tableStyleId>{AF606853-7671-496A-8E4F-DF71F8EC918B}</a:tableStyleId>
              </a:tblPr>
              <a:tblGrid>
                <a:gridCol w="4486375">
                  <a:extLst>
                    <a:ext uri="{9D8B030D-6E8A-4147-A177-3AD203B41FA5}">
                      <a16:colId xmlns:a16="http://schemas.microsoft.com/office/drawing/2014/main" xmlns="" val="20000"/>
                    </a:ext>
                  </a:extLst>
                </a:gridCol>
                <a:gridCol w="4437821">
                  <a:extLst>
                    <a:ext uri="{9D8B030D-6E8A-4147-A177-3AD203B41FA5}">
                      <a16:colId xmlns:a16="http://schemas.microsoft.com/office/drawing/2014/main" xmlns="" val="20001"/>
                    </a:ext>
                  </a:extLst>
                </a:gridCol>
              </a:tblGrid>
              <a:tr h="379256">
                <a:tc>
                  <a:txBody>
                    <a:bodyPr/>
                    <a:lstStyle/>
                    <a:p>
                      <a:pPr algn="ctr"/>
                      <a:r>
                        <a:rPr lang="en-US" sz="2000" dirty="0">
                          <a:effectLst>
                            <a:outerShdw blurRad="38100" dist="38100" dir="2700000" algn="tl">
                              <a:srgbClr val="000000">
                                <a:alpha val="43137"/>
                              </a:srgbClr>
                            </a:outerShdw>
                          </a:effectLst>
                          <a:latin typeface="Rockwell" panose="02060603020205020403" pitchFamily="18" charset="0"/>
                        </a:rPr>
                        <a:t>Latitude</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effectLst>
                            <a:outerShdw blurRad="38100" dist="38100" dir="2700000" algn="tl">
                              <a:srgbClr val="000000">
                                <a:alpha val="43137"/>
                              </a:srgbClr>
                            </a:outerShdw>
                          </a:effectLst>
                          <a:latin typeface="Rockwell" panose="02060603020205020403" pitchFamily="18" charset="0"/>
                        </a:rPr>
                        <a:t>Temperature</a:t>
                      </a:r>
                    </a:p>
                  </a:txBody>
                  <a:tcPr/>
                </a:tc>
                <a:extLst>
                  <a:ext uri="{0D108BD9-81ED-4DB2-BD59-A6C34878D82A}">
                    <a16:rowId xmlns:a16="http://schemas.microsoft.com/office/drawing/2014/main" xmlns="" val="10000"/>
                  </a:ext>
                </a:extLst>
              </a:tr>
              <a:tr h="198120">
                <a:tc>
                  <a:txBody>
                    <a:bodyPr/>
                    <a:lstStyle/>
                    <a:p>
                      <a:pPr marL="342900" indent="-342900" algn="l">
                        <a:buFont typeface="Arial" panose="020B0604020202020204" pitchFamily="34" charset="0"/>
                        <a:buChar char="•"/>
                      </a:pPr>
                      <a:r>
                        <a:rPr lang="en-US" sz="2000" dirty="0">
                          <a:effectLst>
                            <a:outerShdw blurRad="38100" dist="38100" dir="2700000" algn="tl">
                              <a:srgbClr val="000000">
                                <a:alpha val="43137"/>
                              </a:srgbClr>
                            </a:outerShdw>
                          </a:effectLst>
                          <a:latin typeface="Rockwell" panose="02060603020205020403" pitchFamily="18" charset="0"/>
                        </a:rPr>
                        <a:t>Increases</a:t>
                      </a:r>
                    </a:p>
                  </a:txBody>
                  <a:tcPr/>
                </a:tc>
                <a:tc>
                  <a:txBody>
                    <a:bodyPr/>
                    <a:lstStyle/>
                    <a:p>
                      <a:pPr marL="342900" indent="-342900" algn="l">
                        <a:buFont typeface="Arial" panose="020B0604020202020204" pitchFamily="34" charset="0"/>
                        <a:buChar char="•"/>
                      </a:pPr>
                      <a:r>
                        <a:rPr lang="en-US" sz="2000" dirty="0">
                          <a:effectLst>
                            <a:outerShdw blurRad="38100" dist="38100" dir="2700000" algn="tl">
                              <a:srgbClr val="000000">
                                <a:alpha val="43137"/>
                              </a:srgbClr>
                            </a:outerShdw>
                          </a:effectLst>
                          <a:latin typeface="Rockwell" panose="02060603020205020403" pitchFamily="18" charset="0"/>
                        </a:rPr>
                        <a:t>Decreases</a:t>
                      </a:r>
                    </a:p>
                  </a:txBody>
                  <a:tcPr/>
                </a:tc>
                <a:extLst>
                  <a:ext uri="{0D108BD9-81ED-4DB2-BD59-A6C34878D82A}">
                    <a16:rowId xmlns:a16="http://schemas.microsoft.com/office/drawing/2014/main" xmlns="" val="10001"/>
                  </a:ext>
                </a:extLst>
              </a:tr>
              <a:tr h="198120">
                <a:tc gridSpan="2">
                  <a:txBody>
                    <a:bodyPr/>
                    <a:lstStyle/>
                    <a:p>
                      <a:pPr marL="0" indent="0" algn="ctr">
                        <a:buFont typeface="Arial" panose="020B0604020202020204" pitchFamily="34" charset="0"/>
                        <a:buNone/>
                      </a:pPr>
                      <a:r>
                        <a:rPr lang="en-US" sz="2000" dirty="0">
                          <a:effectLst>
                            <a:outerShdw blurRad="38100" dist="38100" dir="2700000" algn="tl">
                              <a:srgbClr val="000000">
                                <a:alpha val="43137"/>
                              </a:srgbClr>
                            </a:outerShdw>
                          </a:effectLst>
                          <a:latin typeface="Rockwell" panose="02060603020205020403" pitchFamily="18" charset="0"/>
                        </a:rPr>
                        <a:t>Thus</a:t>
                      </a:r>
                      <a:r>
                        <a:rPr lang="en-US" sz="2000" baseline="0" dirty="0">
                          <a:effectLst>
                            <a:outerShdw blurRad="38100" dist="38100" dir="2700000" algn="tl">
                              <a:srgbClr val="000000">
                                <a:alpha val="43137"/>
                              </a:srgbClr>
                            </a:outerShdw>
                          </a:effectLst>
                          <a:latin typeface="Rockwell" panose="02060603020205020403" pitchFamily="18" charset="0"/>
                        </a:rPr>
                        <a:t>, latitude and temperature have an inverse relationship.</a:t>
                      </a:r>
                      <a:endParaRPr lang="en-US" sz="2000" dirty="0">
                        <a:effectLst>
                          <a:outerShdw blurRad="38100" dist="38100" dir="2700000" algn="tl">
                            <a:srgbClr val="000000">
                              <a:alpha val="43137"/>
                            </a:srgbClr>
                          </a:outerShdw>
                        </a:effectLst>
                        <a:latin typeface="Rockwell" panose="02060603020205020403" pitchFamily="18" charset="0"/>
                      </a:endParaRPr>
                    </a:p>
                  </a:txBody>
                  <a:tcPr/>
                </a:tc>
                <a:tc hMerge="1">
                  <a:txBody>
                    <a:bodyPr/>
                    <a:lstStyle/>
                    <a:p>
                      <a:pPr marL="342900" indent="-342900" algn="l">
                        <a:buFont typeface="Arial" panose="020B0604020202020204" pitchFamily="34" charset="0"/>
                        <a:buChar char="•"/>
                      </a:pPr>
                      <a:endParaRPr lang="en-US" sz="2000" dirty="0">
                        <a:effectLst>
                          <a:outerShdw blurRad="38100" dist="38100" dir="2700000" algn="tl">
                            <a:srgbClr val="000000">
                              <a:alpha val="43137"/>
                            </a:srgbClr>
                          </a:outerShdw>
                        </a:effectLst>
                        <a:latin typeface="Rockwell" panose="02060603020205020403" pitchFamily="18" charset="0"/>
                      </a:endParaRPr>
                    </a:p>
                  </a:txBody>
                  <a:tcPr/>
                </a:tc>
                <a:extLst>
                  <a:ext uri="{0D108BD9-81ED-4DB2-BD59-A6C34878D82A}">
                    <a16:rowId xmlns:a16="http://schemas.microsoft.com/office/drawing/2014/main" xmlns="" val="10002"/>
                  </a:ext>
                </a:extLst>
              </a:tr>
            </a:tbl>
          </a:graphicData>
        </a:graphic>
      </p:graphicFrame>
    </p:spTree>
    <p:extLst>
      <p:ext uri="{BB962C8B-B14F-4D97-AF65-F5344CB8AC3E}">
        <p14:creationId xmlns:p14="http://schemas.microsoft.com/office/powerpoint/2010/main" val="11592771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Factors influencing the Temperature of Locations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Altitude</a:t>
            </a:r>
            <a:endParaRPr lang="en-US" sz="1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9" y="1418137"/>
            <a:ext cx="10515600" cy="1177579"/>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Temperature decreases with altitude, which is the height of a place in relation to the sea level. Temperature generally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decreases by 6.5°C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with every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1000 metres increase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in altitude.</a:t>
            </a:r>
            <a:endParaRPr lang="en-US" sz="19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b="6184"/>
          <a:stretch/>
        </p:blipFill>
        <p:spPr>
          <a:xfrm>
            <a:off x="539013" y="2721045"/>
            <a:ext cx="11113971" cy="3523238"/>
          </a:xfrm>
          <a:prstGeom prst="rect">
            <a:avLst/>
          </a:prstGeom>
        </p:spPr>
      </p:pic>
    </p:spTree>
    <p:extLst>
      <p:ext uri="{BB962C8B-B14F-4D97-AF65-F5344CB8AC3E}">
        <p14:creationId xmlns:p14="http://schemas.microsoft.com/office/powerpoint/2010/main" val="23949141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Factors influencing the Temperature of Locations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Altitude</a:t>
            </a:r>
            <a:endParaRPr lang="en-US" sz="1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0090" y="1352550"/>
            <a:ext cx="7151819" cy="3911745"/>
          </a:xfrm>
          <a:prstGeom prst="rect">
            <a:avLst/>
          </a:prstGeom>
          <a:effectLst>
            <a:outerShdw blurRad="50800" dist="38100" dir="2700000" algn="tl" rotWithShape="0">
              <a:prstClr val="black">
                <a:alpha val="40000"/>
              </a:prstClr>
            </a:outerShdw>
          </a:effectLst>
        </p:spPr>
      </p:pic>
      <p:graphicFrame>
        <p:nvGraphicFramePr>
          <p:cNvPr id="6" name="Table 5"/>
          <p:cNvGraphicFramePr>
            <a:graphicFrameLocks noGrp="1"/>
          </p:cNvGraphicFramePr>
          <p:nvPr>
            <p:extLst>
              <p:ext uri="{D42A27DB-BD31-4B8C-83A1-F6EECF244321}">
                <p14:modId xmlns:p14="http://schemas.microsoft.com/office/powerpoint/2010/main" val="1741325542"/>
              </p:ext>
            </p:extLst>
          </p:nvPr>
        </p:nvGraphicFramePr>
        <p:xfrm>
          <a:off x="1633902" y="5459239"/>
          <a:ext cx="8924196" cy="792480"/>
        </p:xfrm>
        <a:graphic>
          <a:graphicData uri="http://schemas.openxmlformats.org/drawingml/2006/table">
            <a:tbl>
              <a:tblPr firstRow="1" bandRow="1">
                <a:effectLst>
                  <a:outerShdw blurRad="50800" dist="38100" dir="2700000" algn="tl" rotWithShape="0">
                    <a:prstClr val="black">
                      <a:alpha val="40000"/>
                    </a:prstClr>
                  </a:outerShdw>
                </a:effectLst>
                <a:tableStyleId>{AF606853-7671-496A-8E4F-DF71F8EC918B}</a:tableStyleId>
              </a:tblPr>
              <a:tblGrid>
                <a:gridCol w="4486375">
                  <a:extLst>
                    <a:ext uri="{9D8B030D-6E8A-4147-A177-3AD203B41FA5}">
                      <a16:colId xmlns:a16="http://schemas.microsoft.com/office/drawing/2014/main" xmlns="" val="20000"/>
                    </a:ext>
                  </a:extLst>
                </a:gridCol>
                <a:gridCol w="4437821">
                  <a:extLst>
                    <a:ext uri="{9D8B030D-6E8A-4147-A177-3AD203B41FA5}">
                      <a16:colId xmlns:a16="http://schemas.microsoft.com/office/drawing/2014/main" xmlns="" val="20001"/>
                    </a:ext>
                  </a:extLst>
                </a:gridCol>
              </a:tblGrid>
              <a:tr h="379256">
                <a:tc>
                  <a:txBody>
                    <a:bodyPr/>
                    <a:lstStyle/>
                    <a:p>
                      <a:pPr algn="ctr"/>
                      <a:r>
                        <a:rPr lang="en-US" sz="2000" dirty="0">
                          <a:effectLst>
                            <a:outerShdw blurRad="38100" dist="38100" dir="2700000" algn="tl">
                              <a:srgbClr val="000000">
                                <a:alpha val="43137"/>
                              </a:srgbClr>
                            </a:outerShdw>
                          </a:effectLst>
                          <a:latin typeface="Rockwell" panose="02060603020205020403" pitchFamily="18" charset="0"/>
                        </a:rPr>
                        <a:t>Shortwave Radiation</a:t>
                      </a:r>
                    </a:p>
                  </a:txBody>
                  <a:tcPr/>
                </a:tc>
                <a:tc>
                  <a:txBody>
                    <a:bodyPr/>
                    <a:lstStyle/>
                    <a:p>
                      <a:pPr algn="ctr"/>
                      <a:r>
                        <a:rPr lang="en-US" sz="2000" dirty="0">
                          <a:effectLst>
                            <a:outerShdw blurRad="38100" dist="38100" dir="2700000" algn="tl">
                              <a:srgbClr val="000000">
                                <a:alpha val="43137"/>
                              </a:srgbClr>
                            </a:outerShdw>
                          </a:effectLst>
                          <a:latin typeface="Rockwell" panose="02060603020205020403" pitchFamily="18" charset="0"/>
                        </a:rPr>
                        <a:t>Longwave Radiation</a:t>
                      </a:r>
                    </a:p>
                  </a:txBody>
                  <a:tcPr/>
                </a:tc>
                <a:extLst>
                  <a:ext uri="{0D108BD9-81ED-4DB2-BD59-A6C34878D82A}">
                    <a16:rowId xmlns:a16="http://schemas.microsoft.com/office/drawing/2014/main" xmlns="" val="10000"/>
                  </a:ext>
                </a:extLst>
              </a:tr>
              <a:tr h="370840">
                <a:tc>
                  <a:txBody>
                    <a:bodyPr/>
                    <a:lstStyle/>
                    <a:p>
                      <a:pPr marL="342900" indent="-342900" algn="l">
                        <a:buFont typeface="Arial" panose="020B0604020202020204" pitchFamily="34" charset="0"/>
                        <a:buChar char="•"/>
                      </a:pPr>
                      <a:r>
                        <a:rPr lang="en-US" sz="2000" dirty="0">
                          <a:effectLst>
                            <a:outerShdw blurRad="38100" dist="38100" dir="2700000" algn="tl">
                              <a:srgbClr val="000000">
                                <a:alpha val="43137"/>
                              </a:srgbClr>
                            </a:outerShdw>
                          </a:effectLst>
                          <a:latin typeface="Rockwell" panose="02060603020205020403" pitchFamily="18" charset="0"/>
                        </a:rPr>
                        <a:t>Absorbed by the Earth’s surface</a:t>
                      </a:r>
                    </a:p>
                  </a:txBody>
                  <a:tcPr/>
                </a:tc>
                <a:tc>
                  <a:txBody>
                    <a:bodyPr/>
                    <a:lstStyle/>
                    <a:p>
                      <a:pPr marL="342900" indent="-342900" algn="l">
                        <a:buFont typeface="Arial" panose="020B0604020202020204" pitchFamily="34" charset="0"/>
                        <a:buChar char="•"/>
                      </a:pPr>
                      <a:r>
                        <a:rPr lang="en-US" sz="2000" dirty="0">
                          <a:effectLst>
                            <a:outerShdw blurRad="38100" dist="38100" dir="2700000" algn="tl">
                              <a:srgbClr val="000000">
                                <a:alpha val="43137"/>
                              </a:srgbClr>
                            </a:outerShdw>
                          </a:effectLst>
                          <a:latin typeface="Rockwell" panose="02060603020205020403" pitchFamily="18" charset="0"/>
                        </a:rPr>
                        <a:t>Transmitted to the atmosphere</a:t>
                      </a:r>
                    </a:p>
                  </a:txBody>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5133515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Factors influencing the Temperature of Locations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Altitude</a:t>
            </a:r>
            <a:endParaRPr lang="en-US" sz="1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9" y="1418137"/>
            <a:ext cx="10060460" cy="3030295"/>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The Earth’s surface is warmed up by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incoming shortwave radiation</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At lower altitude, there are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more atmospheric gases and particles </a:t>
            </a:r>
            <a:r>
              <a:rPr lang="en-US" sz="2400">
                <a:solidFill>
                  <a:schemeClr val="bg1"/>
                </a:solidFill>
                <a:effectLst>
                  <a:outerShdw blurRad="38100" dist="38100" dir="2700000" algn="tl">
                    <a:srgbClr val="000000">
                      <a:alpha val="43137"/>
                    </a:srgbClr>
                  </a:outerShdw>
                </a:effectLst>
                <a:latin typeface="Rockwell" panose="02060603020205020403" pitchFamily="18" charset="0"/>
              </a:rPr>
              <a:t>such to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trap the heat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emitted from the warm ground.</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Greenhouse gases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absorb the outgoing longwave radiation</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warming the atmosphere. Air that is further from the Earth’s surface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absorbs less heat from the longwave radiation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as air is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less dense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higher altitudes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endParaRPr lang="en-US" sz="19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26340094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Factors influencing the Temperature of Locations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Altitude</a:t>
            </a:r>
            <a:endParaRPr lang="en-US" sz="1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9" y="1418137"/>
            <a:ext cx="10060460" cy="3359809"/>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Quito is located at a high altitude of 2800 metres above sea level but has a mean annual temperature of 13°C.</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Singapore is located at a low altitude of 10 metres above sea level and has a mean annual temperature of 27°C.</a:t>
            </a:r>
          </a:p>
        </p:txBody>
      </p:sp>
      <p:graphicFrame>
        <p:nvGraphicFramePr>
          <p:cNvPr id="4" name="Table 3"/>
          <p:cNvGraphicFramePr>
            <a:graphicFrameLocks noGrp="1"/>
          </p:cNvGraphicFramePr>
          <p:nvPr>
            <p:extLst>
              <p:ext uri="{D42A27DB-BD31-4B8C-83A1-F6EECF244321}">
                <p14:modId xmlns:p14="http://schemas.microsoft.com/office/powerpoint/2010/main" val="1313558424"/>
              </p:ext>
            </p:extLst>
          </p:nvPr>
        </p:nvGraphicFramePr>
        <p:xfrm>
          <a:off x="1633902" y="2995404"/>
          <a:ext cx="8924196" cy="1110776"/>
        </p:xfrm>
        <a:graphic>
          <a:graphicData uri="http://schemas.openxmlformats.org/drawingml/2006/table">
            <a:tbl>
              <a:tblPr firstRow="1" bandRow="1">
                <a:effectLst>
                  <a:outerShdw blurRad="50800" dist="38100" dir="2700000" algn="tl" rotWithShape="0">
                    <a:prstClr val="black">
                      <a:alpha val="40000"/>
                    </a:prstClr>
                  </a:outerShdw>
                </a:effectLst>
                <a:tableStyleId>{AF606853-7671-496A-8E4F-DF71F8EC918B}</a:tableStyleId>
              </a:tblPr>
              <a:tblGrid>
                <a:gridCol w="4486375">
                  <a:extLst>
                    <a:ext uri="{9D8B030D-6E8A-4147-A177-3AD203B41FA5}">
                      <a16:colId xmlns:a16="http://schemas.microsoft.com/office/drawing/2014/main" xmlns="" val="20000"/>
                    </a:ext>
                  </a:extLst>
                </a:gridCol>
                <a:gridCol w="4437821">
                  <a:extLst>
                    <a:ext uri="{9D8B030D-6E8A-4147-A177-3AD203B41FA5}">
                      <a16:colId xmlns:a16="http://schemas.microsoft.com/office/drawing/2014/main" xmlns="" val="20001"/>
                    </a:ext>
                  </a:extLst>
                </a:gridCol>
              </a:tblGrid>
              <a:tr h="379256">
                <a:tc>
                  <a:txBody>
                    <a:bodyPr/>
                    <a:lstStyle/>
                    <a:p>
                      <a:pPr algn="ctr"/>
                      <a:r>
                        <a:rPr lang="en-US" sz="1800" dirty="0">
                          <a:effectLst>
                            <a:outerShdw blurRad="38100" dist="38100" dir="2700000" algn="tl">
                              <a:srgbClr val="000000">
                                <a:alpha val="43137"/>
                              </a:srgbClr>
                            </a:outerShdw>
                          </a:effectLst>
                          <a:latin typeface="Rockwell" panose="02060603020205020403" pitchFamily="18" charset="0"/>
                        </a:rPr>
                        <a:t>Altitude</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effectLst>
                            <a:outerShdw blurRad="38100" dist="38100" dir="2700000" algn="tl">
                              <a:srgbClr val="000000">
                                <a:alpha val="43137"/>
                              </a:srgbClr>
                            </a:outerShdw>
                          </a:effectLst>
                          <a:latin typeface="Rockwell" panose="02060603020205020403" pitchFamily="18" charset="0"/>
                        </a:rPr>
                        <a:t>Temperature</a:t>
                      </a:r>
                    </a:p>
                  </a:txBody>
                  <a:tcPr/>
                </a:tc>
                <a:extLst>
                  <a:ext uri="{0D108BD9-81ED-4DB2-BD59-A6C34878D82A}">
                    <a16:rowId xmlns:a16="http://schemas.microsoft.com/office/drawing/2014/main" xmlns="" val="10000"/>
                  </a:ext>
                </a:extLst>
              </a:tr>
              <a:tr h="198120">
                <a:tc>
                  <a:txBody>
                    <a:bodyPr/>
                    <a:lstStyle/>
                    <a:p>
                      <a:pPr marL="342900" indent="-342900" algn="l">
                        <a:buFont typeface="Arial" panose="020B0604020202020204" pitchFamily="34" charset="0"/>
                        <a:buChar char="•"/>
                      </a:pPr>
                      <a:r>
                        <a:rPr lang="en-US" sz="1800" dirty="0">
                          <a:effectLst>
                            <a:outerShdw blurRad="38100" dist="38100" dir="2700000" algn="tl">
                              <a:srgbClr val="000000">
                                <a:alpha val="43137"/>
                              </a:srgbClr>
                            </a:outerShdw>
                          </a:effectLst>
                          <a:latin typeface="Rockwell" panose="02060603020205020403" pitchFamily="18" charset="0"/>
                        </a:rPr>
                        <a:t>Increases</a:t>
                      </a:r>
                    </a:p>
                  </a:txBody>
                  <a:tcPr/>
                </a:tc>
                <a:tc>
                  <a:txBody>
                    <a:bodyPr/>
                    <a:lstStyle/>
                    <a:p>
                      <a:pPr marL="342900" indent="-342900" algn="l">
                        <a:buFont typeface="Arial" panose="020B0604020202020204" pitchFamily="34" charset="0"/>
                        <a:buChar char="•"/>
                      </a:pPr>
                      <a:r>
                        <a:rPr lang="en-US" sz="1800" dirty="0">
                          <a:effectLst>
                            <a:outerShdw blurRad="38100" dist="38100" dir="2700000" algn="tl">
                              <a:srgbClr val="000000">
                                <a:alpha val="43137"/>
                              </a:srgbClr>
                            </a:outerShdw>
                          </a:effectLst>
                          <a:latin typeface="Rockwell" panose="02060603020205020403" pitchFamily="18" charset="0"/>
                        </a:rPr>
                        <a:t>Decreases</a:t>
                      </a:r>
                    </a:p>
                  </a:txBody>
                  <a:tcPr/>
                </a:tc>
                <a:extLst>
                  <a:ext uri="{0D108BD9-81ED-4DB2-BD59-A6C34878D82A}">
                    <a16:rowId xmlns:a16="http://schemas.microsoft.com/office/drawing/2014/main" xmlns="" val="10001"/>
                  </a:ext>
                </a:extLst>
              </a:tr>
              <a:tr h="198120">
                <a:tc gridSpan="2">
                  <a:txBody>
                    <a:bodyPr/>
                    <a:lstStyle/>
                    <a:p>
                      <a:pPr marL="0" indent="0" algn="ctr">
                        <a:buFont typeface="Arial" panose="020B0604020202020204" pitchFamily="34" charset="0"/>
                        <a:buNone/>
                      </a:pPr>
                      <a:r>
                        <a:rPr lang="en-US" sz="1800" dirty="0">
                          <a:effectLst>
                            <a:outerShdw blurRad="38100" dist="38100" dir="2700000" algn="tl">
                              <a:srgbClr val="000000">
                                <a:alpha val="43137"/>
                              </a:srgbClr>
                            </a:outerShdw>
                          </a:effectLst>
                          <a:latin typeface="Rockwell" panose="02060603020205020403" pitchFamily="18" charset="0"/>
                        </a:rPr>
                        <a:t>Thus</a:t>
                      </a:r>
                      <a:r>
                        <a:rPr lang="en-US" sz="1800" baseline="0" dirty="0">
                          <a:effectLst>
                            <a:outerShdw blurRad="38100" dist="38100" dir="2700000" algn="tl">
                              <a:srgbClr val="000000">
                                <a:alpha val="43137"/>
                              </a:srgbClr>
                            </a:outerShdw>
                          </a:effectLst>
                          <a:latin typeface="Rockwell" panose="02060603020205020403" pitchFamily="18" charset="0"/>
                        </a:rPr>
                        <a:t>, altitude and temperature have an inverse relationship.</a:t>
                      </a:r>
                      <a:endParaRPr lang="en-US" sz="1800" dirty="0">
                        <a:effectLst>
                          <a:outerShdw blurRad="38100" dist="38100" dir="2700000" algn="tl">
                            <a:srgbClr val="000000">
                              <a:alpha val="43137"/>
                            </a:srgbClr>
                          </a:outerShdw>
                        </a:effectLst>
                        <a:latin typeface="Rockwell" panose="02060603020205020403" pitchFamily="18" charset="0"/>
                      </a:endParaRPr>
                    </a:p>
                  </a:txBody>
                  <a:tcPr/>
                </a:tc>
                <a:tc hMerge="1">
                  <a:txBody>
                    <a:bodyPr/>
                    <a:lstStyle/>
                    <a:p>
                      <a:pPr marL="342900" indent="-342900" algn="l">
                        <a:buFont typeface="Arial" panose="020B0604020202020204" pitchFamily="34" charset="0"/>
                        <a:buChar char="•"/>
                      </a:pPr>
                      <a:endParaRPr lang="en-US" sz="2000" dirty="0">
                        <a:effectLst>
                          <a:outerShdw blurRad="38100" dist="38100" dir="2700000" algn="tl">
                            <a:srgbClr val="000000">
                              <a:alpha val="43137"/>
                            </a:srgbClr>
                          </a:outerShdw>
                        </a:effectLst>
                        <a:latin typeface="Rockwell" panose="02060603020205020403" pitchFamily="18" charset="0"/>
                      </a:endParaRPr>
                    </a:p>
                  </a:txBody>
                  <a:tcPr/>
                </a:tc>
                <a:extLst>
                  <a:ext uri="{0D108BD9-81ED-4DB2-BD59-A6C34878D82A}">
                    <a16:rowId xmlns:a16="http://schemas.microsoft.com/office/drawing/2014/main" xmlns="" val="10002"/>
                  </a:ext>
                </a:extLst>
              </a:tr>
            </a:tbl>
          </a:graphicData>
        </a:graphic>
      </p:graphicFrame>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48000" y="4432968"/>
            <a:ext cx="3288957" cy="2313822"/>
          </a:xfrm>
          <a:prstGeom prst="rect">
            <a:avLst/>
          </a:prstGeom>
          <a:effectLst>
            <a:outerShdw blurRad="50800" dist="38100" dir="2700000" algn="tl" rotWithShape="0">
              <a:prstClr val="black">
                <a:alpha val="40000"/>
              </a:prstClr>
            </a:outerShdw>
          </a:effectLst>
        </p:spPr>
      </p:pic>
      <p:sp>
        <p:nvSpPr>
          <p:cNvPr id="6" name="Content Placeholder 2"/>
          <p:cNvSpPr txBox="1">
            <a:spLocks/>
          </p:cNvSpPr>
          <p:nvPr/>
        </p:nvSpPr>
        <p:spPr>
          <a:xfrm>
            <a:off x="6425514" y="5431522"/>
            <a:ext cx="1977081" cy="457199"/>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Font typeface="Arial" panose="020B0604020202020204" pitchFamily="34" charset="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Quito, Ecuador</a:t>
            </a:r>
          </a:p>
        </p:txBody>
      </p:sp>
    </p:spTree>
    <p:extLst>
      <p:ext uri="{BB962C8B-B14F-4D97-AF65-F5344CB8AC3E}">
        <p14:creationId xmlns:p14="http://schemas.microsoft.com/office/powerpoint/2010/main" val="22997176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Factors influencing the Temperature of Locations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Distance from the sea</a:t>
            </a:r>
            <a:endParaRPr lang="en-US" sz="1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9" y="1418137"/>
            <a:ext cx="10060460" cy="3359809"/>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The sea heats up and cools down more slowly than the land. The difference in the rate of heating and cooling of the sea and lands affects the temperature of coastal and inland areas.</a:t>
            </a:r>
            <a:endParaRPr lang="en-US" sz="19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2046952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Factors influencing the Temperature of Locations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Distance from the sea</a:t>
            </a:r>
            <a:endParaRPr lang="en-US" sz="1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9" y="1418138"/>
            <a:ext cx="10060460" cy="1053214"/>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The diagram shows the U.S. State of Alaska. From the diagram, it is evident that Anchorage is closer to the sea as compared to Fairbanks.</a:t>
            </a:r>
            <a:endParaRPr lang="en-US" sz="19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1788" y="2471352"/>
            <a:ext cx="5041829" cy="3974937"/>
          </a:xfrm>
          <a:prstGeom prst="rect">
            <a:avLst/>
          </a:prstGeom>
        </p:spPr>
      </p:pic>
      <p:sp>
        <p:nvSpPr>
          <p:cNvPr id="5" name="Content Placeholder 2"/>
          <p:cNvSpPr txBox="1">
            <a:spLocks/>
          </p:cNvSpPr>
          <p:nvPr/>
        </p:nvSpPr>
        <p:spPr>
          <a:xfrm>
            <a:off x="7463617" y="4263943"/>
            <a:ext cx="3505376" cy="1099751"/>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Font typeface="Arial" panose="020B0604020202020204" pitchFamily="34" charset="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Mean monthly temperatures of Fairbanks and Anchorage from 1971 to 2000</a:t>
            </a:r>
          </a:p>
        </p:txBody>
      </p:sp>
    </p:spTree>
    <p:extLst>
      <p:ext uri="{BB962C8B-B14F-4D97-AF65-F5344CB8AC3E}">
        <p14:creationId xmlns:p14="http://schemas.microsoft.com/office/powerpoint/2010/main" val="35524928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Factors influencing the Temperature of Locations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Distance from the sea (Maritime Effect)</a:t>
            </a:r>
            <a:endParaRPr lang="en-US" sz="1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9" y="1418139"/>
            <a:ext cx="10060460" cy="3137386"/>
          </a:xfrm>
          <a:prstGeom prst="rect">
            <a:avLst/>
          </a:prstGeom>
          <a:effectLst>
            <a:outerShdw blurRad="50800" dist="38100" dir="2700000" algn="tl" rotWithShape="0">
              <a:prstClr val="black">
                <a:alpha val="40000"/>
              </a:prstClr>
            </a:outerShdw>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During summer, the air over Anchorage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heats up slower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than in Fairbanks, therefore Anchorage is having a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warm summer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rather than a hot summer.</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During winter, the air over Anchorage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cools down slower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than in Fairbanks, therefore Anchorage is having a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mild winter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rather than a cold winter.</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Thus, Anchorage is experiencing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maritime effect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as it has a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warm summer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and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mild winter</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endParaRPr lang="en-US" sz="18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val="1798077814"/>
              </p:ext>
            </p:extLst>
          </p:nvPr>
        </p:nvGraphicFramePr>
        <p:xfrm>
          <a:off x="1633902" y="4555525"/>
          <a:ext cx="8924196" cy="792480"/>
        </p:xfrm>
        <a:graphic>
          <a:graphicData uri="http://schemas.openxmlformats.org/drawingml/2006/table">
            <a:tbl>
              <a:tblPr firstRow="1" bandRow="1">
                <a:effectLst>
                  <a:outerShdw blurRad="50800" dist="38100" dir="2700000" algn="tl" rotWithShape="0">
                    <a:prstClr val="black">
                      <a:alpha val="40000"/>
                    </a:prstClr>
                  </a:outerShdw>
                </a:effectLst>
                <a:tableStyleId>{AF606853-7671-496A-8E4F-DF71F8EC918B}</a:tableStyleId>
              </a:tblPr>
              <a:tblGrid>
                <a:gridCol w="8924196">
                  <a:extLst>
                    <a:ext uri="{9D8B030D-6E8A-4147-A177-3AD203B41FA5}">
                      <a16:colId xmlns:a16="http://schemas.microsoft.com/office/drawing/2014/main" xmlns="" val="20000"/>
                    </a:ext>
                  </a:extLst>
                </a:gridCol>
              </a:tblGrid>
              <a:tr h="379256">
                <a:tc>
                  <a:txBody>
                    <a:bodyPr/>
                    <a:lstStyle/>
                    <a:p>
                      <a:pPr algn="ctr"/>
                      <a:r>
                        <a:rPr lang="en-US" sz="2000" dirty="0">
                          <a:effectLst>
                            <a:outerShdw blurRad="38100" dist="38100" dir="2700000" algn="tl">
                              <a:srgbClr val="000000">
                                <a:alpha val="43137"/>
                              </a:srgbClr>
                            </a:outerShdw>
                          </a:effectLst>
                          <a:latin typeface="Rockwell" panose="02060603020205020403" pitchFamily="18" charset="0"/>
                        </a:rPr>
                        <a:t>Areas with</a:t>
                      </a:r>
                      <a:r>
                        <a:rPr lang="en-US" sz="2000" baseline="0" dirty="0">
                          <a:effectLst>
                            <a:outerShdw blurRad="38100" dist="38100" dir="2700000" algn="tl">
                              <a:srgbClr val="000000">
                                <a:alpha val="43137"/>
                              </a:srgbClr>
                            </a:outerShdw>
                          </a:effectLst>
                          <a:latin typeface="Rockwell" panose="02060603020205020403" pitchFamily="18" charset="0"/>
                        </a:rPr>
                        <a:t> </a:t>
                      </a:r>
                      <a:r>
                        <a:rPr lang="en-US" sz="2000" dirty="0">
                          <a:effectLst>
                            <a:outerShdw blurRad="38100" dist="38100" dir="2700000" algn="tl">
                              <a:srgbClr val="000000">
                                <a:alpha val="43137"/>
                              </a:srgbClr>
                            </a:outerShdw>
                          </a:effectLst>
                          <a:latin typeface="Rockwell" panose="02060603020205020403" pitchFamily="18" charset="0"/>
                        </a:rPr>
                        <a:t>Maritime Effect</a:t>
                      </a:r>
                    </a:p>
                  </a:txBody>
                  <a:tcPr/>
                </a:tc>
                <a:extLst>
                  <a:ext uri="{0D108BD9-81ED-4DB2-BD59-A6C34878D82A}">
                    <a16:rowId xmlns:a16="http://schemas.microsoft.com/office/drawing/2014/main" xmlns="" val="10000"/>
                  </a:ext>
                </a:extLst>
              </a:tr>
              <a:tr h="198120">
                <a:tc>
                  <a:txBody>
                    <a:bodyPr/>
                    <a:lstStyle/>
                    <a:p>
                      <a:pPr marL="0" indent="0" algn="l">
                        <a:buFont typeface="Arial" panose="020B0604020202020204" pitchFamily="34" charset="0"/>
                        <a:buNone/>
                      </a:pPr>
                      <a:r>
                        <a:rPr lang="en-US" sz="2000" dirty="0">
                          <a:effectLst>
                            <a:outerShdw blurRad="38100" dist="38100" dir="2700000" algn="tl">
                              <a:srgbClr val="000000">
                                <a:alpha val="43137"/>
                              </a:srgbClr>
                            </a:outerShdw>
                          </a:effectLst>
                          <a:latin typeface="Rockwell" panose="02060603020205020403" pitchFamily="18" charset="0"/>
                        </a:rPr>
                        <a:t>Experiences</a:t>
                      </a:r>
                      <a:r>
                        <a:rPr lang="en-US" sz="2000" baseline="0" dirty="0">
                          <a:effectLst>
                            <a:outerShdw blurRad="38100" dist="38100" dir="2700000" algn="tl">
                              <a:srgbClr val="000000">
                                <a:alpha val="43137"/>
                              </a:srgbClr>
                            </a:outerShdw>
                          </a:effectLst>
                          <a:latin typeface="Rockwell" panose="02060603020205020403" pitchFamily="18" charset="0"/>
                        </a:rPr>
                        <a:t> a warm summer and mild winter</a:t>
                      </a:r>
                      <a:endParaRPr lang="en-US" sz="2000" dirty="0">
                        <a:effectLst>
                          <a:outerShdw blurRad="38100" dist="38100" dir="2700000" algn="tl">
                            <a:srgbClr val="000000">
                              <a:alpha val="43137"/>
                            </a:srgbClr>
                          </a:outerShdw>
                        </a:effectLst>
                        <a:latin typeface="Rockwell" panose="02060603020205020403" pitchFamily="18" charset="0"/>
                      </a:endParaRPr>
                    </a:p>
                  </a:txBody>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41379696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Factors influencing the Temperature of Locations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Distance from the sea (Continental Effect)</a:t>
            </a:r>
            <a:endParaRPr lang="en-US" sz="1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9" y="1418138"/>
            <a:ext cx="10060460" cy="3120911"/>
          </a:xfrm>
          <a:prstGeom prst="rect">
            <a:avLst/>
          </a:prstGeom>
          <a:effectLst>
            <a:outerShdw blurRad="50800" dist="38100" dir="2700000" algn="tl" rotWithShape="0">
              <a:prstClr val="black">
                <a:alpha val="40000"/>
              </a:prstClr>
            </a:outerShdw>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During summer, the air over Fairbanks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heats up quicker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than in Anchorage, therefore Fairbanks is having a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hot summer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rather than a warm summer.</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During winter, the air over Fairbanks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cools down quicker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than in Anchorage, therefore Fairbanks is having a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cold winter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rather than a mild winter.</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Thus, Fairbanks is experiencing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continental effect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as it has a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hot summer</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and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cold winter</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endParaRPr lang="en-US" sz="18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graphicFrame>
        <p:nvGraphicFramePr>
          <p:cNvPr id="2" name="Table 1"/>
          <p:cNvGraphicFramePr>
            <a:graphicFrameLocks noGrp="1"/>
          </p:cNvGraphicFramePr>
          <p:nvPr>
            <p:extLst>
              <p:ext uri="{D42A27DB-BD31-4B8C-83A1-F6EECF244321}">
                <p14:modId xmlns:p14="http://schemas.microsoft.com/office/powerpoint/2010/main" val="3162699414"/>
              </p:ext>
            </p:extLst>
          </p:nvPr>
        </p:nvGraphicFramePr>
        <p:xfrm>
          <a:off x="1974463" y="4469971"/>
          <a:ext cx="8924196" cy="792480"/>
        </p:xfrm>
        <a:graphic>
          <a:graphicData uri="http://schemas.openxmlformats.org/drawingml/2006/table">
            <a:tbl>
              <a:tblPr firstRow="1" bandRow="1">
                <a:effectLst>
                  <a:outerShdw blurRad="50800" dist="38100" dir="2700000" algn="tl" rotWithShape="0">
                    <a:prstClr val="black">
                      <a:alpha val="40000"/>
                    </a:prstClr>
                  </a:outerShdw>
                </a:effectLst>
                <a:tableStyleId>{AF606853-7671-496A-8E4F-DF71F8EC918B}</a:tableStyleId>
              </a:tblPr>
              <a:tblGrid>
                <a:gridCol w="8924196">
                  <a:extLst>
                    <a:ext uri="{9D8B030D-6E8A-4147-A177-3AD203B41FA5}">
                      <a16:colId xmlns:a16="http://schemas.microsoft.com/office/drawing/2014/main" xmlns="" val="20000"/>
                    </a:ext>
                  </a:extLst>
                </a:gridCol>
              </a:tblGrid>
              <a:tr h="379256">
                <a:tc>
                  <a:txBody>
                    <a:bodyPr/>
                    <a:lstStyle/>
                    <a:p>
                      <a:pPr algn="ctr"/>
                      <a:r>
                        <a:rPr lang="en-US" sz="2000" dirty="0">
                          <a:effectLst>
                            <a:outerShdw blurRad="38100" dist="38100" dir="2700000" algn="tl">
                              <a:srgbClr val="000000">
                                <a:alpha val="43137"/>
                              </a:srgbClr>
                            </a:outerShdw>
                          </a:effectLst>
                          <a:latin typeface="Rockwell" panose="02060603020205020403" pitchFamily="18" charset="0"/>
                        </a:rPr>
                        <a:t>Areas with</a:t>
                      </a:r>
                      <a:r>
                        <a:rPr lang="en-US" sz="2000" baseline="0" dirty="0">
                          <a:effectLst>
                            <a:outerShdw blurRad="38100" dist="38100" dir="2700000" algn="tl">
                              <a:srgbClr val="000000">
                                <a:alpha val="43137"/>
                              </a:srgbClr>
                            </a:outerShdw>
                          </a:effectLst>
                          <a:latin typeface="Rockwell" panose="02060603020205020403" pitchFamily="18" charset="0"/>
                        </a:rPr>
                        <a:t> </a:t>
                      </a:r>
                      <a:r>
                        <a:rPr lang="en-US" sz="2000" dirty="0">
                          <a:effectLst>
                            <a:outerShdw blurRad="38100" dist="38100" dir="2700000" algn="tl">
                              <a:srgbClr val="000000">
                                <a:alpha val="43137"/>
                              </a:srgbClr>
                            </a:outerShdw>
                          </a:effectLst>
                          <a:latin typeface="Rockwell" panose="02060603020205020403" pitchFamily="18" charset="0"/>
                        </a:rPr>
                        <a:t>Continental Effect</a:t>
                      </a:r>
                    </a:p>
                  </a:txBody>
                  <a:tcPr/>
                </a:tc>
                <a:extLst>
                  <a:ext uri="{0D108BD9-81ED-4DB2-BD59-A6C34878D82A}">
                    <a16:rowId xmlns:a16="http://schemas.microsoft.com/office/drawing/2014/main" xmlns="" val="10000"/>
                  </a:ext>
                </a:extLst>
              </a:tr>
              <a:tr h="198120">
                <a:tc>
                  <a:txBody>
                    <a:bodyPr/>
                    <a:lstStyle/>
                    <a:p>
                      <a:pPr marL="0" indent="0" algn="l">
                        <a:buFont typeface="Arial" panose="020B0604020202020204" pitchFamily="34" charset="0"/>
                        <a:buNone/>
                      </a:pPr>
                      <a:r>
                        <a:rPr lang="en-US" sz="2000" dirty="0">
                          <a:effectLst>
                            <a:outerShdw blurRad="38100" dist="38100" dir="2700000" algn="tl">
                              <a:srgbClr val="000000">
                                <a:alpha val="43137"/>
                              </a:srgbClr>
                            </a:outerShdw>
                          </a:effectLst>
                          <a:latin typeface="Rockwell" panose="02060603020205020403" pitchFamily="18" charset="0"/>
                        </a:rPr>
                        <a:t>Experiences</a:t>
                      </a:r>
                      <a:r>
                        <a:rPr lang="en-US" sz="2000" baseline="0" dirty="0">
                          <a:effectLst>
                            <a:outerShdw blurRad="38100" dist="38100" dir="2700000" algn="tl">
                              <a:srgbClr val="000000">
                                <a:alpha val="43137"/>
                              </a:srgbClr>
                            </a:outerShdw>
                          </a:effectLst>
                          <a:latin typeface="Rockwell" panose="02060603020205020403" pitchFamily="18" charset="0"/>
                        </a:rPr>
                        <a:t> a hot summer and cold winter</a:t>
                      </a:r>
                      <a:endParaRPr lang="en-US" sz="2000" dirty="0">
                        <a:effectLst>
                          <a:outerShdw blurRad="38100" dist="38100" dir="2700000" algn="tl">
                            <a:srgbClr val="000000">
                              <a:alpha val="43137"/>
                            </a:srgbClr>
                          </a:outerShdw>
                        </a:effectLst>
                        <a:latin typeface="Rockwell" panose="02060603020205020403" pitchFamily="18" charset="0"/>
                      </a:endParaRPr>
                    </a:p>
                  </a:txBody>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23105212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Factors influencing the Temperature of Locations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Cloud Cover</a:t>
            </a:r>
            <a:endParaRPr lang="en-US" sz="1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9" y="1418137"/>
            <a:ext cx="10060460" cy="1325063"/>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Cloud cover is the extent of the sky that is covered by clouds. The amount of cloud cover influences the temperatures on the Earth’s surface in the day and at night.</a:t>
            </a:r>
            <a:endParaRPr lang="en-US" sz="19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graphicFrame>
        <p:nvGraphicFramePr>
          <p:cNvPr id="8" name="Table 7"/>
          <p:cNvGraphicFramePr>
            <a:graphicFrameLocks noGrp="1"/>
          </p:cNvGraphicFramePr>
          <p:nvPr>
            <p:extLst>
              <p:ext uri="{D42A27DB-BD31-4B8C-83A1-F6EECF244321}">
                <p14:modId xmlns:p14="http://schemas.microsoft.com/office/powerpoint/2010/main" val="1223063197"/>
              </p:ext>
            </p:extLst>
          </p:nvPr>
        </p:nvGraphicFramePr>
        <p:xfrm>
          <a:off x="1531207" y="2808787"/>
          <a:ext cx="9129585" cy="1402080"/>
        </p:xfrm>
        <a:graphic>
          <a:graphicData uri="http://schemas.openxmlformats.org/drawingml/2006/table">
            <a:tbl>
              <a:tblPr firstRow="1" bandRow="1">
                <a:effectLst>
                  <a:outerShdw blurRad="50800" dist="38100" dir="2700000" algn="tl" rotWithShape="0">
                    <a:prstClr val="black">
                      <a:alpha val="40000"/>
                    </a:prstClr>
                  </a:outerShdw>
                </a:effectLst>
                <a:tableStyleId>{8FD4443E-F989-4FC4-A0C8-D5A2AF1F390B}</a:tableStyleId>
              </a:tblPr>
              <a:tblGrid>
                <a:gridCol w="4607012">
                  <a:extLst>
                    <a:ext uri="{9D8B030D-6E8A-4147-A177-3AD203B41FA5}">
                      <a16:colId xmlns:a16="http://schemas.microsoft.com/office/drawing/2014/main" xmlns="" val="20000"/>
                    </a:ext>
                  </a:extLst>
                </a:gridCol>
                <a:gridCol w="4522573">
                  <a:extLst>
                    <a:ext uri="{9D8B030D-6E8A-4147-A177-3AD203B41FA5}">
                      <a16:colId xmlns:a16="http://schemas.microsoft.com/office/drawing/2014/main" xmlns="" val="20001"/>
                    </a:ext>
                  </a:extLst>
                </a:gridCol>
              </a:tblGrid>
              <a:tr h="370840">
                <a:tc>
                  <a:txBody>
                    <a:bodyPr/>
                    <a:lstStyle/>
                    <a:p>
                      <a:pPr algn="ctr"/>
                      <a:r>
                        <a:rPr lang="en-US" sz="2000" u="none" dirty="0">
                          <a:effectLst>
                            <a:outerShdw blurRad="38100" dist="38100" dir="2700000" algn="tl">
                              <a:srgbClr val="000000">
                                <a:alpha val="43137"/>
                              </a:srgbClr>
                            </a:outerShdw>
                          </a:effectLst>
                          <a:latin typeface="Rockwell" panose="02060603020205020403" pitchFamily="18" charset="0"/>
                        </a:rPr>
                        <a:t>With Cloud Cover</a:t>
                      </a:r>
                    </a:p>
                  </a:txBody>
                  <a:tcPr/>
                </a:tc>
                <a:tc>
                  <a:txBody>
                    <a:bodyPr/>
                    <a:lstStyle/>
                    <a:p>
                      <a:pPr algn="ctr"/>
                      <a:r>
                        <a:rPr lang="en-US" sz="2000" u="none" dirty="0">
                          <a:effectLst>
                            <a:outerShdw blurRad="38100" dist="38100" dir="2700000" algn="tl">
                              <a:srgbClr val="000000">
                                <a:alpha val="43137"/>
                              </a:srgbClr>
                            </a:outerShdw>
                          </a:effectLst>
                          <a:latin typeface="Rockwell" panose="02060603020205020403" pitchFamily="18" charset="0"/>
                        </a:rPr>
                        <a:t>Without Cloud Cover</a:t>
                      </a:r>
                    </a:p>
                  </a:txBody>
                  <a:tcPr/>
                </a:tc>
                <a:extLst>
                  <a:ext uri="{0D108BD9-81ED-4DB2-BD59-A6C34878D82A}">
                    <a16:rowId xmlns:a16="http://schemas.microsoft.com/office/drawing/2014/main" xmlns="" val="10000"/>
                  </a:ext>
                </a:extLst>
              </a:tr>
              <a:tr h="370840">
                <a:tc>
                  <a:txBody>
                    <a:bodyPr/>
                    <a:lstStyle/>
                    <a:p>
                      <a:pPr marL="342900" indent="-342900">
                        <a:buFont typeface="Arial" panose="020B0604020202020204" pitchFamily="34" charset="0"/>
                        <a:buChar char="•"/>
                      </a:pPr>
                      <a:r>
                        <a:rPr lang="en-US" sz="2000" u="none" dirty="0">
                          <a:effectLst>
                            <a:outerShdw blurRad="38100" dist="38100" dir="2700000" algn="tl">
                              <a:srgbClr val="000000">
                                <a:alpha val="43137"/>
                              </a:srgbClr>
                            </a:outerShdw>
                          </a:effectLst>
                          <a:latin typeface="Rockwell" panose="02060603020205020403" pitchFamily="18" charset="0"/>
                        </a:rPr>
                        <a:t>Cooler day</a:t>
                      </a:r>
                    </a:p>
                    <a:p>
                      <a:pPr marL="342900" indent="-342900">
                        <a:buFont typeface="Arial" panose="020B0604020202020204" pitchFamily="34" charset="0"/>
                        <a:buChar char="•"/>
                      </a:pPr>
                      <a:r>
                        <a:rPr lang="en-US" sz="2000" u="none" dirty="0">
                          <a:effectLst>
                            <a:outerShdw blurRad="38100" dist="38100" dir="2700000" algn="tl">
                              <a:srgbClr val="000000">
                                <a:alpha val="43137"/>
                              </a:srgbClr>
                            </a:outerShdw>
                          </a:effectLst>
                          <a:latin typeface="Rockwell" panose="02060603020205020403" pitchFamily="18" charset="0"/>
                        </a:rPr>
                        <a:t>Warmer</a:t>
                      </a:r>
                      <a:r>
                        <a:rPr lang="en-US" sz="2000" u="none" baseline="0" dirty="0">
                          <a:effectLst>
                            <a:outerShdw blurRad="38100" dist="38100" dir="2700000" algn="tl">
                              <a:srgbClr val="000000">
                                <a:alpha val="43137"/>
                              </a:srgbClr>
                            </a:outerShdw>
                          </a:effectLst>
                          <a:latin typeface="Rockwell" panose="02060603020205020403" pitchFamily="18" charset="0"/>
                        </a:rPr>
                        <a:t> night</a:t>
                      </a:r>
                    </a:p>
                    <a:p>
                      <a:pPr marL="342900" indent="-342900">
                        <a:buFont typeface="Arial" panose="020B0604020202020204" pitchFamily="34" charset="0"/>
                        <a:buChar char="•"/>
                      </a:pPr>
                      <a:r>
                        <a:rPr lang="en-US" sz="2000" u="none" baseline="0" dirty="0">
                          <a:effectLst>
                            <a:outerShdw blurRad="38100" dist="38100" dir="2700000" algn="tl">
                              <a:srgbClr val="000000">
                                <a:alpha val="43137"/>
                              </a:srgbClr>
                            </a:outerShdw>
                          </a:effectLst>
                          <a:latin typeface="Rockwell" panose="02060603020205020403" pitchFamily="18" charset="0"/>
                        </a:rPr>
                        <a:t>Smaller diurnal temperature range</a:t>
                      </a:r>
                      <a:endParaRPr lang="en-US" sz="2000" u="none" dirty="0">
                        <a:effectLst>
                          <a:outerShdw blurRad="38100" dist="38100" dir="2700000" algn="tl">
                            <a:srgbClr val="000000">
                              <a:alpha val="43137"/>
                            </a:srgbClr>
                          </a:outerShdw>
                        </a:effectLst>
                        <a:latin typeface="Rockwell" panose="02060603020205020403" pitchFamily="18" charset="0"/>
                      </a:endParaRPr>
                    </a:p>
                  </a:txBody>
                  <a:tcPr/>
                </a:tc>
                <a:tc>
                  <a:txBody>
                    <a:bodyPr/>
                    <a:lstStyle/>
                    <a:p>
                      <a:pPr marL="342900" indent="-342900">
                        <a:buFont typeface="Arial" panose="020B0604020202020204" pitchFamily="34" charset="0"/>
                        <a:buChar char="•"/>
                      </a:pPr>
                      <a:r>
                        <a:rPr lang="en-US" sz="2000" u="none" dirty="0">
                          <a:effectLst>
                            <a:outerShdw blurRad="38100" dist="38100" dir="2700000" algn="tl">
                              <a:srgbClr val="000000">
                                <a:alpha val="43137"/>
                              </a:srgbClr>
                            </a:outerShdw>
                          </a:effectLst>
                          <a:latin typeface="Rockwell" panose="02060603020205020403" pitchFamily="18" charset="0"/>
                        </a:rPr>
                        <a:t>Warmer day</a:t>
                      </a:r>
                    </a:p>
                    <a:p>
                      <a:pPr marL="342900" indent="-342900">
                        <a:buFont typeface="Arial" panose="020B0604020202020204" pitchFamily="34" charset="0"/>
                        <a:buChar char="•"/>
                      </a:pPr>
                      <a:r>
                        <a:rPr lang="en-US" sz="2000" u="none" dirty="0">
                          <a:effectLst>
                            <a:outerShdw blurRad="38100" dist="38100" dir="2700000" algn="tl">
                              <a:srgbClr val="000000">
                                <a:alpha val="43137"/>
                              </a:srgbClr>
                            </a:outerShdw>
                          </a:effectLst>
                          <a:latin typeface="Rockwell" panose="02060603020205020403" pitchFamily="18" charset="0"/>
                        </a:rPr>
                        <a:t>Cooler</a:t>
                      </a:r>
                      <a:r>
                        <a:rPr lang="en-US" sz="2000" u="none" baseline="0" dirty="0">
                          <a:effectLst>
                            <a:outerShdw blurRad="38100" dist="38100" dir="2700000" algn="tl">
                              <a:srgbClr val="000000">
                                <a:alpha val="43137"/>
                              </a:srgbClr>
                            </a:outerShdw>
                          </a:effectLst>
                          <a:latin typeface="Rockwell" panose="02060603020205020403" pitchFamily="18" charset="0"/>
                        </a:rPr>
                        <a:t> night</a:t>
                      </a:r>
                    </a:p>
                    <a:p>
                      <a:pPr marL="342900" indent="-342900">
                        <a:buFont typeface="Arial" panose="020B0604020202020204" pitchFamily="34" charset="0"/>
                        <a:buChar char="•"/>
                      </a:pPr>
                      <a:r>
                        <a:rPr lang="en-US" sz="2000" u="none" baseline="0" dirty="0">
                          <a:effectLst>
                            <a:outerShdw blurRad="38100" dist="38100" dir="2700000" algn="tl">
                              <a:srgbClr val="000000">
                                <a:alpha val="43137"/>
                              </a:srgbClr>
                            </a:outerShdw>
                          </a:effectLst>
                          <a:latin typeface="Rockwell" panose="02060603020205020403" pitchFamily="18" charset="0"/>
                        </a:rPr>
                        <a:t>Higher diurnal temperature range</a:t>
                      </a:r>
                      <a:endParaRPr lang="en-US" sz="2000" u="none" dirty="0">
                        <a:effectLst>
                          <a:outerShdw blurRad="38100" dist="38100" dir="2700000" algn="tl">
                            <a:srgbClr val="000000">
                              <a:alpha val="43137"/>
                            </a:srgbClr>
                          </a:outerShdw>
                        </a:effectLst>
                        <a:latin typeface="Rockwell" panose="02060603020205020403" pitchFamily="18" charset="0"/>
                      </a:endParaRPr>
                    </a:p>
                  </a:txBody>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40534295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Factors influencing the Temperature of Locations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Cloud Cover (Presence of Clouds)</a:t>
            </a:r>
            <a:endParaRPr lang="en-US" sz="1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9" y="1418137"/>
            <a:ext cx="10060460" cy="2766685"/>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With the presence of clouds, during the day, it is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cooler</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 because the clouds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reflect a large portion of solar radiation </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from the Sun into space,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reducing the amount of shortwave radiation </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to Earth.</a:t>
            </a:r>
          </a:p>
          <a:p>
            <a:pPr marL="0" indent="0"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With the presence of clouds, at night, it is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warmer</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 because the clouds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absorb the heat</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 that is radiated from the Earth’s surface and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prevents it from escaping into space</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a:t>
            </a:r>
            <a:endParaRPr lang="en-US" sz="18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grpSp>
        <p:nvGrpSpPr>
          <p:cNvPr id="15" name="Group 14"/>
          <p:cNvGrpSpPr/>
          <p:nvPr/>
        </p:nvGrpSpPr>
        <p:grpSpPr>
          <a:xfrm>
            <a:off x="1738319" y="3155092"/>
            <a:ext cx="9615481" cy="3476369"/>
            <a:chOff x="1738319" y="3155092"/>
            <a:chExt cx="9615481" cy="3476369"/>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13334" y="3155092"/>
              <a:ext cx="3273581" cy="3476369"/>
            </a:xfrm>
            <a:prstGeom prst="rect">
              <a:avLst/>
            </a:prstGeom>
            <a:effectLst>
              <a:outerShdw blurRad="50800" dist="38100" dir="2700000" algn="tl" rotWithShape="0">
                <a:prstClr val="black">
                  <a:alpha val="40000"/>
                </a:prstClr>
              </a:outerShdw>
            </a:effectLst>
          </p:spPr>
        </p:pic>
        <p:sp>
          <p:nvSpPr>
            <p:cNvPr id="8" name="Content Placeholder 2"/>
            <p:cNvSpPr txBox="1">
              <a:spLocks/>
            </p:cNvSpPr>
            <p:nvPr/>
          </p:nvSpPr>
          <p:spPr>
            <a:xfrm>
              <a:off x="1738319" y="4085968"/>
              <a:ext cx="3187908" cy="807308"/>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Font typeface="Arial" panose="020B0604020202020204" pitchFamily="34" charset="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Incoming shortwave solar radiation from the Sun</a:t>
              </a:r>
            </a:p>
          </p:txBody>
        </p:sp>
        <p:sp>
          <p:nvSpPr>
            <p:cNvPr id="9" name="Content Placeholder 2"/>
            <p:cNvSpPr txBox="1">
              <a:spLocks/>
            </p:cNvSpPr>
            <p:nvPr/>
          </p:nvSpPr>
          <p:spPr>
            <a:xfrm>
              <a:off x="1738319" y="5004487"/>
              <a:ext cx="3187908" cy="807308"/>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Font typeface="Arial" panose="020B0604020202020204" pitchFamily="34" charset="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Clouds reflect a large portion of solar radiation</a:t>
              </a:r>
            </a:p>
          </p:txBody>
        </p:sp>
        <p:cxnSp>
          <p:nvCxnSpPr>
            <p:cNvPr id="3" name="Straight Arrow Connector 2"/>
            <p:cNvCxnSpPr/>
            <p:nvPr/>
          </p:nvCxnSpPr>
          <p:spPr>
            <a:xfrm flipV="1">
              <a:off x="4852086" y="4324865"/>
              <a:ext cx="683741" cy="107092"/>
            </a:xfrm>
            <a:prstGeom prst="straightConnector1">
              <a:avLst/>
            </a:prstGeom>
            <a:ln w="28575">
              <a:solidFill>
                <a:schemeClr val="bg1"/>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V="1">
              <a:off x="4777910" y="4664676"/>
              <a:ext cx="1499322" cy="619898"/>
            </a:xfrm>
            <a:prstGeom prst="straightConnector1">
              <a:avLst/>
            </a:prstGeom>
            <a:ln w="28575">
              <a:solidFill>
                <a:schemeClr val="bg1"/>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Content Placeholder 2"/>
            <p:cNvSpPr txBox="1">
              <a:spLocks/>
            </p:cNvSpPr>
            <p:nvPr/>
          </p:nvSpPr>
          <p:spPr>
            <a:xfrm>
              <a:off x="8819634" y="4664676"/>
              <a:ext cx="2534166" cy="996778"/>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Font typeface="Arial" panose="020B0604020202020204" pitchFamily="34" charset="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Clouds absorb the heat radiated from the Earth’s surface</a:t>
              </a:r>
            </a:p>
          </p:txBody>
        </p:sp>
        <p:cxnSp>
          <p:nvCxnSpPr>
            <p:cNvPr id="13" name="Straight Arrow Connector 12"/>
            <p:cNvCxnSpPr/>
            <p:nvPr/>
          </p:nvCxnSpPr>
          <p:spPr>
            <a:xfrm flipH="1" flipV="1">
              <a:off x="7965819" y="4819136"/>
              <a:ext cx="881619" cy="185351"/>
            </a:xfrm>
            <a:prstGeom prst="straightConnector1">
              <a:avLst/>
            </a:prstGeom>
            <a:ln w="28575">
              <a:solidFill>
                <a:schemeClr val="bg1"/>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0594986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Factors influencing the Temperature of Locations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Cloud Cover (Absence of Clouds)</a:t>
            </a:r>
            <a:endParaRPr lang="en-US" sz="1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9" y="1418137"/>
            <a:ext cx="10060460" cy="2766685"/>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With the absence of clouds, during the day, it is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warm</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 because there are no clouds to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reflect the solar radiation </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from the Sun into space,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increasing the amount of shortwave radiation </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to Earth.</a:t>
            </a:r>
          </a:p>
          <a:p>
            <a:pPr marL="0" indent="0"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With </a:t>
            </a:r>
            <a:r>
              <a:rPr lang="en-US" sz="2000">
                <a:solidFill>
                  <a:schemeClr val="bg1"/>
                </a:solidFill>
                <a:effectLst>
                  <a:outerShdw blurRad="38100" dist="38100" dir="2700000" algn="tl">
                    <a:srgbClr val="000000">
                      <a:alpha val="43137"/>
                    </a:srgbClr>
                  </a:outerShdw>
                </a:effectLst>
                <a:latin typeface="Rockwell" panose="02060603020205020403" pitchFamily="18" charset="0"/>
              </a:rPr>
              <a:t>the </a:t>
            </a:r>
            <a:r>
              <a:rPr lang="en-US" sz="2000" smtClean="0">
                <a:solidFill>
                  <a:schemeClr val="bg1"/>
                </a:solidFill>
                <a:effectLst>
                  <a:outerShdw blurRad="38100" dist="38100" dir="2700000" algn="tl">
                    <a:srgbClr val="000000">
                      <a:alpha val="43137"/>
                    </a:srgbClr>
                  </a:outerShdw>
                </a:effectLst>
                <a:latin typeface="Rockwell" panose="02060603020205020403" pitchFamily="18" charset="0"/>
              </a:rPr>
              <a:t>absence of </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clouds, at night, it is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cooler</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 because there are no clouds to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absorb the heat</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 that is radiated from the Earth’s surface and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allows it to escape into space</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a:t>
            </a:r>
            <a:endParaRPr lang="en-US" sz="18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grpSp>
        <p:nvGrpSpPr>
          <p:cNvPr id="4" name="Group 3"/>
          <p:cNvGrpSpPr/>
          <p:nvPr/>
        </p:nvGrpSpPr>
        <p:grpSpPr>
          <a:xfrm>
            <a:off x="1573427" y="3155916"/>
            <a:ext cx="9797745" cy="3474720"/>
            <a:chOff x="1573427" y="3155916"/>
            <a:chExt cx="9797745" cy="3474720"/>
          </a:xfrm>
        </p:grpSpPr>
        <p:grpSp>
          <p:nvGrpSpPr>
            <p:cNvPr id="2" name="Group 1"/>
            <p:cNvGrpSpPr/>
            <p:nvPr/>
          </p:nvGrpSpPr>
          <p:grpSpPr>
            <a:xfrm>
              <a:off x="1573427" y="3155916"/>
              <a:ext cx="9797745" cy="3474720"/>
              <a:chOff x="1573427" y="3155916"/>
              <a:chExt cx="9797745" cy="3474720"/>
            </a:xfrm>
          </p:grpSpPr>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34021" y="3155916"/>
                <a:ext cx="3277819" cy="3474720"/>
              </a:xfrm>
              <a:prstGeom prst="rect">
                <a:avLst/>
              </a:prstGeom>
              <a:effectLst>
                <a:outerShdw blurRad="50800" dist="38100" dir="2700000" algn="tl" rotWithShape="0">
                  <a:prstClr val="black">
                    <a:alpha val="40000"/>
                  </a:prstClr>
                </a:outerShdw>
              </a:effectLst>
            </p:spPr>
          </p:pic>
          <p:sp>
            <p:nvSpPr>
              <p:cNvPr id="8" name="Content Placeholder 2"/>
              <p:cNvSpPr txBox="1">
                <a:spLocks/>
              </p:cNvSpPr>
              <p:nvPr/>
            </p:nvSpPr>
            <p:spPr>
              <a:xfrm>
                <a:off x="1738319" y="4085968"/>
                <a:ext cx="3187908" cy="807308"/>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Font typeface="Arial" panose="020B0604020202020204" pitchFamily="34" charset="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Incoming shortwave solar radiation from the Sun</a:t>
                </a:r>
              </a:p>
            </p:txBody>
          </p:sp>
          <p:sp>
            <p:nvSpPr>
              <p:cNvPr id="9" name="Content Placeholder 2"/>
              <p:cNvSpPr txBox="1">
                <a:spLocks/>
              </p:cNvSpPr>
              <p:nvPr/>
            </p:nvSpPr>
            <p:spPr>
              <a:xfrm>
                <a:off x="1573427" y="5004075"/>
                <a:ext cx="3204483" cy="1058974"/>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Font typeface="Arial" panose="020B0604020202020204" pitchFamily="34" charset="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Absence of clouds results in more solar radiation transmitted to Earth</a:t>
                </a:r>
              </a:p>
            </p:txBody>
          </p:sp>
          <p:cxnSp>
            <p:nvCxnSpPr>
              <p:cNvPr id="3" name="Straight Arrow Connector 2"/>
              <p:cNvCxnSpPr/>
              <p:nvPr/>
            </p:nvCxnSpPr>
            <p:spPr>
              <a:xfrm flipV="1">
                <a:off x="4852086" y="4324865"/>
                <a:ext cx="683741" cy="107092"/>
              </a:xfrm>
              <a:prstGeom prst="straightConnector1">
                <a:avLst/>
              </a:prstGeom>
              <a:ln w="28575">
                <a:solidFill>
                  <a:schemeClr val="bg1"/>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V="1">
                <a:off x="4777910" y="4664676"/>
                <a:ext cx="1499322" cy="619898"/>
              </a:xfrm>
              <a:prstGeom prst="straightConnector1">
                <a:avLst/>
              </a:prstGeom>
              <a:ln w="28575">
                <a:solidFill>
                  <a:schemeClr val="bg1"/>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Content Placeholder 2"/>
              <p:cNvSpPr txBox="1">
                <a:spLocks/>
              </p:cNvSpPr>
              <p:nvPr/>
            </p:nvSpPr>
            <p:spPr>
              <a:xfrm>
                <a:off x="8649594" y="4324865"/>
                <a:ext cx="2721578" cy="1571368"/>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Font typeface="Arial" panose="020B0604020202020204" pitchFamily="34" charset="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Absence of clouds results in the heat from the Earth’s surface to easily escape into space</a:t>
                </a:r>
              </a:p>
            </p:txBody>
          </p:sp>
        </p:grpSp>
        <p:cxnSp>
          <p:nvCxnSpPr>
            <p:cNvPr id="13" name="Straight Arrow Connector 12"/>
            <p:cNvCxnSpPr/>
            <p:nvPr/>
          </p:nvCxnSpPr>
          <p:spPr>
            <a:xfrm flipH="1" flipV="1">
              <a:off x="7965819" y="4819136"/>
              <a:ext cx="881619" cy="185351"/>
            </a:xfrm>
            <a:prstGeom prst="straightConnector1">
              <a:avLst/>
            </a:prstGeom>
            <a:ln w="28575">
              <a:solidFill>
                <a:schemeClr val="bg1"/>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159105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Factors influencing the Temperature of Locations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Cloud Cover</a:t>
            </a:r>
            <a:endParaRPr lang="en-US" sz="1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9" y="1418137"/>
            <a:ext cx="10060460" cy="2766685"/>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For example, Singapore, an area with cloud cover, experiences a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smaller diurnal temperature range</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 as compared to an area without cloud cover like the Sahara Desert.</a:t>
            </a:r>
          </a:p>
          <a:p>
            <a:pPr marL="0" indent="0"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The Sahara Desert has temperatures as high as 50°C during the day and as low as 0°C at night as it has the absence of clouds.</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4624" y="2893025"/>
            <a:ext cx="4654035" cy="3054739"/>
          </a:xfrm>
          <a:prstGeom prst="rect">
            <a:avLst/>
          </a:prstGeom>
          <a:effectLst>
            <a:outerShdw blurRad="50800" dist="38100" dir="2700000" algn="tl" rotWithShape="0">
              <a:prstClr val="black">
                <a:alpha val="40000"/>
              </a:prstClr>
            </a:outerShdw>
          </a:effectLst>
        </p:spPr>
      </p:pic>
      <p:sp>
        <p:nvSpPr>
          <p:cNvPr id="15" name="Content Placeholder 2"/>
          <p:cNvSpPr txBox="1">
            <a:spLocks/>
          </p:cNvSpPr>
          <p:nvPr/>
        </p:nvSpPr>
        <p:spPr>
          <a:xfrm>
            <a:off x="6886935" y="6013621"/>
            <a:ext cx="3369411" cy="708454"/>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Font typeface="Arial" panose="020B0604020202020204" pitchFamily="34" charset="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Sahara Desert, the 3</a:t>
            </a:r>
            <a:r>
              <a:rPr lang="en-US" sz="2000" baseline="30000" dirty="0">
                <a:solidFill>
                  <a:schemeClr val="bg1"/>
                </a:solidFill>
                <a:effectLst>
                  <a:outerShdw blurRad="38100" dist="38100" dir="2700000" algn="tl">
                    <a:srgbClr val="000000">
                      <a:alpha val="43137"/>
                    </a:srgbClr>
                  </a:outerShdw>
                </a:effectLst>
                <a:latin typeface="Rockwell" panose="02060603020205020403" pitchFamily="18" charset="0"/>
              </a:rPr>
              <a:t>rd</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 largest desert in the world</a:t>
            </a:r>
          </a:p>
        </p:txBody>
      </p:sp>
    </p:spTree>
    <p:extLst>
      <p:ext uri="{BB962C8B-B14F-4D97-AF65-F5344CB8AC3E}">
        <p14:creationId xmlns:p14="http://schemas.microsoft.com/office/powerpoint/2010/main" val="37788028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Factors influencing the Temperature of Locations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Assertion of Factors</a:t>
            </a:r>
            <a:endParaRPr lang="en-US" sz="1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9" y="1418138"/>
            <a:ext cx="10060460" cy="1786382"/>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Overall, latitude is the most important factor in influencing the temperature of locations. In comparison with two areas which have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different latitudes</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 but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with cloud cover</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 the temperature of both locations will still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differ greatly</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 Latitude greatly affects the amount of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incoming shortwave solar radiation</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 from the Sun to the Earth, hence affecting the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annual mean temperature </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whereas cloud cover affects the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diurnal temperature range</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a:t>
            </a:r>
          </a:p>
        </p:txBody>
      </p:sp>
      <p:graphicFrame>
        <p:nvGraphicFramePr>
          <p:cNvPr id="2" name="Table 1"/>
          <p:cNvGraphicFramePr>
            <a:graphicFrameLocks noGrp="1"/>
          </p:cNvGraphicFramePr>
          <p:nvPr>
            <p:extLst>
              <p:ext uri="{D42A27DB-BD31-4B8C-83A1-F6EECF244321}">
                <p14:modId xmlns:p14="http://schemas.microsoft.com/office/powerpoint/2010/main" val="2833368547"/>
              </p:ext>
            </p:extLst>
          </p:nvPr>
        </p:nvGraphicFramePr>
        <p:xfrm>
          <a:off x="601190" y="3270108"/>
          <a:ext cx="10534478" cy="2382520"/>
        </p:xfrm>
        <a:graphic>
          <a:graphicData uri="http://schemas.openxmlformats.org/drawingml/2006/table">
            <a:tbl>
              <a:tblPr firstRow="1" bandRow="1">
                <a:effectLst>
                  <a:outerShdw blurRad="50800" dist="38100" dir="2700000" algn="tl" rotWithShape="0">
                    <a:prstClr val="black">
                      <a:alpha val="40000"/>
                    </a:prstClr>
                  </a:outerShdw>
                </a:effectLst>
                <a:tableStyleId>{E929F9F4-4A8F-4326-A1B4-22849713DDAB}</a:tableStyleId>
              </a:tblPr>
              <a:tblGrid>
                <a:gridCol w="2008316">
                  <a:extLst>
                    <a:ext uri="{9D8B030D-6E8A-4147-A177-3AD203B41FA5}">
                      <a16:colId xmlns:a16="http://schemas.microsoft.com/office/drawing/2014/main" xmlns="" val="20000"/>
                    </a:ext>
                  </a:extLst>
                </a:gridCol>
                <a:gridCol w="1243914">
                  <a:extLst>
                    <a:ext uri="{9D8B030D-6E8A-4147-A177-3AD203B41FA5}">
                      <a16:colId xmlns:a16="http://schemas.microsoft.com/office/drawing/2014/main" xmlns="" val="20001"/>
                    </a:ext>
                  </a:extLst>
                </a:gridCol>
                <a:gridCol w="1084913">
                  <a:extLst>
                    <a:ext uri="{9D8B030D-6E8A-4147-A177-3AD203B41FA5}">
                      <a16:colId xmlns:a16="http://schemas.microsoft.com/office/drawing/2014/main" xmlns="" val="20002"/>
                    </a:ext>
                  </a:extLst>
                </a:gridCol>
                <a:gridCol w="3099909">
                  <a:extLst>
                    <a:ext uri="{9D8B030D-6E8A-4147-A177-3AD203B41FA5}">
                      <a16:colId xmlns:a16="http://schemas.microsoft.com/office/drawing/2014/main" xmlns="" val="20003"/>
                    </a:ext>
                  </a:extLst>
                </a:gridCol>
                <a:gridCol w="3097426">
                  <a:extLst>
                    <a:ext uri="{9D8B030D-6E8A-4147-A177-3AD203B41FA5}">
                      <a16:colId xmlns:a16="http://schemas.microsoft.com/office/drawing/2014/main" xmlns="" val="20004"/>
                    </a:ext>
                  </a:extLst>
                </a:gridCol>
              </a:tblGrid>
              <a:tr h="370840">
                <a:tc>
                  <a:txBody>
                    <a:bodyPr/>
                    <a:lstStyle/>
                    <a:p>
                      <a:pPr algn="ctr"/>
                      <a:r>
                        <a:rPr lang="en-US" sz="1800" dirty="0">
                          <a:effectLst>
                            <a:outerShdw blurRad="38100" dist="38100" dir="2700000" algn="tl">
                              <a:srgbClr val="000000">
                                <a:alpha val="43137"/>
                              </a:srgbClr>
                            </a:outerShdw>
                          </a:effectLst>
                          <a:latin typeface="Rockwell" panose="02060603020205020403" pitchFamily="18" charset="0"/>
                        </a:rPr>
                        <a:t>Factor</a:t>
                      </a:r>
                    </a:p>
                  </a:txBody>
                  <a:tcPr/>
                </a:tc>
                <a:tc>
                  <a:txBody>
                    <a:bodyPr/>
                    <a:lstStyle/>
                    <a:p>
                      <a:pPr algn="ctr"/>
                      <a:r>
                        <a:rPr lang="en-US" sz="1800" dirty="0">
                          <a:effectLst>
                            <a:outerShdw blurRad="38100" dist="38100" dir="2700000" algn="tl">
                              <a:srgbClr val="000000">
                                <a:alpha val="43137"/>
                              </a:srgbClr>
                            </a:outerShdw>
                          </a:effectLst>
                          <a:latin typeface="Rockwell" panose="02060603020205020403" pitchFamily="18" charset="0"/>
                        </a:rPr>
                        <a:t>Latitude</a:t>
                      </a:r>
                    </a:p>
                  </a:txBody>
                  <a:tcPr/>
                </a:tc>
                <a:tc>
                  <a:txBody>
                    <a:bodyPr/>
                    <a:lstStyle/>
                    <a:p>
                      <a:pPr algn="ctr"/>
                      <a:r>
                        <a:rPr lang="en-US" sz="1800" dirty="0">
                          <a:effectLst>
                            <a:outerShdw blurRad="38100" dist="38100" dir="2700000" algn="tl">
                              <a:srgbClr val="000000">
                                <a:alpha val="43137"/>
                              </a:srgbClr>
                            </a:outerShdw>
                          </a:effectLst>
                          <a:latin typeface="Rockwell" panose="02060603020205020403" pitchFamily="18" charset="0"/>
                        </a:rPr>
                        <a:t>Altitude</a:t>
                      </a:r>
                    </a:p>
                  </a:txBody>
                  <a:tcPr/>
                </a:tc>
                <a:tc>
                  <a:txBody>
                    <a:bodyPr/>
                    <a:lstStyle/>
                    <a:p>
                      <a:pPr algn="ctr"/>
                      <a:r>
                        <a:rPr lang="en-US" sz="1800" dirty="0">
                          <a:effectLst>
                            <a:outerShdw blurRad="38100" dist="38100" dir="2700000" algn="tl">
                              <a:srgbClr val="000000">
                                <a:alpha val="43137"/>
                              </a:srgbClr>
                            </a:outerShdw>
                          </a:effectLst>
                          <a:latin typeface="Rockwell" panose="02060603020205020403" pitchFamily="18" charset="0"/>
                        </a:rPr>
                        <a:t>Distance from</a:t>
                      </a:r>
                      <a:r>
                        <a:rPr lang="en-US" sz="1800" baseline="0" dirty="0">
                          <a:effectLst>
                            <a:outerShdw blurRad="38100" dist="38100" dir="2700000" algn="tl">
                              <a:srgbClr val="000000">
                                <a:alpha val="43137"/>
                              </a:srgbClr>
                            </a:outerShdw>
                          </a:effectLst>
                          <a:latin typeface="Rockwell" panose="02060603020205020403" pitchFamily="18" charset="0"/>
                        </a:rPr>
                        <a:t> the sea</a:t>
                      </a:r>
                      <a:endParaRPr lang="en-US" sz="1800" dirty="0">
                        <a:effectLst>
                          <a:outerShdw blurRad="38100" dist="38100" dir="2700000" algn="tl">
                            <a:srgbClr val="000000">
                              <a:alpha val="43137"/>
                            </a:srgbClr>
                          </a:outerShdw>
                        </a:effectLst>
                        <a:latin typeface="Rockwell" panose="02060603020205020403" pitchFamily="18" charset="0"/>
                      </a:endParaRPr>
                    </a:p>
                  </a:txBody>
                  <a:tcPr/>
                </a:tc>
                <a:tc>
                  <a:txBody>
                    <a:bodyPr/>
                    <a:lstStyle/>
                    <a:p>
                      <a:pPr algn="ctr"/>
                      <a:r>
                        <a:rPr lang="en-US" sz="1800" dirty="0">
                          <a:effectLst>
                            <a:outerShdw blurRad="38100" dist="38100" dir="2700000" algn="tl">
                              <a:srgbClr val="000000">
                                <a:alpha val="43137"/>
                              </a:srgbClr>
                            </a:outerShdw>
                          </a:effectLst>
                          <a:latin typeface="Rockwell" panose="02060603020205020403" pitchFamily="18" charset="0"/>
                        </a:rPr>
                        <a:t>Cloud Cover</a:t>
                      </a:r>
                    </a:p>
                  </a:txBody>
                  <a:tcPr/>
                </a:tc>
                <a:extLst>
                  <a:ext uri="{0D108BD9-81ED-4DB2-BD59-A6C34878D82A}">
                    <a16:rowId xmlns:a16="http://schemas.microsoft.com/office/drawing/2014/main" xmlns="" val="10000"/>
                  </a:ext>
                </a:extLst>
              </a:tr>
              <a:tr h="123613">
                <a:tc rowSpan="2">
                  <a:txBody>
                    <a:bodyPr/>
                    <a:lstStyle/>
                    <a:p>
                      <a:r>
                        <a:rPr lang="en-US" sz="1800" dirty="0">
                          <a:effectLst>
                            <a:outerShdw blurRad="38100" dist="38100" dir="2700000" algn="tl">
                              <a:srgbClr val="000000">
                                <a:alpha val="43137"/>
                              </a:srgbClr>
                            </a:outerShdw>
                          </a:effectLst>
                          <a:latin typeface="Rockwell" panose="02060603020205020403" pitchFamily="18" charset="0"/>
                        </a:rPr>
                        <a:t>Examples</a:t>
                      </a:r>
                    </a:p>
                  </a:txBody>
                  <a:tcPr anchor="ctr"/>
                </a:tc>
                <a:tc gridSpan="2">
                  <a:txBody>
                    <a:bodyPr/>
                    <a:lstStyle/>
                    <a:p>
                      <a:r>
                        <a:rPr lang="en-US" sz="1800" dirty="0">
                          <a:effectLst>
                            <a:outerShdw blurRad="38100" dist="38100" dir="2700000" algn="tl">
                              <a:srgbClr val="000000">
                                <a:alpha val="43137"/>
                              </a:srgbClr>
                            </a:outerShdw>
                          </a:effectLst>
                          <a:latin typeface="Rockwell" panose="02060603020205020403" pitchFamily="18" charset="0"/>
                        </a:rPr>
                        <a:t>Singapore</a:t>
                      </a:r>
                    </a:p>
                  </a:txBody>
                  <a:tcPr/>
                </a:tc>
                <a:tc hMerge="1">
                  <a:txBody>
                    <a:bodyPr/>
                    <a:lstStyle/>
                    <a:p>
                      <a:endParaRPr lang="en-US" sz="1800" dirty="0">
                        <a:effectLst>
                          <a:outerShdw blurRad="38100" dist="38100" dir="2700000" algn="tl">
                            <a:srgbClr val="000000">
                              <a:alpha val="43137"/>
                            </a:srgbClr>
                          </a:outerShdw>
                        </a:effectLst>
                        <a:latin typeface="Rockwell" panose="02060603020205020403" pitchFamily="18" charset="0"/>
                      </a:endParaRPr>
                    </a:p>
                  </a:txBody>
                  <a:tcPr/>
                </a:tc>
                <a:tc>
                  <a:txBody>
                    <a:bodyPr/>
                    <a:lstStyle/>
                    <a:p>
                      <a:r>
                        <a:rPr lang="en-US" sz="1800" dirty="0">
                          <a:effectLst>
                            <a:outerShdw blurRad="38100" dist="38100" dir="2700000" algn="tl">
                              <a:srgbClr val="000000">
                                <a:alpha val="43137"/>
                              </a:srgbClr>
                            </a:outerShdw>
                          </a:effectLst>
                          <a:latin typeface="Rockwell" panose="02060603020205020403" pitchFamily="18" charset="0"/>
                        </a:rPr>
                        <a:t>Fairbanks</a:t>
                      </a:r>
                    </a:p>
                  </a:txBody>
                  <a:tcPr/>
                </a:tc>
                <a:tc>
                  <a:txBody>
                    <a:bodyPr/>
                    <a:lstStyle/>
                    <a:p>
                      <a:r>
                        <a:rPr lang="en-US" sz="1800" dirty="0">
                          <a:effectLst>
                            <a:outerShdw blurRad="38100" dist="38100" dir="2700000" algn="tl">
                              <a:srgbClr val="000000">
                                <a:alpha val="43137"/>
                              </a:srgbClr>
                            </a:outerShdw>
                          </a:effectLst>
                          <a:latin typeface="Rockwell" panose="02060603020205020403" pitchFamily="18" charset="0"/>
                        </a:rPr>
                        <a:t>Singapore</a:t>
                      </a:r>
                    </a:p>
                  </a:txBody>
                  <a:tcPr/>
                </a:tc>
                <a:extLst>
                  <a:ext uri="{0D108BD9-81ED-4DB2-BD59-A6C34878D82A}">
                    <a16:rowId xmlns:a16="http://schemas.microsoft.com/office/drawing/2014/main" xmlns="" val="10001"/>
                  </a:ext>
                </a:extLst>
              </a:tr>
              <a:tr h="242147">
                <a:tc vMerge="1">
                  <a:txBody>
                    <a:bodyPr/>
                    <a:lstStyle/>
                    <a:p>
                      <a:endParaRPr lang="en-US" sz="1800" dirty="0">
                        <a:effectLst>
                          <a:outerShdw blurRad="38100" dist="38100" dir="2700000" algn="tl">
                            <a:srgbClr val="000000">
                              <a:alpha val="43137"/>
                            </a:srgbClr>
                          </a:outerShdw>
                        </a:effectLst>
                        <a:latin typeface="Rockwell" panose="02060603020205020403" pitchFamily="18" charset="0"/>
                      </a:endParaRPr>
                    </a:p>
                  </a:txBody>
                  <a:tcPr/>
                </a:tc>
                <a:tc>
                  <a:txBody>
                    <a:bodyPr/>
                    <a:lstStyle/>
                    <a:p>
                      <a:r>
                        <a:rPr lang="en-US" sz="1800" dirty="0">
                          <a:effectLst>
                            <a:outerShdw blurRad="38100" dist="38100" dir="2700000" algn="tl">
                              <a:srgbClr val="000000">
                                <a:alpha val="43137"/>
                              </a:srgbClr>
                            </a:outerShdw>
                          </a:effectLst>
                          <a:latin typeface="Rockwell" panose="02060603020205020403" pitchFamily="18" charset="0"/>
                        </a:rPr>
                        <a:t>London</a:t>
                      </a:r>
                    </a:p>
                  </a:txBody>
                  <a:tcPr/>
                </a:tc>
                <a:tc>
                  <a:txBody>
                    <a:bodyPr/>
                    <a:lstStyle/>
                    <a:p>
                      <a:r>
                        <a:rPr lang="en-US" sz="1800" dirty="0">
                          <a:effectLst>
                            <a:outerShdw blurRad="38100" dist="38100" dir="2700000" algn="tl">
                              <a:srgbClr val="000000">
                                <a:alpha val="43137"/>
                              </a:srgbClr>
                            </a:outerShdw>
                          </a:effectLst>
                          <a:latin typeface="Rockwell" panose="02060603020205020403" pitchFamily="18" charset="0"/>
                        </a:rPr>
                        <a:t>Quito</a:t>
                      </a:r>
                    </a:p>
                  </a:txBody>
                  <a:tcPr/>
                </a:tc>
                <a:tc>
                  <a:txBody>
                    <a:bodyPr/>
                    <a:lstStyle/>
                    <a:p>
                      <a:r>
                        <a:rPr lang="en-US" sz="1800" dirty="0">
                          <a:effectLst>
                            <a:outerShdw blurRad="38100" dist="38100" dir="2700000" algn="tl">
                              <a:srgbClr val="000000">
                                <a:alpha val="43137"/>
                              </a:srgbClr>
                            </a:outerShdw>
                          </a:effectLst>
                          <a:latin typeface="Rockwell" panose="02060603020205020403" pitchFamily="18" charset="0"/>
                        </a:rPr>
                        <a:t>Anchorage</a:t>
                      </a:r>
                    </a:p>
                  </a:txBody>
                  <a:tcPr/>
                </a:tc>
                <a:tc>
                  <a:txBody>
                    <a:bodyPr/>
                    <a:lstStyle/>
                    <a:p>
                      <a:r>
                        <a:rPr lang="en-US" sz="1800" dirty="0">
                          <a:effectLst>
                            <a:outerShdw blurRad="38100" dist="38100" dir="2700000" algn="tl">
                              <a:srgbClr val="000000">
                                <a:alpha val="43137"/>
                              </a:srgbClr>
                            </a:outerShdw>
                          </a:effectLst>
                          <a:latin typeface="Rockwell" panose="02060603020205020403" pitchFamily="18" charset="0"/>
                        </a:rPr>
                        <a:t>Sahara Desert</a:t>
                      </a:r>
                    </a:p>
                  </a:txBody>
                  <a:tcPr/>
                </a:tc>
                <a:extLst>
                  <a:ext uri="{0D108BD9-81ED-4DB2-BD59-A6C34878D82A}">
                    <a16:rowId xmlns:a16="http://schemas.microsoft.com/office/drawing/2014/main" xmlns="" val="10002"/>
                  </a:ext>
                </a:extLst>
              </a:tr>
              <a:tr h="320040">
                <a:tc>
                  <a:txBody>
                    <a:bodyPr/>
                    <a:lstStyle/>
                    <a:p>
                      <a:r>
                        <a:rPr lang="en-US" sz="1800" dirty="0">
                          <a:effectLst>
                            <a:outerShdw blurRad="38100" dist="38100" dir="2700000" algn="tl">
                              <a:srgbClr val="000000">
                                <a:alpha val="43137"/>
                              </a:srgbClr>
                            </a:outerShdw>
                          </a:effectLst>
                          <a:latin typeface="Rockwell" panose="02060603020205020403" pitchFamily="18" charset="0"/>
                        </a:rPr>
                        <a:t>Affection</a:t>
                      </a:r>
                    </a:p>
                  </a:txBody>
                  <a:tcPr anchor="ctr"/>
                </a:tc>
                <a:tc gridSpan="2">
                  <a:txBody>
                    <a:bodyPr/>
                    <a:lstStyle/>
                    <a:p>
                      <a:r>
                        <a:rPr lang="en-US" sz="1800" dirty="0">
                          <a:effectLst>
                            <a:outerShdw blurRad="38100" dist="38100" dir="2700000" algn="tl">
                              <a:srgbClr val="000000">
                                <a:alpha val="43137"/>
                              </a:srgbClr>
                            </a:outerShdw>
                          </a:effectLst>
                          <a:latin typeface="Rockwell" panose="02060603020205020403" pitchFamily="18" charset="0"/>
                        </a:rPr>
                        <a:t>Mean</a:t>
                      </a:r>
                      <a:r>
                        <a:rPr lang="en-US" sz="1800" baseline="0" dirty="0">
                          <a:effectLst>
                            <a:outerShdw blurRad="38100" dist="38100" dir="2700000" algn="tl">
                              <a:srgbClr val="000000">
                                <a:alpha val="43137"/>
                              </a:srgbClr>
                            </a:outerShdw>
                          </a:effectLst>
                          <a:latin typeface="Rockwell" panose="02060603020205020403" pitchFamily="18" charset="0"/>
                        </a:rPr>
                        <a:t> Annual Temperature</a:t>
                      </a:r>
                      <a:endParaRPr lang="en-US" sz="1800" dirty="0">
                        <a:effectLst>
                          <a:outerShdw blurRad="38100" dist="38100" dir="2700000" algn="tl">
                            <a:srgbClr val="000000">
                              <a:alpha val="43137"/>
                            </a:srgbClr>
                          </a:outerShdw>
                        </a:effectLst>
                        <a:latin typeface="Rockwell" panose="02060603020205020403" pitchFamily="18" charset="0"/>
                      </a:endParaRPr>
                    </a:p>
                  </a:txBody>
                  <a:tcPr/>
                </a:tc>
                <a:tc hMerge="1">
                  <a:txBody>
                    <a:bodyPr/>
                    <a:lstStyle/>
                    <a:p>
                      <a:endParaRPr lang="en-US" sz="1800" dirty="0">
                        <a:effectLst>
                          <a:outerShdw blurRad="38100" dist="38100" dir="2700000" algn="tl">
                            <a:srgbClr val="000000">
                              <a:alpha val="43137"/>
                            </a:srgbClr>
                          </a:outerShdw>
                        </a:effectLst>
                        <a:latin typeface="Rockwell" panose="02060603020205020403" pitchFamily="18" charset="0"/>
                      </a:endParaRPr>
                    </a:p>
                  </a:txBody>
                  <a:tcPr/>
                </a:tc>
                <a:tc>
                  <a:txBody>
                    <a:bodyPr/>
                    <a:lstStyle/>
                    <a:p>
                      <a:r>
                        <a:rPr lang="en-US" sz="1800" dirty="0">
                          <a:effectLst>
                            <a:outerShdw blurRad="38100" dist="38100" dir="2700000" algn="tl">
                              <a:srgbClr val="000000">
                                <a:alpha val="43137"/>
                              </a:srgbClr>
                            </a:outerShdw>
                          </a:effectLst>
                          <a:latin typeface="Rockwell" panose="02060603020205020403" pitchFamily="18" charset="0"/>
                        </a:rPr>
                        <a:t>Annual</a:t>
                      </a:r>
                      <a:r>
                        <a:rPr lang="en-US" sz="1800" baseline="0" dirty="0">
                          <a:effectLst>
                            <a:outerShdw blurRad="38100" dist="38100" dir="2700000" algn="tl">
                              <a:srgbClr val="000000">
                                <a:alpha val="43137"/>
                              </a:srgbClr>
                            </a:outerShdw>
                          </a:effectLst>
                          <a:latin typeface="Rockwell" panose="02060603020205020403" pitchFamily="18" charset="0"/>
                        </a:rPr>
                        <a:t> Temperature Range</a:t>
                      </a:r>
                      <a:endParaRPr lang="en-US" sz="1800" dirty="0">
                        <a:effectLst>
                          <a:outerShdw blurRad="38100" dist="38100" dir="2700000" algn="tl">
                            <a:srgbClr val="000000">
                              <a:alpha val="43137"/>
                            </a:srgbClr>
                          </a:outerShdw>
                        </a:effectLst>
                        <a:latin typeface="Rockwell" panose="02060603020205020403" pitchFamily="18" charset="0"/>
                      </a:endParaRPr>
                    </a:p>
                  </a:txBody>
                  <a:tcPr/>
                </a:tc>
                <a:tc>
                  <a:txBody>
                    <a:bodyPr/>
                    <a:lstStyle/>
                    <a:p>
                      <a:r>
                        <a:rPr lang="en-US" sz="1800" dirty="0">
                          <a:effectLst>
                            <a:outerShdw blurRad="38100" dist="38100" dir="2700000" algn="tl">
                              <a:srgbClr val="000000">
                                <a:alpha val="43137"/>
                              </a:srgbClr>
                            </a:outerShdw>
                          </a:effectLst>
                          <a:latin typeface="Rockwell" panose="02060603020205020403" pitchFamily="18" charset="0"/>
                        </a:rPr>
                        <a:t>Diurnal</a:t>
                      </a:r>
                      <a:r>
                        <a:rPr lang="en-US" sz="1800" baseline="0" dirty="0">
                          <a:effectLst>
                            <a:outerShdw blurRad="38100" dist="38100" dir="2700000" algn="tl">
                              <a:srgbClr val="000000">
                                <a:alpha val="43137"/>
                              </a:srgbClr>
                            </a:outerShdw>
                          </a:effectLst>
                          <a:latin typeface="Rockwell" panose="02060603020205020403" pitchFamily="18" charset="0"/>
                        </a:rPr>
                        <a:t> Temperature Range</a:t>
                      </a:r>
                      <a:endParaRPr lang="en-US" sz="1800" dirty="0">
                        <a:effectLst>
                          <a:outerShdw blurRad="38100" dist="38100" dir="2700000" algn="tl">
                            <a:srgbClr val="000000">
                              <a:alpha val="43137"/>
                            </a:srgbClr>
                          </a:outerShdw>
                        </a:effectLst>
                        <a:latin typeface="Rockwell" panose="02060603020205020403" pitchFamily="18" charset="0"/>
                      </a:endParaRPr>
                    </a:p>
                  </a:txBody>
                  <a:tcPr/>
                </a:tc>
                <a:extLst>
                  <a:ext uri="{0D108BD9-81ED-4DB2-BD59-A6C34878D82A}">
                    <a16:rowId xmlns:a16="http://schemas.microsoft.com/office/drawing/2014/main" xmlns="" val="10003"/>
                  </a:ext>
                </a:extLst>
              </a:tr>
              <a:tr h="320040">
                <a:tc>
                  <a:txBody>
                    <a:bodyPr/>
                    <a:lstStyle/>
                    <a:p>
                      <a:r>
                        <a:rPr lang="en-US" sz="1800" dirty="0">
                          <a:effectLst>
                            <a:outerShdw blurRad="38100" dist="38100" dir="2700000" algn="tl">
                              <a:srgbClr val="000000">
                                <a:alpha val="43137"/>
                              </a:srgbClr>
                            </a:outerShdw>
                          </a:effectLst>
                          <a:latin typeface="Rockwell" panose="02060603020205020403" pitchFamily="18" charset="0"/>
                        </a:rPr>
                        <a:t>Relationship with Temperature</a:t>
                      </a:r>
                    </a:p>
                  </a:txBody>
                  <a:tcPr/>
                </a:tc>
                <a:tc gridSpan="2">
                  <a:txBody>
                    <a:bodyPr/>
                    <a:lstStyle/>
                    <a:p>
                      <a:r>
                        <a:rPr lang="en-US" sz="1800" dirty="0">
                          <a:effectLst>
                            <a:outerShdw blurRad="38100" dist="38100" dir="2700000" algn="tl">
                              <a:srgbClr val="000000">
                                <a:alpha val="43137"/>
                              </a:srgbClr>
                            </a:outerShdw>
                          </a:effectLst>
                          <a:latin typeface="Rockwell" panose="02060603020205020403" pitchFamily="18" charset="0"/>
                        </a:rPr>
                        <a:t>Inverse</a:t>
                      </a:r>
                    </a:p>
                  </a:txBody>
                  <a:tcPr/>
                </a:tc>
                <a:tc hMerge="1">
                  <a:txBody>
                    <a:bodyPr/>
                    <a:lstStyle/>
                    <a:p>
                      <a:endParaRPr lang="en-US"/>
                    </a:p>
                  </a:txBody>
                  <a:tcPr/>
                </a:tc>
                <a:tc>
                  <a:txBody>
                    <a:bodyPr/>
                    <a:lstStyle/>
                    <a:p>
                      <a:endParaRPr lang="en-US" sz="1800" dirty="0">
                        <a:effectLst>
                          <a:outerShdw blurRad="38100" dist="38100" dir="2700000" algn="tl">
                            <a:srgbClr val="000000">
                              <a:alpha val="43137"/>
                            </a:srgbClr>
                          </a:outerShdw>
                        </a:effectLst>
                        <a:latin typeface="Rockwell" panose="02060603020205020403" pitchFamily="18" charset="0"/>
                      </a:endParaRPr>
                    </a:p>
                  </a:txBody>
                  <a:tcPr/>
                </a:tc>
                <a:tc>
                  <a:txBody>
                    <a:bodyPr/>
                    <a:lstStyle/>
                    <a:p>
                      <a:r>
                        <a:rPr lang="en-US" sz="1800" dirty="0">
                          <a:effectLst>
                            <a:outerShdw blurRad="38100" dist="38100" dir="2700000" algn="tl">
                              <a:srgbClr val="000000">
                                <a:alpha val="43137"/>
                              </a:srgbClr>
                            </a:outerShdw>
                          </a:effectLst>
                          <a:latin typeface="Rockwell" panose="02060603020205020403" pitchFamily="18" charset="0"/>
                        </a:rPr>
                        <a:t>Inverse</a:t>
                      </a:r>
                    </a:p>
                  </a:txBody>
                  <a:tcPr/>
                </a:tc>
                <a:extLst>
                  <a:ext uri="{0D108BD9-81ED-4DB2-BD59-A6C34878D82A}">
                    <a16:rowId xmlns:a16="http://schemas.microsoft.com/office/drawing/2014/main" xmlns="" val="10004"/>
                  </a:ext>
                </a:extLst>
              </a:tr>
            </a:tbl>
          </a:graphicData>
        </a:graphic>
      </p:graphicFrame>
    </p:spTree>
    <p:extLst>
      <p:ext uri="{BB962C8B-B14F-4D97-AF65-F5344CB8AC3E}">
        <p14:creationId xmlns:p14="http://schemas.microsoft.com/office/powerpoint/2010/main" val="25422165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Relative Humidity</a:t>
            </a:r>
            <a:endParaRPr lang="en-US" sz="1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mc:AlternateContent xmlns:mc="http://schemas.openxmlformats.org/markup-compatibility/2006" xmlns:a14="http://schemas.microsoft.com/office/drawing/2010/main">
        <mc:Choice Requires="a14">
          <p:sp>
            <p:nvSpPr>
              <p:cNvPr id="18" name="Content Placeholder 2"/>
              <p:cNvSpPr txBox="1">
                <a:spLocks/>
              </p:cNvSpPr>
              <p:nvPr/>
            </p:nvSpPr>
            <p:spPr>
              <a:xfrm>
                <a:off x="838199" y="1418138"/>
                <a:ext cx="10060460" cy="2676067"/>
              </a:xfrm>
              <a:prstGeom prst="rect">
                <a:avLst/>
              </a:prstGeom>
              <a:effectLst>
                <a:outerShdw blurRad="50800" dist="38100" dir="2700000" algn="tl" rotWithShape="0">
                  <a:prstClr val="black">
                    <a:alpha val="40000"/>
                  </a:prstClr>
                </a:outerShdw>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Relative humidity is the ratio of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actual amount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of water vapour in the air to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maximum amount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of water vapour air can hold at a given temperature.</a:t>
                </a:r>
              </a:p>
              <a:p>
                <a:pPr marL="0" indent="0"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Relative Humidity =</a:t>
                </a:r>
                <a14:m>
                  <m:oMath xmlns:m="http://schemas.openxmlformats.org/officeDocument/2006/math">
                    <m:r>
                      <a:rPr lang="en-US" sz="2000" b="0" i="0" smtClean="0">
                        <a:solidFill>
                          <a:schemeClr val="bg1"/>
                        </a:solidFill>
                        <a:effectLst>
                          <a:outerShdw blurRad="38100" dist="38100" dir="2700000" algn="tl">
                            <a:srgbClr val="000000">
                              <a:alpha val="43137"/>
                            </a:srgbClr>
                          </a:outerShdw>
                        </a:effectLst>
                        <a:latin typeface="Cambria Math" panose="02040503050406030204" pitchFamily="18" charset="0"/>
                      </a:rPr>
                      <m:t> </m:t>
                    </m:r>
                    <m:f>
                      <m:fPr>
                        <m:ctrlPr>
                          <a:rPr lang="en-US" sz="2000" i="1" smtClean="0">
                            <a:solidFill>
                              <a:schemeClr val="bg1"/>
                            </a:solidFill>
                            <a:effectLst>
                              <a:outerShdw blurRad="38100" dist="38100" dir="2700000" algn="tl">
                                <a:srgbClr val="000000">
                                  <a:alpha val="43137"/>
                                </a:srgbClr>
                              </a:outerShdw>
                            </a:effectLst>
                            <a:latin typeface="Cambria Math" panose="02040503050406030204" pitchFamily="18" charset="0"/>
                          </a:rPr>
                        </m:ctrlPr>
                      </m:fPr>
                      <m:num>
                        <m:r>
                          <m:rPr>
                            <m:nor/>
                          </m:rPr>
                          <a:rPr lang="en-US" sz="2000" b="0" i="0" smtClean="0">
                            <a:solidFill>
                              <a:schemeClr val="bg1"/>
                            </a:solidFill>
                            <a:effectLst>
                              <a:outerShdw blurRad="38100" dist="38100" dir="2700000" algn="tl">
                                <a:srgbClr val="000000">
                                  <a:alpha val="43137"/>
                                </a:srgbClr>
                              </a:outerShdw>
                            </a:effectLst>
                            <a:latin typeface="Rockwell" panose="02060603020205020403" pitchFamily="18" charset="0"/>
                          </a:rPr>
                          <m:t>Actual</m:t>
                        </m:r>
                        <m:r>
                          <m:rPr>
                            <m:nor/>
                          </m:rPr>
                          <a:rPr lang="en-US" sz="2000" b="0" i="0" smtClean="0">
                            <a:solidFill>
                              <a:schemeClr val="bg1"/>
                            </a:solidFill>
                            <a:effectLst>
                              <a:outerShdw blurRad="38100" dist="38100" dir="2700000" algn="tl">
                                <a:srgbClr val="000000">
                                  <a:alpha val="43137"/>
                                </a:srgbClr>
                              </a:outerShdw>
                            </a:effectLst>
                            <a:latin typeface="Rockwell" panose="02060603020205020403" pitchFamily="18" charset="0"/>
                          </a:rPr>
                          <m:t> </m:t>
                        </m:r>
                        <m:r>
                          <m:rPr>
                            <m:nor/>
                          </m:rPr>
                          <a:rPr lang="en-US" sz="2000" b="0" i="0" smtClean="0">
                            <a:solidFill>
                              <a:schemeClr val="bg1"/>
                            </a:solidFill>
                            <a:effectLst>
                              <a:outerShdw blurRad="38100" dist="38100" dir="2700000" algn="tl">
                                <a:srgbClr val="000000">
                                  <a:alpha val="43137"/>
                                </a:srgbClr>
                              </a:outerShdw>
                            </a:effectLst>
                            <a:latin typeface="Rockwell" panose="02060603020205020403" pitchFamily="18" charset="0"/>
                          </a:rPr>
                          <m:t>amount</m:t>
                        </m:r>
                        <m:r>
                          <m:rPr>
                            <m:nor/>
                          </m:rPr>
                          <a:rPr lang="en-US" sz="2000" b="0" i="0" smtClean="0">
                            <a:solidFill>
                              <a:schemeClr val="bg1"/>
                            </a:solidFill>
                            <a:effectLst>
                              <a:outerShdw blurRad="38100" dist="38100" dir="2700000" algn="tl">
                                <a:srgbClr val="000000">
                                  <a:alpha val="43137"/>
                                </a:srgbClr>
                              </a:outerShdw>
                            </a:effectLst>
                            <a:latin typeface="Rockwell" panose="02060603020205020403" pitchFamily="18" charset="0"/>
                          </a:rPr>
                          <m:t> </m:t>
                        </m:r>
                        <m:r>
                          <m:rPr>
                            <m:nor/>
                          </m:rPr>
                          <a:rPr lang="en-US" sz="2000" b="0" i="0" smtClean="0">
                            <a:solidFill>
                              <a:schemeClr val="bg1"/>
                            </a:solidFill>
                            <a:effectLst>
                              <a:outerShdw blurRad="38100" dist="38100" dir="2700000" algn="tl">
                                <a:srgbClr val="000000">
                                  <a:alpha val="43137"/>
                                </a:srgbClr>
                              </a:outerShdw>
                            </a:effectLst>
                            <a:latin typeface="Rockwell" panose="02060603020205020403" pitchFamily="18" charset="0"/>
                          </a:rPr>
                          <m:t>of</m:t>
                        </m:r>
                        <m:r>
                          <m:rPr>
                            <m:nor/>
                          </m:rPr>
                          <a:rPr lang="en-US" sz="2000" b="0" i="0" smtClean="0">
                            <a:solidFill>
                              <a:schemeClr val="bg1"/>
                            </a:solidFill>
                            <a:effectLst>
                              <a:outerShdw blurRad="38100" dist="38100" dir="2700000" algn="tl">
                                <a:srgbClr val="000000">
                                  <a:alpha val="43137"/>
                                </a:srgbClr>
                              </a:outerShdw>
                            </a:effectLst>
                            <a:latin typeface="Rockwell" panose="02060603020205020403" pitchFamily="18" charset="0"/>
                          </a:rPr>
                          <m:t> </m:t>
                        </m:r>
                        <m:r>
                          <m:rPr>
                            <m:nor/>
                          </m:rPr>
                          <a:rPr lang="en-US" sz="2000" b="0" i="0" smtClean="0">
                            <a:solidFill>
                              <a:schemeClr val="bg1"/>
                            </a:solidFill>
                            <a:effectLst>
                              <a:outerShdw blurRad="38100" dist="38100" dir="2700000" algn="tl">
                                <a:srgbClr val="000000">
                                  <a:alpha val="43137"/>
                                </a:srgbClr>
                              </a:outerShdw>
                            </a:effectLst>
                            <a:latin typeface="Rockwell" panose="02060603020205020403" pitchFamily="18" charset="0"/>
                          </a:rPr>
                          <m:t>water</m:t>
                        </m:r>
                        <m:r>
                          <m:rPr>
                            <m:nor/>
                          </m:rPr>
                          <a:rPr lang="en-US" sz="2000" b="0" i="0" smtClean="0">
                            <a:solidFill>
                              <a:schemeClr val="bg1"/>
                            </a:solidFill>
                            <a:effectLst>
                              <a:outerShdw blurRad="38100" dist="38100" dir="2700000" algn="tl">
                                <a:srgbClr val="000000">
                                  <a:alpha val="43137"/>
                                </a:srgbClr>
                              </a:outerShdw>
                            </a:effectLst>
                            <a:latin typeface="Rockwell" panose="02060603020205020403" pitchFamily="18" charset="0"/>
                          </a:rPr>
                          <m:t> </m:t>
                        </m:r>
                        <m:r>
                          <m:rPr>
                            <m:nor/>
                          </m:rPr>
                          <a:rPr lang="en-US" sz="2000" b="0" i="0" smtClean="0">
                            <a:solidFill>
                              <a:schemeClr val="bg1"/>
                            </a:solidFill>
                            <a:effectLst>
                              <a:outerShdw blurRad="38100" dist="38100" dir="2700000" algn="tl">
                                <a:srgbClr val="000000">
                                  <a:alpha val="43137"/>
                                </a:srgbClr>
                              </a:outerShdw>
                            </a:effectLst>
                            <a:latin typeface="Rockwell" panose="02060603020205020403" pitchFamily="18" charset="0"/>
                          </a:rPr>
                          <m:t>vapour</m:t>
                        </m:r>
                        <m:r>
                          <m:rPr>
                            <m:nor/>
                          </m:rPr>
                          <a:rPr lang="en-US" sz="2000" b="0" i="0" smtClean="0">
                            <a:solidFill>
                              <a:schemeClr val="bg1"/>
                            </a:solidFill>
                            <a:effectLst>
                              <a:outerShdw blurRad="38100" dist="38100" dir="2700000" algn="tl">
                                <a:srgbClr val="000000">
                                  <a:alpha val="43137"/>
                                </a:srgbClr>
                              </a:outerShdw>
                            </a:effectLst>
                            <a:latin typeface="Rockwell" panose="02060603020205020403" pitchFamily="18" charset="0"/>
                          </a:rPr>
                          <m:t> </m:t>
                        </m:r>
                        <m:r>
                          <m:rPr>
                            <m:nor/>
                          </m:rPr>
                          <a:rPr lang="en-US" sz="2000" b="0" i="0" smtClean="0">
                            <a:solidFill>
                              <a:schemeClr val="bg1"/>
                            </a:solidFill>
                            <a:effectLst>
                              <a:outerShdw blurRad="38100" dist="38100" dir="2700000" algn="tl">
                                <a:srgbClr val="000000">
                                  <a:alpha val="43137"/>
                                </a:srgbClr>
                              </a:outerShdw>
                            </a:effectLst>
                            <a:latin typeface="Rockwell" panose="02060603020205020403" pitchFamily="18" charset="0"/>
                          </a:rPr>
                          <m:t>in</m:t>
                        </m:r>
                        <m:r>
                          <m:rPr>
                            <m:nor/>
                          </m:rPr>
                          <a:rPr lang="en-US" sz="2000" b="0" i="0" smtClean="0">
                            <a:solidFill>
                              <a:schemeClr val="bg1"/>
                            </a:solidFill>
                            <a:effectLst>
                              <a:outerShdw blurRad="38100" dist="38100" dir="2700000" algn="tl">
                                <a:srgbClr val="000000">
                                  <a:alpha val="43137"/>
                                </a:srgbClr>
                              </a:outerShdw>
                            </a:effectLst>
                            <a:latin typeface="Rockwell" panose="02060603020205020403" pitchFamily="18" charset="0"/>
                          </a:rPr>
                          <m:t> </m:t>
                        </m:r>
                        <m:r>
                          <m:rPr>
                            <m:nor/>
                          </m:rPr>
                          <a:rPr lang="en-US" sz="2000" b="0" i="0" smtClean="0">
                            <a:solidFill>
                              <a:schemeClr val="bg1"/>
                            </a:solidFill>
                            <a:effectLst>
                              <a:outerShdw blurRad="38100" dist="38100" dir="2700000" algn="tl">
                                <a:srgbClr val="000000">
                                  <a:alpha val="43137"/>
                                </a:srgbClr>
                              </a:outerShdw>
                            </a:effectLst>
                            <a:latin typeface="Rockwell" panose="02060603020205020403" pitchFamily="18" charset="0"/>
                          </a:rPr>
                          <m:t>the</m:t>
                        </m:r>
                        <m:r>
                          <m:rPr>
                            <m:nor/>
                          </m:rPr>
                          <a:rPr lang="en-US" sz="2000" b="0" i="0" smtClean="0">
                            <a:solidFill>
                              <a:schemeClr val="bg1"/>
                            </a:solidFill>
                            <a:effectLst>
                              <a:outerShdw blurRad="38100" dist="38100" dir="2700000" algn="tl">
                                <a:srgbClr val="000000">
                                  <a:alpha val="43137"/>
                                </a:srgbClr>
                              </a:outerShdw>
                            </a:effectLst>
                            <a:latin typeface="Rockwell" panose="02060603020205020403" pitchFamily="18" charset="0"/>
                          </a:rPr>
                          <m:t> </m:t>
                        </m:r>
                        <m:r>
                          <m:rPr>
                            <m:nor/>
                          </m:rPr>
                          <a:rPr lang="en-US" sz="2000" b="0" i="0" smtClean="0">
                            <a:solidFill>
                              <a:schemeClr val="bg1"/>
                            </a:solidFill>
                            <a:effectLst>
                              <a:outerShdw blurRad="38100" dist="38100" dir="2700000" algn="tl">
                                <a:srgbClr val="000000">
                                  <a:alpha val="43137"/>
                                </a:srgbClr>
                              </a:outerShdw>
                            </a:effectLst>
                            <a:latin typeface="Rockwell" panose="02060603020205020403" pitchFamily="18" charset="0"/>
                          </a:rPr>
                          <m:t>air</m:t>
                        </m:r>
                      </m:num>
                      <m:den>
                        <m:r>
                          <m:rPr>
                            <m:nor/>
                          </m:rPr>
                          <a:rPr lang="en-US" sz="2000" b="0" i="0" smtClean="0">
                            <a:solidFill>
                              <a:schemeClr val="bg1"/>
                            </a:solidFill>
                            <a:effectLst>
                              <a:outerShdw blurRad="38100" dist="38100" dir="2700000" algn="tl">
                                <a:srgbClr val="000000">
                                  <a:alpha val="43137"/>
                                </a:srgbClr>
                              </a:outerShdw>
                            </a:effectLst>
                            <a:latin typeface="Rockwell" panose="02060603020205020403" pitchFamily="18" charset="0"/>
                          </a:rPr>
                          <m:t>Maximum</m:t>
                        </m:r>
                        <m:r>
                          <m:rPr>
                            <m:nor/>
                          </m:rPr>
                          <a:rPr lang="en-US" sz="2000" b="0" i="0" smtClean="0">
                            <a:solidFill>
                              <a:schemeClr val="bg1"/>
                            </a:solidFill>
                            <a:effectLst>
                              <a:outerShdw blurRad="38100" dist="38100" dir="2700000" algn="tl">
                                <a:srgbClr val="000000">
                                  <a:alpha val="43137"/>
                                </a:srgbClr>
                              </a:outerShdw>
                            </a:effectLst>
                            <a:latin typeface="Rockwell" panose="02060603020205020403" pitchFamily="18" charset="0"/>
                          </a:rPr>
                          <m:t> </m:t>
                        </m:r>
                        <m:r>
                          <m:rPr>
                            <m:nor/>
                          </m:rPr>
                          <a:rPr lang="en-US" sz="2000" b="0" i="0" smtClean="0">
                            <a:solidFill>
                              <a:schemeClr val="bg1"/>
                            </a:solidFill>
                            <a:effectLst>
                              <a:outerShdw blurRad="38100" dist="38100" dir="2700000" algn="tl">
                                <a:srgbClr val="000000">
                                  <a:alpha val="43137"/>
                                </a:srgbClr>
                              </a:outerShdw>
                            </a:effectLst>
                            <a:latin typeface="Rockwell" panose="02060603020205020403" pitchFamily="18" charset="0"/>
                          </a:rPr>
                          <m:t>amount</m:t>
                        </m:r>
                        <m:r>
                          <m:rPr>
                            <m:nor/>
                          </m:rPr>
                          <a:rPr lang="en-US" sz="2000" b="0" i="0" smtClean="0">
                            <a:solidFill>
                              <a:schemeClr val="bg1"/>
                            </a:solidFill>
                            <a:effectLst>
                              <a:outerShdw blurRad="38100" dist="38100" dir="2700000" algn="tl">
                                <a:srgbClr val="000000">
                                  <a:alpha val="43137"/>
                                </a:srgbClr>
                              </a:outerShdw>
                            </a:effectLst>
                            <a:latin typeface="Rockwell" panose="02060603020205020403" pitchFamily="18" charset="0"/>
                          </a:rPr>
                          <m:t> </m:t>
                        </m:r>
                        <m:r>
                          <m:rPr>
                            <m:nor/>
                          </m:rPr>
                          <a:rPr lang="en-US" sz="2000" b="0" i="0" smtClean="0">
                            <a:solidFill>
                              <a:schemeClr val="bg1"/>
                            </a:solidFill>
                            <a:effectLst>
                              <a:outerShdw blurRad="38100" dist="38100" dir="2700000" algn="tl">
                                <a:srgbClr val="000000">
                                  <a:alpha val="43137"/>
                                </a:srgbClr>
                              </a:outerShdw>
                            </a:effectLst>
                            <a:latin typeface="Rockwell" panose="02060603020205020403" pitchFamily="18" charset="0"/>
                          </a:rPr>
                          <m:t>of</m:t>
                        </m:r>
                        <m:r>
                          <m:rPr>
                            <m:nor/>
                          </m:rPr>
                          <a:rPr lang="en-US" sz="2000" b="0" i="0" smtClean="0">
                            <a:solidFill>
                              <a:schemeClr val="bg1"/>
                            </a:solidFill>
                            <a:effectLst>
                              <a:outerShdw blurRad="38100" dist="38100" dir="2700000" algn="tl">
                                <a:srgbClr val="000000">
                                  <a:alpha val="43137"/>
                                </a:srgbClr>
                              </a:outerShdw>
                            </a:effectLst>
                            <a:latin typeface="Rockwell" panose="02060603020205020403" pitchFamily="18" charset="0"/>
                          </a:rPr>
                          <m:t> </m:t>
                        </m:r>
                        <m:r>
                          <m:rPr>
                            <m:nor/>
                          </m:rPr>
                          <a:rPr lang="en-US" sz="2000" b="0" i="0" smtClean="0">
                            <a:solidFill>
                              <a:schemeClr val="bg1"/>
                            </a:solidFill>
                            <a:effectLst>
                              <a:outerShdw blurRad="38100" dist="38100" dir="2700000" algn="tl">
                                <a:srgbClr val="000000">
                                  <a:alpha val="43137"/>
                                </a:srgbClr>
                              </a:outerShdw>
                            </a:effectLst>
                            <a:latin typeface="Rockwell" panose="02060603020205020403" pitchFamily="18" charset="0"/>
                          </a:rPr>
                          <m:t>water</m:t>
                        </m:r>
                        <m:r>
                          <m:rPr>
                            <m:nor/>
                          </m:rPr>
                          <a:rPr lang="en-US" sz="2000" b="0" i="0" smtClean="0">
                            <a:solidFill>
                              <a:schemeClr val="bg1"/>
                            </a:solidFill>
                            <a:effectLst>
                              <a:outerShdw blurRad="38100" dist="38100" dir="2700000" algn="tl">
                                <a:srgbClr val="000000">
                                  <a:alpha val="43137"/>
                                </a:srgbClr>
                              </a:outerShdw>
                            </a:effectLst>
                            <a:latin typeface="Rockwell" panose="02060603020205020403" pitchFamily="18" charset="0"/>
                          </a:rPr>
                          <m:t> </m:t>
                        </m:r>
                        <m:r>
                          <m:rPr>
                            <m:nor/>
                          </m:rPr>
                          <a:rPr lang="en-US" sz="2000" b="0" i="0" smtClean="0">
                            <a:solidFill>
                              <a:schemeClr val="bg1"/>
                            </a:solidFill>
                            <a:effectLst>
                              <a:outerShdw blurRad="38100" dist="38100" dir="2700000" algn="tl">
                                <a:srgbClr val="000000">
                                  <a:alpha val="43137"/>
                                </a:srgbClr>
                              </a:outerShdw>
                            </a:effectLst>
                            <a:latin typeface="Rockwell" panose="02060603020205020403" pitchFamily="18" charset="0"/>
                          </a:rPr>
                          <m:t>vapour</m:t>
                        </m:r>
                        <m:r>
                          <m:rPr>
                            <m:nor/>
                          </m:rPr>
                          <a:rPr lang="en-US" sz="2000" b="0" i="0" smtClean="0">
                            <a:solidFill>
                              <a:schemeClr val="bg1"/>
                            </a:solidFill>
                            <a:effectLst>
                              <a:outerShdw blurRad="38100" dist="38100" dir="2700000" algn="tl">
                                <a:srgbClr val="000000">
                                  <a:alpha val="43137"/>
                                </a:srgbClr>
                              </a:outerShdw>
                            </a:effectLst>
                            <a:latin typeface="Rockwell" panose="02060603020205020403" pitchFamily="18" charset="0"/>
                          </a:rPr>
                          <m:t> </m:t>
                        </m:r>
                        <m:r>
                          <m:rPr>
                            <m:nor/>
                          </m:rPr>
                          <a:rPr lang="en-US" sz="2000" b="0" i="0" smtClean="0">
                            <a:solidFill>
                              <a:schemeClr val="bg1"/>
                            </a:solidFill>
                            <a:effectLst>
                              <a:outerShdw blurRad="38100" dist="38100" dir="2700000" algn="tl">
                                <a:srgbClr val="000000">
                                  <a:alpha val="43137"/>
                                </a:srgbClr>
                              </a:outerShdw>
                            </a:effectLst>
                            <a:latin typeface="Rockwell" panose="02060603020205020403" pitchFamily="18" charset="0"/>
                          </a:rPr>
                          <m:t>the</m:t>
                        </m:r>
                        <m:r>
                          <m:rPr>
                            <m:nor/>
                          </m:rPr>
                          <a:rPr lang="en-US" sz="2000" b="0" i="0" smtClean="0">
                            <a:solidFill>
                              <a:schemeClr val="bg1"/>
                            </a:solidFill>
                            <a:effectLst>
                              <a:outerShdw blurRad="38100" dist="38100" dir="2700000" algn="tl">
                                <a:srgbClr val="000000">
                                  <a:alpha val="43137"/>
                                </a:srgbClr>
                              </a:outerShdw>
                            </a:effectLst>
                            <a:latin typeface="Rockwell" panose="02060603020205020403" pitchFamily="18" charset="0"/>
                          </a:rPr>
                          <m:t> </m:t>
                        </m:r>
                        <m:r>
                          <m:rPr>
                            <m:nor/>
                          </m:rPr>
                          <a:rPr lang="en-US" sz="2000" b="0" i="0" smtClean="0">
                            <a:solidFill>
                              <a:schemeClr val="bg1"/>
                            </a:solidFill>
                            <a:effectLst>
                              <a:outerShdw blurRad="38100" dist="38100" dir="2700000" algn="tl">
                                <a:srgbClr val="000000">
                                  <a:alpha val="43137"/>
                                </a:srgbClr>
                              </a:outerShdw>
                            </a:effectLst>
                            <a:latin typeface="Rockwell" panose="02060603020205020403" pitchFamily="18" charset="0"/>
                          </a:rPr>
                          <m:t>air</m:t>
                        </m:r>
                        <m:r>
                          <m:rPr>
                            <m:nor/>
                          </m:rPr>
                          <a:rPr lang="en-US" sz="2000" b="0" i="0" smtClean="0">
                            <a:solidFill>
                              <a:schemeClr val="bg1"/>
                            </a:solidFill>
                            <a:effectLst>
                              <a:outerShdw blurRad="38100" dist="38100" dir="2700000" algn="tl">
                                <a:srgbClr val="000000">
                                  <a:alpha val="43137"/>
                                </a:srgbClr>
                              </a:outerShdw>
                            </a:effectLst>
                            <a:latin typeface="Rockwell" panose="02060603020205020403" pitchFamily="18" charset="0"/>
                          </a:rPr>
                          <m:t> </m:t>
                        </m:r>
                        <m:r>
                          <m:rPr>
                            <m:nor/>
                          </m:rPr>
                          <a:rPr lang="en-US" sz="2000" b="0" i="0" smtClean="0">
                            <a:solidFill>
                              <a:schemeClr val="bg1"/>
                            </a:solidFill>
                            <a:effectLst>
                              <a:outerShdw blurRad="38100" dist="38100" dir="2700000" algn="tl">
                                <a:srgbClr val="000000">
                                  <a:alpha val="43137"/>
                                </a:srgbClr>
                              </a:outerShdw>
                            </a:effectLst>
                            <a:latin typeface="Rockwell" panose="02060603020205020403" pitchFamily="18" charset="0"/>
                          </a:rPr>
                          <m:t>can</m:t>
                        </m:r>
                        <m:r>
                          <m:rPr>
                            <m:nor/>
                          </m:rPr>
                          <a:rPr lang="en-US" sz="2000" b="0" i="0" smtClean="0">
                            <a:solidFill>
                              <a:schemeClr val="bg1"/>
                            </a:solidFill>
                            <a:effectLst>
                              <a:outerShdw blurRad="38100" dist="38100" dir="2700000" algn="tl">
                                <a:srgbClr val="000000">
                                  <a:alpha val="43137"/>
                                </a:srgbClr>
                              </a:outerShdw>
                            </a:effectLst>
                            <a:latin typeface="Rockwell" panose="02060603020205020403" pitchFamily="18" charset="0"/>
                          </a:rPr>
                          <m:t> </m:t>
                        </m:r>
                        <m:r>
                          <m:rPr>
                            <m:nor/>
                          </m:rPr>
                          <a:rPr lang="en-US" sz="2000" b="0" i="0" smtClean="0">
                            <a:solidFill>
                              <a:schemeClr val="bg1"/>
                            </a:solidFill>
                            <a:effectLst>
                              <a:outerShdw blurRad="38100" dist="38100" dir="2700000" algn="tl">
                                <a:srgbClr val="000000">
                                  <a:alpha val="43137"/>
                                </a:srgbClr>
                              </a:outerShdw>
                            </a:effectLst>
                            <a:latin typeface="Rockwell" panose="02060603020205020403" pitchFamily="18" charset="0"/>
                          </a:rPr>
                          <m:t>hold</m:t>
                        </m:r>
                      </m:den>
                    </m:f>
                  </m:oMath>
                </a14:m>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 </a:t>
                </a:r>
                <a14:m>
                  <m:oMath xmlns:m="http://schemas.openxmlformats.org/officeDocument/2006/math">
                    <m:r>
                      <m:rPr>
                        <m:nor/>
                      </m:rPr>
                      <a:rPr lang="en-US" sz="2000" i="0" dirty="0" smtClean="0">
                        <a:solidFill>
                          <a:schemeClr val="bg1"/>
                        </a:solidFill>
                        <a:effectLst>
                          <a:outerShdw blurRad="38100" dist="38100" dir="2700000" algn="tl">
                            <a:srgbClr val="000000">
                              <a:alpha val="43137"/>
                            </a:srgbClr>
                          </a:outerShdw>
                        </a:effectLst>
                        <a:latin typeface="Rockwell" panose="02060603020205020403" pitchFamily="18" charset="0"/>
                        <a:ea typeface="Cambria Math" panose="02040503050406030204" pitchFamily="18" charset="0"/>
                      </a:rPr>
                      <m:t>×</m:t>
                    </m:r>
                  </m:oMath>
                </a14:m>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 100%</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It is measured using a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sling psychrometer</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p:txBody>
          </p:sp>
        </mc:Choice>
        <mc:Fallback xmlns="">
          <p:sp>
            <p:nvSpPr>
              <p:cNvPr id="18" name="Content Placeholder 2"/>
              <p:cNvSpPr txBox="1">
                <a:spLocks noRot="1" noChangeAspect="1" noMove="1" noResize="1" noEditPoints="1" noAdjustHandles="1" noChangeArrowheads="1" noChangeShapeType="1" noTextEdit="1"/>
              </p:cNvSpPr>
              <p:nvPr/>
            </p:nvSpPr>
            <p:spPr>
              <a:xfrm>
                <a:off x="838199" y="1418138"/>
                <a:ext cx="10060460" cy="2676067"/>
              </a:xfrm>
              <a:prstGeom prst="rect">
                <a:avLst/>
              </a:prstGeom>
              <a:blipFill rotWithShape="0">
                <a:blip r:embed="rId3"/>
                <a:stretch>
                  <a:fillRect/>
                </a:stretch>
              </a:blipFill>
              <a:effectLst>
                <a:outerShdw blurRad="50800" dist="38100" dir="2700000" algn="tl" rotWithShape="0">
                  <a:prstClr val="black">
                    <a:alpha val="40000"/>
                  </a:prstClr>
                </a:outerShdw>
              </a:effectLst>
            </p:spPr>
            <p:txBody>
              <a:bodyPr/>
              <a:lstStyle/>
              <a:p>
                <a:r>
                  <a:rPr lang="en-US">
                    <a:noFill/>
                  </a:rPr>
                  <a:t> </a:t>
                </a:r>
              </a:p>
            </p:txBody>
          </p:sp>
        </mc:Fallback>
      </mc:AlternateContent>
    </p:spTree>
    <p:extLst>
      <p:ext uri="{BB962C8B-B14F-4D97-AF65-F5344CB8AC3E}">
        <p14:creationId xmlns:p14="http://schemas.microsoft.com/office/powerpoint/2010/main" val="13255739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Relative Humidity</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Effect of Temperature on Relative Humidity</a:t>
            </a:r>
          </a:p>
        </p:txBody>
      </p:sp>
      <p:sp>
        <p:nvSpPr>
          <p:cNvPr id="18" name="Content Placeholder 2"/>
          <p:cNvSpPr txBox="1">
            <a:spLocks/>
          </p:cNvSpPr>
          <p:nvPr/>
        </p:nvSpPr>
        <p:spPr>
          <a:xfrm>
            <a:off x="838199" y="1418138"/>
            <a:ext cx="10060460" cy="1901711"/>
          </a:xfrm>
          <a:prstGeom prst="rect">
            <a:avLst/>
          </a:prstGeom>
          <a:effectLst>
            <a:outerShdw blurRad="50800" dist="38100" dir="2700000" algn="tl" rotWithShape="0">
              <a:prstClr val="black">
                <a:alpha val="40000"/>
              </a:prstClr>
            </a:outerShdw>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Relative humidity varies with temperature. At higher temperatures, air will be able to hold more water vapour because the air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molecules are more spread out</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 hence more water vapour can fill the spaces.</a:t>
            </a:r>
          </a:p>
          <a:p>
            <a:pPr marL="0" indent="0"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Assuming that the actual water vapour in the air is constant, the relative humidity is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lower at higher temperatures </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and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higher at lower temperatures</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44136" y="3118166"/>
            <a:ext cx="5448586" cy="2936643"/>
          </a:xfrm>
          <a:prstGeom prst="rect">
            <a:avLst/>
          </a:prstGeom>
          <a:effectLst>
            <a:outerShdw blurRad="50800" dist="38100" dir="2700000" algn="tl" rotWithShape="0">
              <a:prstClr val="black">
                <a:alpha val="40000"/>
              </a:prstClr>
            </a:outerShdw>
            <a:softEdge rad="127000"/>
          </a:effectLst>
        </p:spPr>
      </p:pic>
      <p:sp>
        <p:nvSpPr>
          <p:cNvPr id="11" name="Content Placeholder 2"/>
          <p:cNvSpPr txBox="1">
            <a:spLocks/>
          </p:cNvSpPr>
          <p:nvPr/>
        </p:nvSpPr>
        <p:spPr>
          <a:xfrm>
            <a:off x="3748755" y="6054809"/>
            <a:ext cx="4239347" cy="708454"/>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Font typeface="Arial" panose="020B0604020202020204" pitchFamily="34" charset="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As the relative humidity increases, the temperature decreases</a:t>
            </a:r>
          </a:p>
        </p:txBody>
      </p:sp>
    </p:spTree>
    <p:extLst>
      <p:ext uri="{BB962C8B-B14F-4D97-AF65-F5344CB8AC3E}">
        <p14:creationId xmlns:p14="http://schemas.microsoft.com/office/powerpoint/2010/main" val="9353462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Relative Humidity</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Effect of Temperature on Relative Humidity</a:t>
            </a:r>
          </a:p>
        </p:txBody>
      </p:sp>
      <p:sp>
        <p:nvSpPr>
          <p:cNvPr id="18" name="Content Placeholder 2"/>
          <p:cNvSpPr txBox="1">
            <a:spLocks/>
          </p:cNvSpPr>
          <p:nvPr/>
        </p:nvSpPr>
        <p:spPr>
          <a:xfrm>
            <a:off x="838199" y="1418139"/>
            <a:ext cx="10060460" cy="1325062"/>
          </a:xfrm>
          <a:prstGeom prst="rect">
            <a:avLst/>
          </a:prstGeom>
          <a:effectLst>
            <a:outerShdw blurRad="50800" dist="38100" dir="2700000" algn="tl" rotWithShape="0">
              <a:prstClr val="black">
                <a:alpha val="40000"/>
              </a:prstClr>
            </a:outerShdw>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The relative humidity tends to be higher from midnight to early in the morning and lower during the mid-afternoon from 3pm to 6pm.</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3532" y="2320514"/>
            <a:ext cx="5029794" cy="2935224"/>
          </a:xfrm>
          <a:prstGeom prst="rect">
            <a:avLst/>
          </a:prstGeom>
          <a:effectLst>
            <a:outerShdw blurRad="50800" dist="38100" dir="2700000" algn="tl" rotWithShape="0">
              <a:prstClr val="black">
                <a:alpha val="40000"/>
              </a:prstClr>
            </a:outerShdw>
          </a:effectLst>
        </p:spPr>
      </p:pic>
      <p:sp>
        <p:nvSpPr>
          <p:cNvPr id="6" name="Content Placeholder 2"/>
          <p:cNvSpPr txBox="1">
            <a:spLocks/>
          </p:cNvSpPr>
          <p:nvPr/>
        </p:nvSpPr>
        <p:spPr>
          <a:xfrm>
            <a:off x="3331226" y="5296927"/>
            <a:ext cx="5074406" cy="708454"/>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Font typeface="Arial" panose="020B0604020202020204" pitchFamily="34" charset="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Graph showing the relationship between relative humidity and temperature</a:t>
            </a:r>
          </a:p>
        </p:txBody>
      </p:sp>
    </p:spTree>
    <p:extLst>
      <p:ext uri="{BB962C8B-B14F-4D97-AF65-F5344CB8AC3E}">
        <p14:creationId xmlns:p14="http://schemas.microsoft.com/office/powerpoint/2010/main" val="23183826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Relative Humidity</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Effect of Temperature on Relative Humidity</a:t>
            </a:r>
          </a:p>
        </p:txBody>
      </p:sp>
      <p:sp>
        <p:nvSpPr>
          <p:cNvPr id="18" name="Content Placeholder 2"/>
          <p:cNvSpPr txBox="1">
            <a:spLocks/>
          </p:cNvSpPr>
          <p:nvPr/>
        </p:nvSpPr>
        <p:spPr>
          <a:xfrm>
            <a:off x="838199" y="1418138"/>
            <a:ext cx="10060460" cy="1901711"/>
          </a:xfrm>
          <a:prstGeom prst="rect">
            <a:avLst/>
          </a:prstGeom>
          <a:effectLst>
            <a:outerShdw blurRad="50800" dist="38100" dir="2700000" algn="tl" rotWithShape="0">
              <a:prstClr val="black">
                <a:alpha val="40000"/>
              </a:prstClr>
            </a:outerShdw>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Since warm air can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hold more water vapour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than cool air,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amount of rainfall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that falls in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tropical areas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is usually higher than that in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temperate areas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199" y="2811240"/>
            <a:ext cx="4826566" cy="2714943"/>
          </a:xfrm>
          <a:prstGeom prst="rect">
            <a:avLst/>
          </a:prstGeom>
          <a:effectLst>
            <a:outerShdw blurRad="50800" dist="38100" dir="2700000" algn="tl" rotWithShape="0">
              <a:prstClr val="black">
                <a:alpha val="40000"/>
              </a:prstClr>
            </a:outerShdw>
          </a:effectLst>
        </p:spPr>
      </p:pic>
      <p:sp>
        <p:nvSpPr>
          <p:cNvPr id="7" name="Content Placeholder 2"/>
          <p:cNvSpPr txBox="1">
            <a:spLocks/>
          </p:cNvSpPr>
          <p:nvPr/>
        </p:nvSpPr>
        <p:spPr>
          <a:xfrm>
            <a:off x="1321279" y="5606422"/>
            <a:ext cx="3860406" cy="708454"/>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Font typeface="Arial" panose="020B0604020202020204" pitchFamily="34" charset="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Kalimantan Rainforest in Indonesia, a tropical area</a:t>
            </a:r>
          </a:p>
        </p:txBody>
      </p:sp>
      <p:pic>
        <p:nvPicPr>
          <p:cNvPr id="2" name="Picture 1"/>
          <p:cNvPicPr>
            <a:picLocks noChangeAspect="1"/>
          </p:cNvPicPr>
          <p:nvPr/>
        </p:nvPicPr>
        <p:blipFill rotWithShape="1">
          <a:blip r:embed="rId4" cstate="print">
            <a:extLst>
              <a:ext uri="{28A0092B-C50C-407E-A947-70E740481C1C}">
                <a14:useLocalDpi xmlns:a14="http://schemas.microsoft.com/office/drawing/2010/main" val="0"/>
              </a:ext>
            </a:extLst>
          </a:blip>
          <a:srcRect l="20025" r="280"/>
          <a:stretch/>
        </p:blipFill>
        <p:spPr>
          <a:xfrm>
            <a:off x="6139833" y="2863222"/>
            <a:ext cx="4917182" cy="2743200"/>
          </a:xfrm>
          <a:prstGeom prst="rect">
            <a:avLst/>
          </a:prstGeom>
          <a:effectLst>
            <a:outerShdw blurRad="50800" dist="38100" dir="2700000" algn="tl" rotWithShape="0">
              <a:prstClr val="black">
                <a:alpha val="40000"/>
              </a:prstClr>
            </a:outerShdw>
          </a:effectLst>
        </p:spPr>
      </p:pic>
      <p:sp>
        <p:nvSpPr>
          <p:cNvPr id="9" name="Content Placeholder 2"/>
          <p:cNvSpPr txBox="1">
            <a:spLocks/>
          </p:cNvSpPr>
          <p:nvPr/>
        </p:nvSpPr>
        <p:spPr>
          <a:xfrm>
            <a:off x="7035140" y="5676443"/>
            <a:ext cx="3126568" cy="708454"/>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Font typeface="Arial" panose="020B0604020202020204" pitchFamily="34" charset="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Paris, the capital of France, a temperate area</a:t>
            </a:r>
          </a:p>
        </p:txBody>
      </p:sp>
    </p:spTree>
    <p:extLst>
      <p:ext uri="{BB962C8B-B14F-4D97-AF65-F5344CB8AC3E}">
        <p14:creationId xmlns:p14="http://schemas.microsoft.com/office/powerpoint/2010/main" val="42723360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Relative Humidity</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Differences in Relative Humidity in Different Locations</a:t>
            </a:r>
          </a:p>
        </p:txBody>
      </p:sp>
      <p:sp>
        <p:nvSpPr>
          <p:cNvPr id="18" name="Content Placeholder 2"/>
          <p:cNvSpPr txBox="1">
            <a:spLocks/>
          </p:cNvSpPr>
          <p:nvPr/>
        </p:nvSpPr>
        <p:spPr>
          <a:xfrm>
            <a:off x="838199" y="1418138"/>
            <a:ext cx="10060460" cy="3895267"/>
          </a:xfrm>
          <a:prstGeom prst="rect">
            <a:avLst/>
          </a:prstGeom>
          <a:effectLst>
            <a:outerShdw blurRad="50800" dist="38100" dir="2700000" algn="tl" rotWithShape="0">
              <a:prstClr val="black">
                <a:alpha val="40000"/>
              </a:prstClr>
            </a:outerShdw>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Differences in relative humidity are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dependent on temperature</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Temperature varies from place to place due to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unequal heating of the Earth’s surface</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via shortwave solar radiation.</a:t>
            </a:r>
          </a:p>
          <a:p>
            <a:pPr marL="0" indent="0" defTabSz="457200">
              <a:buNone/>
              <a:defRPr/>
            </a:pP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Unequal heating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depends on factors such as latitude, altitude, distance from the sea. For example, at a coastal area, sea breeze in the afternoon results in much humidity brought to the land, increasing the relative humidity.</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Generally,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coastal areas experience a higher relative humidity</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p:txBody>
      </p:sp>
    </p:spTree>
    <p:extLst>
      <p:ext uri="{BB962C8B-B14F-4D97-AF65-F5344CB8AC3E}">
        <p14:creationId xmlns:p14="http://schemas.microsoft.com/office/powerpoint/2010/main" val="13966988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Relative Humidity</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Saturation</a:t>
            </a:r>
          </a:p>
        </p:txBody>
      </p:sp>
      <p:sp>
        <p:nvSpPr>
          <p:cNvPr id="18" name="Content Placeholder 2"/>
          <p:cNvSpPr txBox="1">
            <a:spLocks/>
          </p:cNvSpPr>
          <p:nvPr/>
        </p:nvSpPr>
        <p:spPr>
          <a:xfrm>
            <a:off x="838199" y="1418138"/>
            <a:ext cx="10060460" cy="1498057"/>
          </a:xfrm>
          <a:prstGeom prst="rect">
            <a:avLst/>
          </a:prstGeom>
          <a:effectLst>
            <a:outerShdw blurRad="50800" dist="38100" dir="2700000" algn="tl" rotWithShape="0">
              <a:prstClr val="black">
                <a:alpha val="40000"/>
              </a:prstClr>
            </a:outerShdw>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When the relative humidity reaches 100%,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saturation</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occurs. Saturation is also known as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dew point temperature</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At dew point temperature,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condensation</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takes place.</a:t>
            </a:r>
          </a:p>
        </p:txBody>
      </p:sp>
    </p:spTree>
    <p:extLst>
      <p:ext uri="{BB962C8B-B14F-4D97-AF65-F5344CB8AC3E}">
        <p14:creationId xmlns:p14="http://schemas.microsoft.com/office/powerpoint/2010/main" val="7305471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Clouds</a:t>
            </a: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9" y="1418138"/>
            <a:ext cx="10060460" cy="1498057"/>
          </a:xfrm>
          <a:prstGeom prst="rect">
            <a:avLst/>
          </a:prstGeom>
          <a:effectLst>
            <a:outerShdw blurRad="50800" dist="38100" dir="2700000" algn="tl" rotWithShape="0">
              <a:prstClr val="black">
                <a:alpha val="40000"/>
              </a:prstClr>
            </a:outerShdw>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Clouds are mass of water droplets or ice crystals suspended in the atmosphere. They form when water vapour cools at dew point temperature and changes into water droplets.</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7057" y="2713293"/>
            <a:ext cx="3712602" cy="2468880"/>
          </a:xfrm>
          <a:prstGeom prst="rect">
            <a:avLst/>
          </a:prstGeom>
          <a:effectLst>
            <a:outerShdw blurRad="50800" dist="38100" dir="2700000" algn="tl" rotWithShape="0">
              <a:prstClr val="black">
                <a:alpha val="40000"/>
              </a:prstClr>
            </a:outerShdw>
          </a:effectLst>
        </p:spPr>
      </p:pic>
      <p:sp>
        <p:nvSpPr>
          <p:cNvPr id="5" name="Content Placeholder 2"/>
          <p:cNvSpPr txBox="1">
            <a:spLocks/>
          </p:cNvSpPr>
          <p:nvPr/>
        </p:nvSpPr>
        <p:spPr>
          <a:xfrm>
            <a:off x="578801" y="5234645"/>
            <a:ext cx="3126568" cy="466512"/>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Font typeface="Arial" panose="020B0604020202020204" pitchFamily="34" charset="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Altocumulus Clouds</a:t>
            </a:r>
          </a:p>
        </p:txBody>
      </p:sp>
      <p:pic>
        <p:nvPicPr>
          <p:cNvPr id="3" name="Picture 2"/>
          <p:cNvPicPr>
            <a:picLocks noChangeAspect="1"/>
          </p:cNvPicPr>
          <p:nvPr/>
        </p:nvPicPr>
        <p:blipFill rotWithShape="1">
          <a:blip r:embed="rId4" cstate="print">
            <a:extLst>
              <a:ext uri="{28A0092B-C50C-407E-A947-70E740481C1C}">
                <a14:useLocalDpi xmlns:a14="http://schemas.microsoft.com/office/drawing/2010/main" val="0"/>
              </a:ext>
            </a:extLst>
          </a:blip>
          <a:srcRect l="375" r="9731"/>
          <a:stretch/>
        </p:blipFill>
        <p:spPr>
          <a:xfrm>
            <a:off x="4333489" y="2765765"/>
            <a:ext cx="3945538" cy="2468880"/>
          </a:xfrm>
          <a:prstGeom prst="rect">
            <a:avLst/>
          </a:prstGeom>
          <a:effectLst>
            <a:outerShdw blurRad="50800" dist="38100" dir="2700000" algn="tl" rotWithShape="0">
              <a:prstClr val="black">
                <a:alpha val="40000"/>
              </a:prstClr>
            </a:outerShdw>
          </a:effectLst>
        </p:spPr>
      </p:pic>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602857" y="2713293"/>
            <a:ext cx="3291840" cy="2468880"/>
          </a:xfrm>
          <a:prstGeom prst="rect">
            <a:avLst/>
          </a:prstGeom>
          <a:effectLst>
            <a:outerShdw blurRad="50800" dist="38100" dir="2700000" algn="tl" rotWithShape="0">
              <a:prstClr val="black">
                <a:alpha val="40000"/>
              </a:prstClr>
            </a:outerShdw>
          </a:effectLst>
        </p:spPr>
      </p:pic>
      <p:sp>
        <p:nvSpPr>
          <p:cNvPr id="8" name="Content Placeholder 2"/>
          <p:cNvSpPr txBox="1">
            <a:spLocks/>
          </p:cNvSpPr>
          <p:nvPr/>
        </p:nvSpPr>
        <p:spPr>
          <a:xfrm>
            <a:off x="4742974" y="5234645"/>
            <a:ext cx="3126568" cy="466512"/>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Font typeface="Arial" panose="020B0604020202020204" pitchFamily="34" charset="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Cumulonimbus Clouds</a:t>
            </a:r>
          </a:p>
        </p:txBody>
      </p:sp>
      <p:sp>
        <p:nvSpPr>
          <p:cNvPr id="9" name="Content Placeholder 2"/>
          <p:cNvSpPr txBox="1">
            <a:spLocks/>
          </p:cNvSpPr>
          <p:nvPr/>
        </p:nvSpPr>
        <p:spPr>
          <a:xfrm>
            <a:off x="8688512" y="5234645"/>
            <a:ext cx="3126568" cy="466512"/>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Font typeface="Arial" panose="020B0604020202020204" pitchFamily="34" charset="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Cirrus Clouds</a:t>
            </a:r>
          </a:p>
        </p:txBody>
      </p:sp>
    </p:spTree>
    <p:extLst>
      <p:ext uri="{BB962C8B-B14F-4D97-AF65-F5344CB8AC3E}">
        <p14:creationId xmlns:p14="http://schemas.microsoft.com/office/powerpoint/2010/main" val="1625404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Rainfall</a:t>
            </a: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9" y="1418138"/>
            <a:ext cx="10060460" cy="3763462"/>
          </a:xfrm>
          <a:prstGeom prst="rect">
            <a:avLst/>
          </a:prstGeom>
          <a:effectLst>
            <a:outerShdw blurRad="50800" dist="38100" dir="2700000" algn="tl" rotWithShape="0">
              <a:prstClr val="black">
                <a:alpha val="40000"/>
              </a:prstClr>
            </a:outerShdw>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Precipitation refers to water in any form that falls from the atmosphere to the surface of the Earth. Rainfall is measured using a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rain gauge</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There are two types of rainfall which are namely:</a:t>
            </a:r>
          </a:p>
          <a:p>
            <a:pPr defTabSz="457200">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Convectional Rain</a:t>
            </a:r>
          </a:p>
          <a:p>
            <a:pPr defTabSz="457200">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Relief Rain (Orographic Rain)</a:t>
            </a:r>
          </a:p>
        </p:txBody>
      </p:sp>
      <p:sp>
        <p:nvSpPr>
          <p:cNvPr id="12" name="Content Placeholder 2"/>
          <p:cNvSpPr txBox="1">
            <a:spLocks/>
          </p:cNvSpPr>
          <p:nvPr/>
        </p:nvSpPr>
        <p:spPr>
          <a:xfrm>
            <a:off x="7975457" y="6026362"/>
            <a:ext cx="3126568" cy="466512"/>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Font typeface="Arial" panose="020B0604020202020204" pitchFamily="34" charset="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Rain Gauge</a:t>
            </a:r>
          </a:p>
        </p:txBody>
      </p:sp>
      <p:graphicFrame>
        <p:nvGraphicFramePr>
          <p:cNvPr id="13" name="Table 12"/>
          <p:cNvGraphicFramePr>
            <a:graphicFrameLocks noGrp="1"/>
          </p:cNvGraphicFramePr>
          <p:nvPr>
            <p:extLst>
              <p:ext uri="{D42A27DB-BD31-4B8C-83A1-F6EECF244321}">
                <p14:modId xmlns:p14="http://schemas.microsoft.com/office/powerpoint/2010/main" val="685091896"/>
              </p:ext>
            </p:extLst>
          </p:nvPr>
        </p:nvGraphicFramePr>
        <p:xfrm>
          <a:off x="2855912" y="3720328"/>
          <a:ext cx="4129776" cy="792480"/>
        </p:xfrm>
        <a:graphic>
          <a:graphicData uri="http://schemas.openxmlformats.org/drawingml/2006/table">
            <a:tbl>
              <a:tblPr firstRow="1" bandRow="1">
                <a:effectLst>
                  <a:outerShdw blurRad="50800" dist="38100" dir="2700000" algn="tl" rotWithShape="0">
                    <a:prstClr val="black">
                      <a:alpha val="40000"/>
                    </a:prstClr>
                  </a:outerShdw>
                </a:effectLst>
                <a:tableStyleId>{AF606853-7671-496A-8E4F-DF71F8EC918B}</a:tableStyleId>
              </a:tblPr>
              <a:tblGrid>
                <a:gridCol w="2064888">
                  <a:extLst>
                    <a:ext uri="{9D8B030D-6E8A-4147-A177-3AD203B41FA5}">
                      <a16:colId xmlns:a16="http://schemas.microsoft.com/office/drawing/2014/main" xmlns="" val="20000"/>
                    </a:ext>
                  </a:extLst>
                </a:gridCol>
                <a:gridCol w="2064888">
                  <a:extLst>
                    <a:ext uri="{9D8B030D-6E8A-4147-A177-3AD203B41FA5}">
                      <a16:colId xmlns:a16="http://schemas.microsoft.com/office/drawing/2014/main" xmlns="" val="20001"/>
                    </a:ext>
                  </a:extLst>
                </a:gridCol>
              </a:tblGrid>
              <a:tr h="379256">
                <a:tc>
                  <a:txBody>
                    <a:bodyPr/>
                    <a:lstStyle/>
                    <a:p>
                      <a:pPr algn="ctr"/>
                      <a:r>
                        <a:rPr lang="en-US" sz="2000" dirty="0">
                          <a:effectLst>
                            <a:outerShdw blurRad="38100" dist="38100" dir="2700000" algn="tl">
                              <a:srgbClr val="000000">
                                <a:alpha val="43137"/>
                              </a:srgbClr>
                            </a:outerShdw>
                          </a:effectLst>
                          <a:latin typeface="Rockwell" panose="02060603020205020403" pitchFamily="18" charset="0"/>
                        </a:rPr>
                        <a:t>High</a:t>
                      </a:r>
                      <a:r>
                        <a:rPr lang="en-US" sz="2000" baseline="0" dirty="0">
                          <a:effectLst>
                            <a:outerShdw blurRad="38100" dist="38100" dir="2700000" algn="tl">
                              <a:srgbClr val="000000">
                                <a:alpha val="43137"/>
                              </a:srgbClr>
                            </a:outerShdw>
                          </a:effectLst>
                          <a:latin typeface="Rockwell" panose="02060603020205020403" pitchFamily="18" charset="0"/>
                        </a:rPr>
                        <a:t> Rainfall</a:t>
                      </a:r>
                      <a:endParaRPr lang="en-US" sz="2000" dirty="0">
                        <a:effectLst>
                          <a:outerShdw blurRad="38100" dist="38100" dir="2700000" algn="tl">
                            <a:srgbClr val="000000">
                              <a:alpha val="43137"/>
                            </a:srgbClr>
                          </a:outerShdw>
                        </a:effectLst>
                        <a:latin typeface="Rockwell" panose="02060603020205020403" pitchFamily="18" charset="0"/>
                      </a:endParaRPr>
                    </a:p>
                  </a:txBody>
                  <a:tcPr/>
                </a:tc>
                <a:tc>
                  <a:txBody>
                    <a:bodyPr/>
                    <a:lstStyle/>
                    <a:p>
                      <a:pPr algn="ctr"/>
                      <a:r>
                        <a:rPr lang="en-US" sz="2000" dirty="0">
                          <a:effectLst>
                            <a:outerShdw blurRad="38100" dist="38100" dir="2700000" algn="tl">
                              <a:srgbClr val="000000">
                                <a:alpha val="43137"/>
                              </a:srgbClr>
                            </a:outerShdw>
                          </a:effectLst>
                          <a:latin typeface="Rockwell" panose="02060603020205020403" pitchFamily="18" charset="0"/>
                        </a:rPr>
                        <a:t>Low Rainfall</a:t>
                      </a:r>
                    </a:p>
                  </a:txBody>
                  <a:tcPr/>
                </a:tc>
                <a:extLst>
                  <a:ext uri="{0D108BD9-81ED-4DB2-BD59-A6C34878D82A}">
                    <a16:rowId xmlns:a16="http://schemas.microsoft.com/office/drawing/2014/main" xmlns="" val="10000"/>
                  </a:ext>
                </a:extLst>
              </a:tr>
              <a:tr h="198120">
                <a:tc>
                  <a:txBody>
                    <a:bodyPr/>
                    <a:lstStyle/>
                    <a:p>
                      <a:pPr marL="0" indent="0" algn="l">
                        <a:buFont typeface="Arial" panose="020B0604020202020204" pitchFamily="34" charset="0"/>
                        <a:buNone/>
                      </a:pPr>
                      <a:r>
                        <a:rPr lang="en-US" sz="2000" dirty="0">
                          <a:effectLst>
                            <a:outerShdw blurRad="38100" dist="38100" dir="2700000" algn="tl">
                              <a:srgbClr val="000000">
                                <a:alpha val="43137"/>
                              </a:srgbClr>
                            </a:outerShdw>
                          </a:effectLst>
                          <a:latin typeface="Rockwell" panose="02060603020205020403" pitchFamily="18" charset="0"/>
                        </a:rPr>
                        <a:t>&gt;</a:t>
                      </a:r>
                      <a:r>
                        <a:rPr lang="en-US" sz="2000" baseline="0" dirty="0">
                          <a:effectLst>
                            <a:outerShdw blurRad="38100" dist="38100" dir="2700000" algn="tl">
                              <a:srgbClr val="000000">
                                <a:alpha val="43137"/>
                              </a:srgbClr>
                            </a:outerShdw>
                          </a:effectLst>
                          <a:latin typeface="Rockwell" panose="02060603020205020403" pitchFamily="18" charset="0"/>
                        </a:rPr>
                        <a:t> 1500mm</a:t>
                      </a:r>
                      <a:endParaRPr lang="en-US" sz="2000" dirty="0">
                        <a:effectLst>
                          <a:outerShdw blurRad="38100" dist="38100" dir="2700000" algn="tl">
                            <a:srgbClr val="000000">
                              <a:alpha val="43137"/>
                            </a:srgbClr>
                          </a:outerShdw>
                        </a:effectLst>
                        <a:latin typeface="Rockwell" panose="02060603020205020403" pitchFamily="18" charset="0"/>
                      </a:endParaRPr>
                    </a:p>
                  </a:txBody>
                  <a:tcPr/>
                </a:tc>
                <a:tc>
                  <a:txBody>
                    <a:bodyPr/>
                    <a:lstStyle/>
                    <a:p>
                      <a:pPr marL="0" indent="0" algn="l">
                        <a:buFont typeface="Arial" panose="020B0604020202020204" pitchFamily="34" charset="0"/>
                        <a:buNone/>
                      </a:pPr>
                      <a:r>
                        <a:rPr lang="en-US" sz="2000" dirty="0">
                          <a:effectLst>
                            <a:outerShdw blurRad="38100" dist="38100" dir="2700000" algn="tl">
                              <a:srgbClr val="000000">
                                <a:alpha val="43137"/>
                              </a:srgbClr>
                            </a:outerShdw>
                          </a:effectLst>
                          <a:latin typeface="Rockwell" panose="02060603020205020403" pitchFamily="18" charset="0"/>
                        </a:rPr>
                        <a:t>&lt;</a:t>
                      </a:r>
                      <a:r>
                        <a:rPr lang="en-US" sz="2000" baseline="0" dirty="0">
                          <a:effectLst>
                            <a:outerShdw blurRad="38100" dist="38100" dir="2700000" algn="tl">
                              <a:srgbClr val="000000">
                                <a:alpha val="43137"/>
                              </a:srgbClr>
                            </a:outerShdw>
                          </a:effectLst>
                          <a:latin typeface="Rockwell" panose="02060603020205020403" pitchFamily="18" charset="0"/>
                        </a:rPr>
                        <a:t> 250mm</a:t>
                      </a:r>
                      <a:endParaRPr lang="en-US" sz="2000" dirty="0">
                        <a:effectLst>
                          <a:outerShdw blurRad="38100" dist="38100" dir="2700000" algn="tl">
                            <a:srgbClr val="000000">
                              <a:alpha val="43137"/>
                            </a:srgbClr>
                          </a:outerShdw>
                        </a:effectLst>
                        <a:latin typeface="Rockwell" panose="02060603020205020403" pitchFamily="18" charset="0"/>
                      </a:endParaRPr>
                    </a:p>
                  </a:txBody>
                  <a:tcPr/>
                </a:tc>
                <a:extLst>
                  <a:ext uri="{0D108BD9-81ED-4DB2-BD59-A6C34878D82A}">
                    <a16:rowId xmlns:a16="http://schemas.microsoft.com/office/drawing/2014/main" xmlns="" val="10001"/>
                  </a:ext>
                </a:extLst>
              </a:tr>
            </a:tbl>
          </a:graphicData>
        </a:graphic>
      </p:graphicFrame>
      <p:sp>
        <p:nvSpPr>
          <p:cNvPr id="8" name="object 5">
            <a:extLst>
              <a:ext uri="{FF2B5EF4-FFF2-40B4-BE49-F238E27FC236}">
                <a16:creationId xmlns:a16="http://schemas.microsoft.com/office/drawing/2014/main" xmlns="" id="{5D456AB9-1FAB-4B5F-9365-5CFBC7E5DEFE}"/>
              </a:ext>
            </a:extLst>
          </p:cNvPr>
          <p:cNvSpPr/>
          <p:nvPr/>
        </p:nvSpPr>
        <p:spPr>
          <a:xfrm>
            <a:off x="7975457" y="2230898"/>
            <a:ext cx="3090107" cy="3771339"/>
          </a:xfrm>
          <a:prstGeom prst="rect">
            <a:avLst/>
          </a:prstGeom>
          <a:blipFill>
            <a:blip r:embed="rId3" cstate="print"/>
            <a:stretch>
              <a:fillRect/>
            </a:stretch>
          </a:blipFill>
          <a:effectLst>
            <a:outerShdw blurRad="50800" dist="38100" dir="2700000" algn="tl" rotWithShape="0">
              <a:prstClr val="black">
                <a:alpha val="40000"/>
              </a:prstClr>
            </a:outerShdw>
          </a:effectLst>
        </p:spPr>
        <p:txBody>
          <a:bodyPr wrap="square" lIns="0" tIns="0" rIns="0" bIns="0" rtlCol="0"/>
          <a:lstStyle/>
          <a:p>
            <a:endParaRPr/>
          </a:p>
        </p:txBody>
      </p:sp>
    </p:spTree>
    <p:extLst>
      <p:ext uri="{BB962C8B-B14F-4D97-AF65-F5344CB8AC3E}">
        <p14:creationId xmlns:p14="http://schemas.microsoft.com/office/powerpoint/2010/main" val="40488017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Rainfall</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Formation of Convectional Rain</a:t>
            </a:r>
            <a:endParaRPr lang="en-US" sz="18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4" name="object 3">
            <a:extLst>
              <a:ext uri="{FF2B5EF4-FFF2-40B4-BE49-F238E27FC236}">
                <a16:creationId xmlns:a16="http://schemas.microsoft.com/office/drawing/2014/main" xmlns="" id="{C6F3892D-5A47-41E2-A46A-9FABD41092AA}"/>
              </a:ext>
            </a:extLst>
          </p:cNvPr>
          <p:cNvSpPr/>
          <p:nvPr/>
        </p:nvSpPr>
        <p:spPr>
          <a:xfrm>
            <a:off x="2415739" y="1352550"/>
            <a:ext cx="7360522" cy="5266679"/>
          </a:xfrm>
          <a:prstGeom prst="rect">
            <a:avLst/>
          </a:prstGeom>
          <a:blipFill>
            <a:blip r:embed="rId3" cstate="print"/>
            <a:stretch>
              <a:fillRect r="-730" b="-1250"/>
            </a:stretch>
          </a:blipFill>
          <a:effectLst>
            <a:outerShdw blurRad="50800" dist="38100" dir="2700000" algn="tl" rotWithShape="0">
              <a:prstClr val="black">
                <a:alpha val="40000"/>
              </a:prstClr>
            </a:outerShdw>
          </a:effectLst>
        </p:spPr>
        <p:txBody>
          <a:bodyPr wrap="square" lIns="0" tIns="0" rIns="0" bIns="0" rtlCol="0"/>
          <a:lstStyle/>
          <a:p>
            <a:endParaRPr/>
          </a:p>
        </p:txBody>
      </p:sp>
    </p:spTree>
    <p:extLst>
      <p:ext uri="{BB962C8B-B14F-4D97-AF65-F5344CB8AC3E}">
        <p14:creationId xmlns:p14="http://schemas.microsoft.com/office/powerpoint/2010/main" val="13004265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Rainfall</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Formation of Convectional Rain</a:t>
            </a:r>
          </a:p>
        </p:txBody>
      </p:sp>
      <p:sp>
        <p:nvSpPr>
          <p:cNvPr id="18" name="Content Placeholder 2"/>
          <p:cNvSpPr txBox="1">
            <a:spLocks/>
          </p:cNvSpPr>
          <p:nvPr/>
        </p:nvSpPr>
        <p:spPr>
          <a:xfrm>
            <a:off x="838199" y="1418138"/>
            <a:ext cx="10060460" cy="3936457"/>
          </a:xfrm>
          <a:prstGeom prst="rect">
            <a:avLst/>
          </a:prstGeom>
          <a:effectLst>
            <a:outerShdw blurRad="50800" dist="38100" dir="2700000" algn="tl" rotWithShape="0">
              <a:prstClr val="black">
                <a:alpha val="40000"/>
              </a:prstClr>
            </a:outerShdw>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457200">
              <a:defRPr/>
            </a:pP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Incoming shortwave solar radiation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from the Sun reaches the Earth.</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The Earth’s surface is heated by the Sun’s energy, which in turns heats up the surrounding air.</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The warm air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expands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and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rises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As the air rises, it cools. It eventually reaches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dew point temperature</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resulting in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condensation</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to occur.</a:t>
            </a:r>
          </a:p>
          <a:p>
            <a:pPr defTabSz="457200">
              <a:defRPr/>
            </a:pP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Cumulonimbus clouds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are often formed.</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When the water droplets become too heavy, they fall back to the Earth’s surface as convectional rain.</a:t>
            </a:r>
          </a:p>
        </p:txBody>
      </p:sp>
    </p:spTree>
    <p:extLst>
      <p:ext uri="{BB962C8B-B14F-4D97-AF65-F5344CB8AC3E}">
        <p14:creationId xmlns:p14="http://schemas.microsoft.com/office/powerpoint/2010/main" val="39066396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Rainfall</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Characteristics of Convectional Rain</a:t>
            </a:r>
          </a:p>
        </p:txBody>
      </p:sp>
      <p:sp>
        <p:nvSpPr>
          <p:cNvPr id="18" name="Content Placeholder 2"/>
          <p:cNvSpPr txBox="1">
            <a:spLocks/>
          </p:cNvSpPr>
          <p:nvPr/>
        </p:nvSpPr>
        <p:spPr>
          <a:xfrm>
            <a:off x="838199" y="1418138"/>
            <a:ext cx="10060460" cy="2404219"/>
          </a:xfrm>
          <a:prstGeom prst="rect">
            <a:avLst/>
          </a:prstGeom>
          <a:effectLst>
            <a:outerShdw blurRad="50800" dist="38100" dir="2700000" algn="tl" rotWithShape="0">
              <a:prstClr val="black">
                <a:alpha val="40000"/>
              </a:prstClr>
            </a:outerShdw>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Convectional rain occurs when the Earth’s surface is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heated intensely</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Hence, this form of rain is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common in the tropics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which receive a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great amount of sunlight</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Convectional rain is often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associated with thunder and lightning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and it generally lasts only a short time but brings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intense rainfall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over an area.</a:t>
            </a:r>
          </a:p>
        </p:txBody>
      </p:sp>
    </p:spTree>
    <p:extLst>
      <p:ext uri="{BB962C8B-B14F-4D97-AF65-F5344CB8AC3E}">
        <p14:creationId xmlns:p14="http://schemas.microsoft.com/office/powerpoint/2010/main" val="24504800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Rainfall</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Formation of Relief Rain (Orographic Rain)</a:t>
            </a:r>
            <a:endParaRPr lang="en-US" sz="18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5" name="object 4">
            <a:extLst>
              <a:ext uri="{FF2B5EF4-FFF2-40B4-BE49-F238E27FC236}">
                <a16:creationId xmlns:a16="http://schemas.microsoft.com/office/drawing/2014/main" xmlns="" id="{A6FB2493-B95C-4A61-8123-4FDA92D29D78}"/>
              </a:ext>
            </a:extLst>
          </p:cNvPr>
          <p:cNvSpPr/>
          <p:nvPr/>
        </p:nvSpPr>
        <p:spPr>
          <a:xfrm>
            <a:off x="2069824" y="1352550"/>
            <a:ext cx="8052352" cy="5379554"/>
          </a:xfrm>
          <a:prstGeom prst="rect">
            <a:avLst/>
          </a:prstGeom>
          <a:blipFill>
            <a:blip r:embed="rId3" cstate="print"/>
            <a:stretch>
              <a:fillRect b="-1160"/>
            </a:stretch>
          </a:blipFill>
          <a:effectLst>
            <a:outerShdw blurRad="50800" dist="38100" dir="2700000" algn="tl" rotWithShape="0">
              <a:prstClr val="black">
                <a:alpha val="40000"/>
              </a:prstClr>
            </a:outerShdw>
          </a:effectLst>
        </p:spPr>
        <p:txBody>
          <a:bodyPr wrap="square" lIns="0" tIns="0" rIns="0" bIns="0" rtlCol="0"/>
          <a:lstStyle/>
          <a:p>
            <a:endParaRPr/>
          </a:p>
        </p:txBody>
      </p:sp>
    </p:spTree>
    <p:extLst>
      <p:ext uri="{BB962C8B-B14F-4D97-AF65-F5344CB8AC3E}">
        <p14:creationId xmlns:p14="http://schemas.microsoft.com/office/powerpoint/2010/main" val="15907894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Rainfall</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Formation of Relief Rain (Orographic Rain)</a:t>
            </a:r>
            <a:endParaRPr lang="en-US" sz="18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9" y="1418137"/>
            <a:ext cx="10060460" cy="4038765"/>
          </a:xfrm>
          <a:prstGeom prst="rect">
            <a:avLst/>
          </a:prstGeom>
          <a:effectLst>
            <a:outerShdw blurRad="50800" dist="38100" dir="2700000" algn="tl" rotWithShape="0">
              <a:prstClr val="black">
                <a:alpha val="40000"/>
              </a:prstClr>
            </a:outerShdw>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The</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 warm, moist air from the sea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comes into contact with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windward side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of the mountain and it is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forced to rise</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Air cools as it rises. When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dew point temperature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is reached,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condensation</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occurs and clouds form. When the water droplets become too heavy, they fall back to the Earth’s surface as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relief rain</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By the time the air moves to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leeward slope</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it becomes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too dry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and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no rain falls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When air descends, it is compressed and warmed by the heat near the Earth’s surface. This increases its moisture holding capacity and hence reducing its relative humidity.</a:t>
            </a:r>
          </a:p>
          <a:p>
            <a:pPr marL="0" indent="0" defTabSz="457200">
              <a:buNone/>
              <a:defRPr/>
            </a:pP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10392061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Pressure and Winds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Air Pressure</a:t>
            </a:r>
            <a:endParaRPr lang="en-US" sz="18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9" y="1418138"/>
            <a:ext cx="10060460" cy="1498057"/>
          </a:xfrm>
          <a:prstGeom prst="rect">
            <a:avLst/>
          </a:prstGeom>
          <a:effectLst>
            <a:outerShdw blurRad="50800" dist="38100" dir="2700000" algn="tl" rotWithShape="0">
              <a:prstClr val="black">
                <a:alpha val="40000"/>
              </a:prstClr>
            </a:outerShdw>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Air pressure is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force exerted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on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a unit area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of the Earth’s surface by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weight of a column of air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above it. It is measured in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millibars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a:t>
            </a:r>
            <a:r>
              <a:rPr lang="en-US" sz="2400" dirty="0" err="1">
                <a:solidFill>
                  <a:schemeClr val="bg1"/>
                </a:solidFill>
                <a:effectLst>
                  <a:outerShdw blurRad="38100" dist="38100" dir="2700000" algn="tl">
                    <a:srgbClr val="000000">
                      <a:alpha val="43137"/>
                    </a:srgbClr>
                  </a:outerShdw>
                </a:effectLst>
                <a:latin typeface="Rockwell" panose="02060603020205020403" pitchFamily="18" charset="0"/>
              </a:rPr>
              <a:t>mb</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using a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barometer</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The average sea level pressure is 1013mb.</a:t>
            </a:r>
          </a:p>
        </p:txBody>
      </p:sp>
      <p:pic>
        <p:nvPicPr>
          <p:cNvPr id="2" name="Picture 1"/>
          <p:cNvPicPr>
            <a:picLocks noChangeAspect="1"/>
          </p:cNvPicPr>
          <p:nvPr/>
        </p:nvPicPr>
        <p:blipFill>
          <a:blip r:embed="rId3" cstate="print">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8853144" y="2356636"/>
            <a:ext cx="2500656" cy="2537868"/>
          </a:xfrm>
          <a:prstGeom prst="rect">
            <a:avLst/>
          </a:prstGeom>
          <a:effectLst>
            <a:outerShdw blurRad="50800" dist="38100" dir="2700000" algn="tl" rotWithShape="0">
              <a:prstClr val="black">
                <a:alpha val="40000"/>
              </a:prstClr>
            </a:outerShdw>
          </a:effectLst>
        </p:spPr>
      </p:pic>
      <p:sp>
        <p:nvSpPr>
          <p:cNvPr id="5" name="Content Placeholder 2"/>
          <p:cNvSpPr txBox="1">
            <a:spLocks/>
          </p:cNvSpPr>
          <p:nvPr/>
        </p:nvSpPr>
        <p:spPr>
          <a:xfrm>
            <a:off x="8540188" y="4894504"/>
            <a:ext cx="3126568" cy="466512"/>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Font typeface="Arial" panose="020B0604020202020204" pitchFamily="34" charset="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Barometer</a:t>
            </a:r>
          </a:p>
        </p:txBody>
      </p:sp>
      <p:graphicFrame>
        <p:nvGraphicFramePr>
          <p:cNvPr id="6" name="Table 5"/>
          <p:cNvGraphicFramePr>
            <a:graphicFrameLocks noGrp="1"/>
          </p:cNvGraphicFramePr>
          <p:nvPr>
            <p:extLst>
              <p:ext uri="{D42A27DB-BD31-4B8C-83A1-F6EECF244321}">
                <p14:modId xmlns:p14="http://schemas.microsoft.com/office/powerpoint/2010/main" val="2422984657"/>
              </p:ext>
            </p:extLst>
          </p:nvPr>
        </p:nvGraphicFramePr>
        <p:xfrm>
          <a:off x="3465512" y="3229330"/>
          <a:ext cx="4129776" cy="792480"/>
        </p:xfrm>
        <a:graphic>
          <a:graphicData uri="http://schemas.openxmlformats.org/drawingml/2006/table">
            <a:tbl>
              <a:tblPr firstRow="1" bandRow="1">
                <a:effectLst>
                  <a:outerShdw blurRad="50800" dist="38100" dir="2700000" algn="tl" rotWithShape="0">
                    <a:prstClr val="black">
                      <a:alpha val="40000"/>
                    </a:prstClr>
                  </a:outerShdw>
                </a:effectLst>
                <a:tableStyleId>{AF606853-7671-496A-8E4F-DF71F8EC918B}</a:tableStyleId>
              </a:tblPr>
              <a:tblGrid>
                <a:gridCol w="2064888">
                  <a:extLst>
                    <a:ext uri="{9D8B030D-6E8A-4147-A177-3AD203B41FA5}">
                      <a16:colId xmlns:a16="http://schemas.microsoft.com/office/drawing/2014/main" xmlns="" val="20000"/>
                    </a:ext>
                  </a:extLst>
                </a:gridCol>
                <a:gridCol w="2064888">
                  <a:extLst>
                    <a:ext uri="{9D8B030D-6E8A-4147-A177-3AD203B41FA5}">
                      <a16:colId xmlns:a16="http://schemas.microsoft.com/office/drawing/2014/main" xmlns="" val="20001"/>
                    </a:ext>
                  </a:extLst>
                </a:gridCol>
              </a:tblGrid>
              <a:tr h="379256">
                <a:tc>
                  <a:txBody>
                    <a:bodyPr/>
                    <a:lstStyle/>
                    <a:p>
                      <a:pPr algn="ctr"/>
                      <a:r>
                        <a:rPr lang="en-US" sz="2000" dirty="0">
                          <a:effectLst>
                            <a:outerShdw blurRad="38100" dist="38100" dir="2700000" algn="tl">
                              <a:srgbClr val="000000">
                                <a:alpha val="43137"/>
                              </a:srgbClr>
                            </a:outerShdw>
                          </a:effectLst>
                          <a:latin typeface="Rockwell" panose="02060603020205020403" pitchFamily="18" charset="0"/>
                        </a:rPr>
                        <a:t>High Pressure</a:t>
                      </a:r>
                    </a:p>
                  </a:txBody>
                  <a:tcPr/>
                </a:tc>
                <a:tc>
                  <a:txBody>
                    <a:bodyPr/>
                    <a:lstStyle/>
                    <a:p>
                      <a:pPr algn="ctr"/>
                      <a:r>
                        <a:rPr lang="en-US" sz="2000" dirty="0">
                          <a:effectLst>
                            <a:outerShdw blurRad="38100" dist="38100" dir="2700000" algn="tl">
                              <a:srgbClr val="000000">
                                <a:alpha val="43137"/>
                              </a:srgbClr>
                            </a:outerShdw>
                          </a:effectLst>
                          <a:latin typeface="Rockwell" panose="02060603020205020403" pitchFamily="18" charset="0"/>
                        </a:rPr>
                        <a:t>Low</a:t>
                      </a:r>
                      <a:r>
                        <a:rPr lang="en-US" sz="2000" baseline="0" dirty="0">
                          <a:effectLst>
                            <a:outerShdw blurRad="38100" dist="38100" dir="2700000" algn="tl">
                              <a:srgbClr val="000000">
                                <a:alpha val="43137"/>
                              </a:srgbClr>
                            </a:outerShdw>
                          </a:effectLst>
                          <a:latin typeface="Rockwell" panose="02060603020205020403" pitchFamily="18" charset="0"/>
                        </a:rPr>
                        <a:t> Pressure</a:t>
                      </a:r>
                      <a:endParaRPr lang="en-US" sz="2000" dirty="0">
                        <a:effectLst>
                          <a:outerShdw blurRad="38100" dist="38100" dir="2700000" algn="tl">
                            <a:srgbClr val="000000">
                              <a:alpha val="43137"/>
                            </a:srgbClr>
                          </a:outerShdw>
                        </a:effectLst>
                        <a:latin typeface="Rockwell" panose="02060603020205020403" pitchFamily="18" charset="0"/>
                      </a:endParaRPr>
                    </a:p>
                  </a:txBody>
                  <a:tcPr/>
                </a:tc>
                <a:extLst>
                  <a:ext uri="{0D108BD9-81ED-4DB2-BD59-A6C34878D82A}">
                    <a16:rowId xmlns:a16="http://schemas.microsoft.com/office/drawing/2014/main" xmlns="" val="10000"/>
                  </a:ext>
                </a:extLst>
              </a:tr>
              <a:tr h="198120">
                <a:tc>
                  <a:txBody>
                    <a:bodyPr/>
                    <a:lstStyle/>
                    <a:p>
                      <a:pPr marL="0" indent="0" algn="l">
                        <a:buFont typeface="Arial" panose="020B0604020202020204" pitchFamily="34" charset="0"/>
                        <a:buNone/>
                      </a:pPr>
                      <a:r>
                        <a:rPr lang="en-US" sz="2000" dirty="0">
                          <a:effectLst>
                            <a:outerShdw blurRad="38100" dist="38100" dir="2700000" algn="tl">
                              <a:srgbClr val="000000">
                                <a:alpha val="43137"/>
                              </a:srgbClr>
                            </a:outerShdw>
                          </a:effectLst>
                          <a:latin typeface="Rockwell" panose="02060603020205020403" pitchFamily="18" charset="0"/>
                        </a:rPr>
                        <a:t>&gt;</a:t>
                      </a:r>
                      <a:r>
                        <a:rPr lang="en-US" sz="2000" baseline="0" dirty="0">
                          <a:effectLst>
                            <a:outerShdw blurRad="38100" dist="38100" dir="2700000" algn="tl">
                              <a:srgbClr val="000000">
                                <a:alpha val="43137"/>
                              </a:srgbClr>
                            </a:outerShdw>
                          </a:effectLst>
                          <a:latin typeface="Rockwell" panose="02060603020205020403" pitchFamily="18" charset="0"/>
                        </a:rPr>
                        <a:t> 1013mb</a:t>
                      </a:r>
                      <a:endParaRPr lang="en-US" sz="2000" dirty="0">
                        <a:effectLst>
                          <a:outerShdw blurRad="38100" dist="38100" dir="2700000" algn="tl">
                            <a:srgbClr val="000000">
                              <a:alpha val="43137"/>
                            </a:srgbClr>
                          </a:outerShdw>
                        </a:effectLst>
                        <a:latin typeface="Rockwell" panose="02060603020205020403" pitchFamily="18" charset="0"/>
                      </a:endParaRPr>
                    </a:p>
                  </a:txBody>
                  <a:tcPr/>
                </a:tc>
                <a:tc>
                  <a:txBody>
                    <a:bodyPr/>
                    <a:lstStyle/>
                    <a:p>
                      <a:pPr marL="0" indent="0" algn="l">
                        <a:buFont typeface="Arial" panose="020B0604020202020204" pitchFamily="34" charset="0"/>
                        <a:buNone/>
                      </a:pPr>
                      <a:r>
                        <a:rPr lang="en-US" sz="2000" baseline="0" dirty="0">
                          <a:effectLst>
                            <a:outerShdw blurRad="38100" dist="38100" dir="2700000" algn="tl">
                              <a:srgbClr val="000000">
                                <a:alpha val="43137"/>
                              </a:srgbClr>
                            </a:outerShdw>
                          </a:effectLst>
                          <a:latin typeface="Rockwell" panose="02060603020205020403" pitchFamily="18" charset="0"/>
                        </a:rPr>
                        <a:t>&lt; 1013mb</a:t>
                      </a:r>
                      <a:endParaRPr lang="en-US" sz="2000" dirty="0">
                        <a:effectLst>
                          <a:outerShdw blurRad="38100" dist="38100" dir="2700000" algn="tl">
                            <a:srgbClr val="000000">
                              <a:alpha val="43137"/>
                            </a:srgbClr>
                          </a:outerShdw>
                        </a:effectLst>
                        <a:latin typeface="Rockwell" panose="02060603020205020403" pitchFamily="18" charset="0"/>
                      </a:endParaRPr>
                    </a:p>
                  </a:txBody>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16892645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Pressure and Winds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Air Pressure (Relationship with Altitude)</a:t>
            </a:r>
            <a:endParaRPr lang="en-US" sz="18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8" y="1418138"/>
            <a:ext cx="8997779" cy="3384521"/>
          </a:xfrm>
          <a:prstGeom prst="rect">
            <a:avLst/>
          </a:prstGeom>
          <a:effectLst>
            <a:outerShdw blurRad="50800" dist="38100" dir="2700000" algn="tl" rotWithShape="0">
              <a:prstClr val="black">
                <a:alpha val="40000"/>
              </a:prstClr>
            </a:outerShdw>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Air pressure decreases as altitude increases because air at higher altitudes are less dense, hence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less force is being exerted</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Less dense air at higher altitudes is due to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gravity pulling the air molecules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towards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lower surface of the Earth</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Hence, air pressure is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higher at sea level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and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lower at higher altitudes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Comparing the pressure levels on the peak of a mountain and deep within the ocean, the air pressure at the peak of the mountain is less and the air up there is much thinner.</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39632" y="66763"/>
            <a:ext cx="1642935" cy="6688603"/>
          </a:xfrm>
          <a:prstGeom prst="rect">
            <a:avLst/>
          </a:prstGeom>
          <a:effectLst>
            <a:outerShdw blurRad="50800" dist="38100" dir="2700000" algn="tl" rotWithShape="0">
              <a:prstClr val="black">
                <a:alpha val="40000"/>
              </a:prstClr>
            </a:outerShdw>
          </a:effectLst>
        </p:spPr>
      </p:pic>
      <p:graphicFrame>
        <p:nvGraphicFramePr>
          <p:cNvPr id="9" name="Table 8"/>
          <p:cNvGraphicFramePr>
            <a:graphicFrameLocks noGrp="1"/>
          </p:cNvGraphicFramePr>
          <p:nvPr>
            <p:extLst>
              <p:ext uri="{D42A27DB-BD31-4B8C-83A1-F6EECF244321}">
                <p14:modId xmlns:p14="http://schemas.microsoft.com/office/powerpoint/2010/main" val="237376350"/>
              </p:ext>
            </p:extLst>
          </p:nvPr>
        </p:nvGraphicFramePr>
        <p:xfrm>
          <a:off x="2595806" y="4802659"/>
          <a:ext cx="7000388" cy="1188720"/>
        </p:xfrm>
        <a:graphic>
          <a:graphicData uri="http://schemas.openxmlformats.org/drawingml/2006/table">
            <a:tbl>
              <a:tblPr firstRow="1" bandRow="1">
                <a:effectLst>
                  <a:outerShdw blurRad="50800" dist="38100" dir="2700000" algn="tl" rotWithShape="0">
                    <a:prstClr val="black">
                      <a:alpha val="40000"/>
                    </a:prstClr>
                  </a:outerShdw>
                </a:effectLst>
                <a:tableStyleId>{AF606853-7671-496A-8E4F-DF71F8EC918B}</a:tableStyleId>
              </a:tblPr>
              <a:tblGrid>
                <a:gridCol w="3500194">
                  <a:extLst>
                    <a:ext uri="{9D8B030D-6E8A-4147-A177-3AD203B41FA5}">
                      <a16:colId xmlns:a16="http://schemas.microsoft.com/office/drawing/2014/main" xmlns="" val="20000"/>
                    </a:ext>
                  </a:extLst>
                </a:gridCol>
                <a:gridCol w="3500194">
                  <a:extLst>
                    <a:ext uri="{9D8B030D-6E8A-4147-A177-3AD203B41FA5}">
                      <a16:colId xmlns:a16="http://schemas.microsoft.com/office/drawing/2014/main" xmlns="" val="20001"/>
                    </a:ext>
                  </a:extLst>
                </a:gridCol>
              </a:tblGrid>
              <a:tr h="379256">
                <a:tc>
                  <a:txBody>
                    <a:bodyPr/>
                    <a:lstStyle/>
                    <a:p>
                      <a:pPr algn="ctr"/>
                      <a:r>
                        <a:rPr lang="en-US" sz="2000" dirty="0">
                          <a:effectLst>
                            <a:outerShdw blurRad="38100" dist="38100" dir="2700000" algn="tl">
                              <a:srgbClr val="000000">
                                <a:alpha val="43137"/>
                              </a:srgbClr>
                            </a:outerShdw>
                          </a:effectLst>
                          <a:latin typeface="Rockwell" panose="02060603020205020403" pitchFamily="18" charset="0"/>
                        </a:rPr>
                        <a:t>Altitude</a:t>
                      </a:r>
                    </a:p>
                  </a:txBody>
                  <a:tcPr/>
                </a:tc>
                <a:tc>
                  <a:txBody>
                    <a:bodyPr/>
                    <a:lstStyle/>
                    <a:p>
                      <a:pPr algn="ctr"/>
                      <a:r>
                        <a:rPr lang="en-US" sz="2000" dirty="0">
                          <a:effectLst>
                            <a:outerShdw blurRad="38100" dist="38100" dir="2700000" algn="tl">
                              <a:srgbClr val="000000">
                                <a:alpha val="43137"/>
                              </a:srgbClr>
                            </a:outerShdw>
                          </a:effectLst>
                          <a:latin typeface="Rockwell" panose="02060603020205020403" pitchFamily="18" charset="0"/>
                        </a:rPr>
                        <a:t>Air Pressure</a:t>
                      </a:r>
                    </a:p>
                  </a:txBody>
                  <a:tcPr/>
                </a:tc>
                <a:extLst>
                  <a:ext uri="{0D108BD9-81ED-4DB2-BD59-A6C34878D82A}">
                    <a16:rowId xmlns:a16="http://schemas.microsoft.com/office/drawing/2014/main" xmlns="" val="10000"/>
                  </a:ext>
                </a:extLst>
              </a:tr>
              <a:tr h="198120">
                <a:tc>
                  <a:txBody>
                    <a:bodyPr/>
                    <a:lstStyle/>
                    <a:p>
                      <a:pPr marL="0" indent="0" algn="l">
                        <a:buFont typeface="Arial" panose="020B0604020202020204" pitchFamily="34" charset="0"/>
                        <a:buNone/>
                      </a:pPr>
                      <a:r>
                        <a:rPr lang="en-US" sz="2000" dirty="0">
                          <a:effectLst>
                            <a:outerShdw blurRad="38100" dist="38100" dir="2700000" algn="tl">
                              <a:srgbClr val="000000">
                                <a:alpha val="43137"/>
                              </a:srgbClr>
                            </a:outerShdw>
                          </a:effectLst>
                          <a:latin typeface="Rockwell" panose="02060603020205020403" pitchFamily="18" charset="0"/>
                        </a:rPr>
                        <a:t>Decreases</a:t>
                      </a:r>
                    </a:p>
                  </a:txBody>
                  <a:tcPr/>
                </a:tc>
                <a:tc>
                  <a:txBody>
                    <a:bodyPr/>
                    <a:lstStyle/>
                    <a:p>
                      <a:pPr marL="0" indent="0" algn="l">
                        <a:buFont typeface="Arial" panose="020B0604020202020204" pitchFamily="34" charset="0"/>
                        <a:buNone/>
                      </a:pPr>
                      <a:r>
                        <a:rPr lang="en-US" sz="2000" dirty="0">
                          <a:effectLst>
                            <a:outerShdw blurRad="38100" dist="38100" dir="2700000" algn="tl">
                              <a:srgbClr val="000000">
                                <a:alpha val="43137"/>
                              </a:srgbClr>
                            </a:outerShdw>
                          </a:effectLst>
                          <a:latin typeface="Rockwell" panose="02060603020205020403" pitchFamily="18" charset="0"/>
                        </a:rPr>
                        <a:t>Increases</a:t>
                      </a:r>
                    </a:p>
                  </a:txBody>
                  <a:tcPr/>
                </a:tc>
                <a:extLst>
                  <a:ext uri="{0D108BD9-81ED-4DB2-BD59-A6C34878D82A}">
                    <a16:rowId xmlns:a16="http://schemas.microsoft.com/office/drawing/2014/main" xmlns="" val="10001"/>
                  </a:ext>
                </a:extLst>
              </a:tr>
              <a:tr h="198120">
                <a:tc gridSpan="2">
                  <a:txBody>
                    <a:bodyPr/>
                    <a:lstStyle/>
                    <a:p>
                      <a:pPr marL="0" indent="0" algn="l">
                        <a:buFont typeface="Arial" panose="020B0604020202020204" pitchFamily="34" charset="0"/>
                        <a:buNone/>
                      </a:pPr>
                      <a:r>
                        <a:rPr lang="en-US" sz="2000" dirty="0">
                          <a:effectLst>
                            <a:outerShdw blurRad="38100" dist="38100" dir="2700000" algn="tl">
                              <a:srgbClr val="000000">
                                <a:alpha val="43137"/>
                              </a:srgbClr>
                            </a:outerShdw>
                          </a:effectLst>
                          <a:latin typeface="Rockwell" panose="02060603020205020403" pitchFamily="18" charset="0"/>
                        </a:rPr>
                        <a:t>Hence, altitude</a:t>
                      </a:r>
                      <a:r>
                        <a:rPr lang="en-US" sz="2000" baseline="0" dirty="0">
                          <a:effectLst>
                            <a:outerShdw blurRad="38100" dist="38100" dir="2700000" algn="tl">
                              <a:srgbClr val="000000">
                                <a:alpha val="43137"/>
                              </a:srgbClr>
                            </a:outerShdw>
                          </a:effectLst>
                          <a:latin typeface="Rockwell" panose="02060603020205020403" pitchFamily="18" charset="0"/>
                        </a:rPr>
                        <a:t> and pressure have an inverse relationship.</a:t>
                      </a:r>
                      <a:endParaRPr lang="en-US" sz="2000" dirty="0">
                        <a:effectLst>
                          <a:outerShdw blurRad="38100" dist="38100" dir="2700000" algn="tl">
                            <a:srgbClr val="000000">
                              <a:alpha val="43137"/>
                            </a:srgbClr>
                          </a:outerShdw>
                        </a:effectLst>
                        <a:latin typeface="Rockwell" panose="02060603020205020403" pitchFamily="18" charset="0"/>
                      </a:endParaRPr>
                    </a:p>
                  </a:txBody>
                  <a:tcPr/>
                </a:tc>
                <a:tc hMerge="1">
                  <a:txBody>
                    <a:bodyPr/>
                    <a:lstStyle/>
                    <a:p>
                      <a:pPr marL="0" indent="0" algn="l">
                        <a:buFont typeface="Arial" panose="020B0604020202020204" pitchFamily="34" charset="0"/>
                        <a:buNone/>
                      </a:pPr>
                      <a:endParaRPr lang="en-US" sz="2000" dirty="0">
                        <a:effectLst>
                          <a:outerShdw blurRad="38100" dist="38100" dir="2700000" algn="tl">
                            <a:srgbClr val="000000">
                              <a:alpha val="43137"/>
                            </a:srgbClr>
                          </a:outerShdw>
                        </a:effectLst>
                        <a:latin typeface="Rockwell" panose="02060603020205020403" pitchFamily="18" charset="0"/>
                      </a:endParaRPr>
                    </a:p>
                  </a:txBody>
                  <a:tcPr/>
                </a:tc>
                <a:extLst>
                  <a:ext uri="{0D108BD9-81ED-4DB2-BD59-A6C34878D82A}">
                    <a16:rowId xmlns:a16="http://schemas.microsoft.com/office/drawing/2014/main" xmlns="" val="10002"/>
                  </a:ext>
                </a:extLst>
              </a:tr>
            </a:tbl>
          </a:graphicData>
        </a:graphic>
      </p:graphicFrame>
    </p:spTree>
    <p:extLst>
      <p:ext uri="{BB962C8B-B14F-4D97-AF65-F5344CB8AC3E}">
        <p14:creationId xmlns:p14="http://schemas.microsoft.com/office/powerpoint/2010/main" val="16404654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Pressure and Winds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Air Pressure (Relationship with Altitude)</a:t>
            </a:r>
            <a:endParaRPr lang="en-US" sz="18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8" y="1418138"/>
            <a:ext cx="5183661" cy="3384521"/>
          </a:xfrm>
          <a:prstGeom prst="rect">
            <a:avLst/>
          </a:prstGeom>
          <a:effectLst>
            <a:outerShdw blurRad="50800" dist="38100" dir="2700000" algn="tl" rotWithShape="0">
              <a:prstClr val="black">
                <a:alpha val="40000"/>
              </a:prstClr>
            </a:outerShdw>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It is evident that air pressure decreases as the altitude increases.</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68078" y="1418138"/>
            <a:ext cx="5381114" cy="526206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7533712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Pressure and Winds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Winds (Beaufort Scale)</a:t>
            </a:r>
            <a:endParaRPr lang="en-US" sz="18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9" y="1418138"/>
            <a:ext cx="10686536" cy="2099419"/>
          </a:xfrm>
          <a:prstGeom prst="rect">
            <a:avLst/>
          </a:prstGeom>
          <a:effectLst>
            <a:outerShdw blurRad="50800" dist="38100" dir="2700000" algn="tl" rotWithShape="0">
              <a:prstClr val="black">
                <a:alpha val="40000"/>
              </a:prstClr>
            </a:outerShdw>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Air moves from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an area of high pressure to an area of low pressure</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 This movement of air is known as wind.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Pressure gradient </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is the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difference in air pressure </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between 2 locations. The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steeper the surface </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air pressure gradient, the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faster the wind speed</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Wind is described in terms of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speed</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direction</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 and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frequency</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 Wind speed is the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rate at which air is moving </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and is measured in kilometres per hour (km/h) using an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anemometer</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Winds blowing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frequently from one direction </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are termed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prevailing winds</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09539" y="3623808"/>
            <a:ext cx="3115196" cy="2651879"/>
          </a:xfrm>
          <a:prstGeom prst="rect">
            <a:avLst/>
          </a:prstGeom>
          <a:effectLst>
            <a:outerShdw blurRad="50800" dist="38100" dir="2700000" algn="tl" rotWithShape="0">
              <a:prstClr val="black">
                <a:alpha val="40000"/>
              </a:prstClr>
            </a:outerShdw>
          </a:effectLst>
        </p:spPr>
      </p:pic>
      <p:sp>
        <p:nvSpPr>
          <p:cNvPr id="8" name="Content Placeholder 2"/>
          <p:cNvSpPr txBox="1">
            <a:spLocks/>
          </p:cNvSpPr>
          <p:nvPr/>
        </p:nvSpPr>
        <p:spPr>
          <a:xfrm>
            <a:off x="8227232" y="6275687"/>
            <a:ext cx="3126568" cy="466512"/>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Font typeface="Arial" panose="020B0604020202020204" pitchFamily="34" charset="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Anemometer</a:t>
            </a:r>
          </a:p>
        </p:txBody>
      </p:sp>
      <p:graphicFrame>
        <p:nvGraphicFramePr>
          <p:cNvPr id="9" name="Table 8"/>
          <p:cNvGraphicFramePr>
            <a:graphicFrameLocks noGrp="1"/>
          </p:cNvGraphicFramePr>
          <p:nvPr>
            <p:extLst>
              <p:ext uri="{D42A27DB-BD31-4B8C-83A1-F6EECF244321}">
                <p14:modId xmlns:p14="http://schemas.microsoft.com/office/powerpoint/2010/main" val="625893888"/>
              </p:ext>
            </p:extLst>
          </p:nvPr>
        </p:nvGraphicFramePr>
        <p:xfrm>
          <a:off x="2864398" y="3647513"/>
          <a:ext cx="5362834" cy="1600200"/>
        </p:xfrm>
        <a:graphic>
          <a:graphicData uri="http://schemas.openxmlformats.org/drawingml/2006/table">
            <a:tbl>
              <a:tblPr firstRow="1" bandRow="1">
                <a:effectLst>
                  <a:outerShdw blurRad="50800" dist="38100" dir="2700000" algn="tl" rotWithShape="0">
                    <a:prstClr val="black">
                      <a:alpha val="40000"/>
                    </a:prstClr>
                  </a:outerShdw>
                </a:effectLst>
                <a:tableStyleId>{AF606853-7671-496A-8E4F-DF71F8EC918B}</a:tableStyleId>
              </a:tblPr>
              <a:tblGrid>
                <a:gridCol w="3583461">
                  <a:extLst>
                    <a:ext uri="{9D8B030D-6E8A-4147-A177-3AD203B41FA5}">
                      <a16:colId xmlns:a16="http://schemas.microsoft.com/office/drawing/2014/main" xmlns="" val="20000"/>
                    </a:ext>
                  </a:extLst>
                </a:gridCol>
                <a:gridCol w="1779373">
                  <a:extLst>
                    <a:ext uri="{9D8B030D-6E8A-4147-A177-3AD203B41FA5}">
                      <a16:colId xmlns:a16="http://schemas.microsoft.com/office/drawing/2014/main" xmlns="" val="20001"/>
                    </a:ext>
                  </a:extLst>
                </a:gridCol>
              </a:tblGrid>
              <a:tr h="379256">
                <a:tc>
                  <a:txBody>
                    <a:bodyPr/>
                    <a:lstStyle/>
                    <a:p>
                      <a:pPr algn="ctr"/>
                      <a:r>
                        <a:rPr lang="en-US" sz="2000" dirty="0">
                          <a:effectLst>
                            <a:outerShdw blurRad="38100" dist="38100" dir="2700000" algn="tl">
                              <a:srgbClr val="000000">
                                <a:alpha val="43137"/>
                              </a:srgbClr>
                            </a:outerShdw>
                          </a:effectLst>
                          <a:latin typeface="Rockwell" panose="02060603020205020403" pitchFamily="18" charset="0"/>
                        </a:rPr>
                        <a:t>Gradient of Surface</a:t>
                      </a:r>
                    </a:p>
                  </a:txBody>
                  <a:tcPr/>
                </a:tc>
                <a:tc>
                  <a:txBody>
                    <a:bodyPr/>
                    <a:lstStyle/>
                    <a:p>
                      <a:pPr algn="ctr"/>
                      <a:r>
                        <a:rPr lang="en-US" sz="2000" dirty="0">
                          <a:effectLst>
                            <a:outerShdw blurRad="38100" dist="38100" dir="2700000" algn="tl">
                              <a:srgbClr val="000000">
                                <a:alpha val="43137"/>
                              </a:srgbClr>
                            </a:outerShdw>
                          </a:effectLst>
                          <a:latin typeface="Rockwell" panose="02060603020205020403" pitchFamily="18" charset="0"/>
                        </a:rPr>
                        <a:t>Wind Speed</a:t>
                      </a:r>
                    </a:p>
                  </a:txBody>
                  <a:tcPr/>
                </a:tc>
                <a:extLst>
                  <a:ext uri="{0D108BD9-81ED-4DB2-BD59-A6C34878D82A}">
                    <a16:rowId xmlns:a16="http://schemas.microsoft.com/office/drawing/2014/main" xmlns="" val="10000"/>
                  </a:ext>
                </a:extLst>
              </a:tr>
              <a:tr h="502920">
                <a:tc>
                  <a:txBody>
                    <a:bodyPr/>
                    <a:lstStyle/>
                    <a:p>
                      <a:pPr marL="0" indent="0" algn="l">
                        <a:buFont typeface="Arial" panose="020B0604020202020204" pitchFamily="34" charset="0"/>
                        <a:buNone/>
                      </a:pPr>
                      <a:r>
                        <a:rPr lang="en-US" sz="2000" dirty="0">
                          <a:effectLst>
                            <a:outerShdw blurRad="38100" dist="38100" dir="2700000" algn="tl">
                              <a:srgbClr val="000000">
                                <a:alpha val="43137"/>
                              </a:srgbClr>
                            </a:outerShdw>
                          </a:effectLst>
                          <a:latin typeface="Rockwell" panose="02060603020205020403" pitchFamily="18" charset="0"/>
                        </a:rPr>
                        <a:t>Increases</a:t>
                      </a:r>
                      <a:r>
                        <a:rPr lang="en-US" sz="2000" baseline="0" dirty="0">
                          <a:effectLst>
                            <a:outerShdw blurRad="38100" dist="38100" dir="2700000" algn="tl">
                              <a:srgbClr val="000000">
                                <a:alpha val="43137"/>
                              </a:srgbClr>
                            </a:outerShdw>
                          </a:effectLst>
                          <a:latin typeface="Rockwell" panose="02060603020205020403" pitchFamily="18" charset="0"/>
                        </a:rPr>
                        <a:t> (becomes steeper)</a:t>
                      </a:r>
                      <a:endParaRPr lang="en-US" sz="2000" dirty="0">
                        <a:effectLst>
                          <a:outerShdw blurRad="38100" dist="38100" dir="2700000" algn="tl">
                            <a:srgbClr val="000000">
                              <a:alpha val="43137"/>
                            </a:srgbClr>
                          </a:outerShdw>
                        </a:effectLst>
                        <a:latin typeface="Rockwell" panose="02060603020205020403" pitchFamily="18" charset="0"/>
                      </a:endParaRPr>
                    </a:p>
                  </a:txBody>
                  <a:tcPr/>
                </a:tc>
                <a:tc>
                  <a:txBody>
                    <a:bodyPr/>
                    <a:lstStyle/>
                    <a:p>
                      <a:pPr marL="0" indent="0" algn="l">
                        <a:buFont typeface="Arial" panose="020B0604020202020204" pitchFamily="34" charset="0"/>
                        <a:buNone/>
                      </a:pPr>
                      <a:r>
                        <a:rPr lang="en-US" sz="2000" baseline="0" dirty="0">
                          <a:effectLst>
                            <a:outerShdw blurRad="38100" dist="38100" dir="2700000" algn="tl">
                              <a:srgbClr val="000000">
                                <a:alpha val="43137"/>
                              </a:srgbClr>
                            </a:outerShdw>
                          </a:effectLst>
                          <a:latin typeface="Rockwell" panose="02060603020205020403" pitchFamily="18" charset="0"/>
                        </a:rPr>
                        <a:t>Increases</a:t>
                      </a:r>
                      <a:endParaRPr lang="en-US" sz="2000" dirty="0">
                        <a:effectLst>
                          <a:outerShdw blurRad="38100" dist="38100" dir="2700000" algn="tl">
                            <a:srgbClr val="000000">
                              <a:alpha val="43137"/>
                            </a:srgbClr>
                          </a:outerShdw>
                        </a:effectLst>
                        <a:latin typeface="Rockwell" panose="02060603020205020403" pitchFamily="18" charset="0"/>
                      </a:endParaRPr>
                    </a:p>
                  </a:txBody>
                  <a:tcPr/>
                </a:tc>
                <a:extLst>
                  <a:ext uri="{0D108BD9-81ED-4DB2-BD59-A6C34878D82A}">
                    <a16:rowId xmlns:a16="http://schemas.microsoft.com/office/drawing/2014/main" xmlns="" val="10001"/>
                  </a:ext>
                </a:extLst>
              </a:tr>
              <a:tr h="502920">
                <a:tc gridSpan="2">
                  <a:txBody>
                    <a:bodyPr/>
                    <a:lstStyle/>
                    <a:p>
                      <a:pPr marL="0" indent="0" algn="l">
                        <a:buFont typeface="Arial" panose="020B0604020202020204" pitchFamily="34" charset="0"/>
                        <a:buNone/>
                      </a:pPr>
                      <a:r>
                        <a:rPr lang="en-US" sz="2000" dirty="0">
                          <a:effectLst>
                            <a:outerShdw blurRad="38100" dist="38100" dir="2700000" algn="tl">
                              <a:srgbClr val="000000">
                                <a:alpha val="43137"/>
                              </a:srgbClr>
                            </a:outerShdw>
                          </a:effectLst>
                          <a:latin typeface="Rockwell" panose="02060603020205020403" pitchFamily="18" charset="0"/>
                        </a:rPr>
                        <a:t>Thus, the gradient of a surface</a:t>
                      </a:r>
                      <a:r>
                        <a:rPr lang="en-US" sz="2000" baseline="0" dirty="0">
                          <a:effectLst>
                            <a:outerShdw blurRad="38100" dist="38100" dir="2700000" algn="tl">
                              <a:srgbClr val="000000">
                                <a:alpha val="43137"/>
                              </a:srgbClr>
                            </a:outerShdw>
                          </a:effectLst>
                          <a:latin typeface="Rockwell" panose="02060603020205020403" pitchFamily="18" charset="0"/>
                        </a:rPr>
                        <a:t> is directly proportional to the wind speed.</a:t>
                      </a:r>
                      <a:endParaRPr lang="en-US" sz="2000" dirty="0">
                        <a:effectLst>
                          <a:outerShdw blurRad="38100" dist="38100" dir="2700000" algn="tl">
                            <a:srgbClr val="000000">
                              <a:alpha val="43137"/>
                            </a:srgbClr>
                          </a:outerShdw>
                        </a:effectLst>
                        <a:latin typeface="Rockwell" panose="02060603020205020403" pitchFamily="18" charset="0"/>
                      </a:endParaRPr>
                    </a:p>
                  </a:txBody>
                  <a:tcPr/>
                </a:tc>
                <a:tc hMerge="1">
                  <a:txBody>
                    <a:bodyPr/>
                    <a:lstStyle/>
                    <a:p>
                      <a:pPr marL="0" indent="0" algn="l">
                        <a:buFont typeface="Arial" panose="020B0604020202020204" pitchFamily="34" charset="0"/>
                        <a:buNone/>
                      </a:pPr>
                      <a:endParaRPr lang="en-US" sz="2000" dirty="0">
                        <a:effectLst>
                          <a:outerShdw blurRad="38100" dist="38100" dir="2700000" algn="tl">
                            <a:srgbClr val="000000">
                              <a:alpha val="43137"/>
                            </a:srgbClr>
                          </a:outerShdw>
                        </a:effectLst>
                        <a:latin typeface="Rockwell" panose="02060603020205020403" pitchFamily="18" charset="0"/>
                      </a:endParaRPr>
                    </a:p>
                  </a:txBody>
                  <a:tcPr/>
                </a:tc>
                <a:extLst>
                  <a:ext uri="{0D108BD9-81ED-4DB2-BD59-A6C34878D82A}">
                    <a16:rowId xmlns:a16="http://schemas.microsoft.com/office/drawing/2014/main" xmlns="" val="10002"/>
                  </a:ext>
                </a:extLst>
              </a:tr>
            </a:tbl>
          </a:graphicData>
        </a:graphic>
      </p:graphicFrame>
    </p:spTree>
    <p:extLst>
      <p:ext uri="{BB962C8B-B14F-4D97-AF65-F5344CB8AC3E}">
        <p14:creationId xmlns:p14="http://schemas.microsoft.com/office/powerpoint/2010/main" val="131420166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Pressure and Winds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Winds (Beaufort Scale)</a:t>
            </a:r>
            <a:endParaRPr lang="en-US" sz="18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9" y="1418139"/>
            <a:ext cx="10060460" cy="1044976"/>
          </a:xfrm>
          <a:prstGeom prst="rect">
            <a:avLst/>
          </a:prstGeom>
          <a:effectLst>
            <a:outerShdw blurRad="50800" dist="38100" dir="2700000" algn="tl" rotWithShape="0">
              <a:prstClr val="black">
                <a:alpha val="40000"/>
              </a:prstClr>
            </a:outerShdw>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The Beaufort Scale can also be used to measure wind speed based on visual impacts of wind on land.</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00871" y="2317374"/>
            <a:ext cx="7135116" cy="4339078"/>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506708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Pressure and Winds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Wind Systems</a:t>
            </a:r>
            <a:endParaRPr lang="en-US" sz="18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9" y="1418138"/>
            <a:ext cx="10060460" cy="1498057"/>
          </a:xfrm>
          <a:prstGeom prst="rect">
            <a:avLst/>
          </a:prstGeom>
          <a:effectLst>
            <a:outerShdw blurRad="50800" dist="38100" dir="2700000" algn="tl" rotWithShape="0">
              <a:prstClr val="black">
                <a:alpha val="40000"/>
              </a:prstClr>
            </a:outerShdw>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Land and sea breezes are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local winds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that occur in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coastal areas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These winds lower the temperature of coastal areas during the day and regulate the temperature during the night, leading to a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smaller diurnal temperature range</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in these areas.</a:t>
            </a:r>
          </a:p>
        </p:txBody>
      </p:sp>
    </p:spTree>
    <p:extLst>
      <p:ext uri="{BB962C8B-B14F-4D97-AF65-F5344CB8AC3E}">
        <p14:creationId xmlns:p14="http://schemas.microsoft.com/office/powerpoint/2010/main" val="34886064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Pressure and Winds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Wind Systems (Land Breeze)</a:t>
            </a:r>
            <a:endParaRPr lang="en-US" sz="18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9" y="1418139"/>
            <a:ext cx="10060460" cy="1638100"/>
          </a:xfrm>
          <a:prstGeom prst="rect">
            <a:avLst/>
          </a:prstGeom>
          <a:effectLst>
            <a:outerShdw blurRad="50800" dist="38100" dir="2700000" algn="tl" rotWithShape="0">
              <a:prstClr val="black">
                <a:alpha val="40000"/>
              </a:prstClr>
            </a:outerShdw>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At night, the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land cools down faster than the sea</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 Therefore, the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land is cooler </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and creates an area of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higher pressure</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 The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sea cools down slower than the land</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 Therefore, the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sea is warmer </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and creates an area of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lower pressure</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Since air moves from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an area of high pressure to an area of low pressure</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 it moves from the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land to the sea </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as a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land breeze</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a:t>
            </a:r>
          </a:p>
        </p:txBody>
      </p:sp>
      <p:graphicFrame>
        <p:nvGraphicFramePr>
          <p:cNvPr id="6" name="Table 5"/>
          <p:cNvGraphicFramePr>
            <a:graphicFrameLocks noGrp="1"/>
          </p:cNvGraphicFramePr>
          <p:nvPr>
            <p:extLst>
              <p:ext uri="{D42A27DB-BD31-4B8C-83A1-F6EECF244321}">
                <p14:modId xmlns:p14="http://schemas.microsoft.com/office/powerpoint/2010/main" val="713677290"/>
              </p:ext>
            </p:extLst>
          </p:nvPr>
        </p:nvGraphicFramePr>
        <p:xfrm>
          <a:off x="297589" y="3121828"/>
          <a:ext cx="4513308" cy="2208056"/>
        </p:xfrm>
        <a:graphic>
          <a:graphicData uri="http://schemas.openxmlformats.org/drawingml/2006/table">
            <a:tbl>
              <a:tblPr firstRow="1" bandRow="1">
                <a:effectLst>
                  <a:outerShdw blurRad="50800" dist="38100" dir="2700000" algn="tl" rotWithShape="0">
                    <a:prstClr val="black">
                      <a:alpha val="40000"/>
                    </a:prstClr>
                  </a:outerShdw>
                </a:effectLst>
                <a:tableStyleId>{8FD4443E-F989-4FC4-A0C8-D5A2AF1F390B}</a:tableStyleId>
              </a:tblPr>
              <a:tblGrid>
                <a:gridCol w="1843795">
                  <a:extLst>
                    <a:ext uri="{9D8B030D-6E8A-4147-A177-3AD203B41FA5}">
                      <a16:colId xmlns:a16="http://schemas.microsoft.com/office/drawing/2014/main" xmlns="" val="20000"/>
                    </a:ext>
                  </a:extLst>
                </a:gridCol>
                <a:gridCol w="2669513">
                  <a:extLst>
                    <a:ext uri="{9D8B030D-6E8A-4147-A177-3AD203B41FA5}">
                      <a16:colId xmlns:a16="http://schemas.microsoft.com/office/drawing/2014/main" xmlns="" val="20001"/>
                    </a:ext>
                  </a:extLst>
                </a:gridCol>
              </a:tblGrid>
              <a:tr h="379256">
                <a:tc>
                  <a:txBody>
                    <a:bodyPr/>
                    <a:lstStyle/>
                    <a:p>
                      <a:pPr algn="ctr"/>
                      <a:r>
                        <a:rPr lang="en-US" sz="1800" dirty="0">
                          <a:effectLst>
                            <a:outerShdw blurRad="38100" dist="38100" dir="2700000" algn="tl">
                              <a:srgbClr val="000000">
                                <a:alpha val="43137"/>
                              </a:srgbClr>
                            </a:outerShdw>
                          </a:effectLst>
                          <a:latin typeface="Rockwell" panose="02060603020205020403" pitchFamily="18" charset="0"/>
                        </a:rPr>
                        <a:t>Land</a:t>
                      </a:r>
                    </a:p>
                  </a:txBody>
                  <a:tcPr/>
                </a:tc>
                <a:tc>
                  <a:txBody>
                    <a:bodyPr/>
                    <a:lstStyle/>
                    <a:p>
                      <a:pPr algn="ctr"/>
                      <a:r>
                        <a:rPr lang="en-US" sz="1800" dirty="0">
                          <a:effectLst>
                            <a:outerShdw blurRad="38100" dist="38100" dir="2700000" algn="tl">
                              <a:srgbClr val="000000">
                                <a:alpha val="43137"/>
                              </a:srgbClr>
                            </a:outerShdw>
                          </a:effectLst>
                          <a:latin typeface="Rockwell" panose="02060603020205020403" pitchFamily="18" charset="0"/>
                        </a:rPr>
                        <a:t>Sea</a:t>
                      </a:r>
                    </a:p>
                  </a:txBody>
                  <a:tcPr/>
                </a:tc>
                <a:extLst>
                  <a:ext uri="{0D108BD9-81ED-4DB2-BD59-A6C34878D82A}">
                    <a16:rowId xmlns:a16="http://schemas.microsoft.com/office/drawing/2014/main" xmlns="" val="10000"/>
                  </a:ext>
                </a:extLst>
              </a:tr>
              <a:tr h="198120">
                <a:tc>
                  <a:txBody>
                    <a:bodyPr/>
                    <a:lstStyle/>
                    <a:p>
                      <a:pPr marL="342900" indent="-342900" algn="l">
                        <a:buFont typeface="Arial" panose="020B0604020202020204" pitchFamily="34" charset="0"/>
                        <a:buChar char="•"/>
                      </a:pPr>
                      <a:r>
                        <a:rPr lang="en-US" sz="1800" dirty="0">
                          <a:effectLst>
                            <a:outerShdw blurRad="38100" dist="38100" dir="2700000" algn="tl">
                              <a:srgbClr val="000000">
                                <a:alpha val="43137"/>
                              </a:srgbClr>
                            </a:outerShdw>
                          </a:effectLst>
                          <a:latin typeface="Rockwell" panose="02060603020205020403" pitchFamily="18" charset="0"/>
                        </a:rPr>
                        <a:t>Cooler</a:t>
                      </a:r>
                    </a:p>
                    <a:p>
                      <a:pPr marL="342900" indent="-342900" algn="l">
                        <a:buFont typeface="Arial" panose="020B0604020202020204" pitchFamily="34" charset="0"/>
                        <a:buChar char="•"/>
                      </a:pPr>
                      <a:r>
                        <a:rPr lang="en-US" sz="1800" dirty="0">
                          <a:effectLst>
                            <a:outerShdw blurRad="38100" dist="38100" dir="2700000" algn="tl">
                              <a:srgbClr val="000000">
                                <a:alpha val="43137"/>
                              </a:srgbClr>
                            </a:outerShdw>
                          </a:effectLst>
                          <a:latin typeface="Rockwell" panose="02060603020205020403" pitchFamily="18" charset="0"/>
                        </a:rPr>
                        <a:t>Higher pressure</a:t>
                      </a:r>
                    </a:p>
                  </a:txBody>
                  <a:tcPr/>
                </a:tc>
                <a:tc>
                  <a:txBody>
                    <a:bodyPr/>
                    <a:lstStyle/>
                    <a:p>
                      <a:pPr marL="342900" indent="-342900" algn="l">
                        <a:buFont typeface="Arial" panose="020B0604020202020204" pitchFamily="34" charset="0"/>
                        <a:buChar char="•"/>
                      </a:pPr>
                      <a:r>
                        <a:rPr lang="en-US" sz="1800" dirty="0">
                          <a:effectLst>
                            <a:outerShdw blurRad="38100" dist="38100" dir="2700000" algn="tl">
                              <a:srgbClr val="000000">
                                <a:alpha val="43137"/>
                              </a:srgbClr>
                            </a:outerShdw>
                          </a:effectLst>
                          <a:latin typeface="Rockwell" panose="02060603020205020403" pitchFamily="18" charset="0"/>
                        </a:rPr>
                        <a:t>Warmer</a:t>
                      </a:r>
                    </a:p>
                    <a:p>
                      <a:pPr marL="342900" indent="-342900" algn="l">
                        <a:buFont typeface="Arial" panose="020B0604020202020204" pitchFamily="34" charset="0"/>
                        <a:buChar char="•"/>
                      </a:pPr>
                      <a:r>
                        <a:rPr lang="en-US" sz="1800" dirty="0">
                          <a:effectLst>
                            <a:outerShdw blurRad="38100" dist="38100" dir="2700000" algn="tl">
                              <a:srgbClr val="000000">
                                <a:alpha val="43137"/>
                              </a:srgbClr>
                            </a:outerShdw>
                          </a:effectLst>
                          <a:latin typeface="Rockwell" panose="02060603020205020403" pitchFamily="18" charset="0"/>
                        </a:rPr>
                        <a:t>Lower pressure</a:t>
                      </a:r>
                    </a:p>
                  </a:txBody>
                  <a:tcPr/>
                </a:tc>
                <a:extLst>
                  <a:ext uri="{0D108BD9-81ED-4DB2-BD59-A6C34878D82A}">
                    <a16:rowId xmlns:a16="http://schemas.microsoft.com/office/drawing/2014/main" xmlns="" val="10001"/>
                  </a:ext>
                </a:extLst>
              </a:tr>
              <a:tr h="198120">
                <a:tc gridSpan="2">
                  <a:txBody>
                    <a:bodyPr/>
                    <a:lstStyle/>
                    <a:p>
                      <a:pPr marL="0" indent="0" algn="l">
                        <a:buFont typeface="Arial" panose="020B0604020202020204" pitchFamily="34" charset="0"/>
                        <a:buNone/>
                      </a:pPr>
                      <a:r>
                        <a:rPr lang="en-US" sz="1800" dirty="0">
                          <a:effectLst>
                            <a:outerShdw blurRad="38100" dist="38100" dir="2700000" algn="tl">
                              <a:srgbClr val="000000">
                                <a:alpha val="43137"/>
                              </a:srgbClr>
                            </a:outerShdw>
                          </a:effectLst>
                          <a:latin typeface="Rockwell" panose="02060603020205020403" pitchFamily="18" charset="0"/>
                        </a:rPr>
                        <a:t>Air moves from</a:t>
                      </a:r>
                      <a:r>
                        <a:rPr lang="en-US" sz="1800" baseline="0" dirty="0">
                          <a:effectLst>
                            <a:outerShdw blurRad="38100" dist="38100" dir="2700000" algn="tl">
                              <a:srgbClr val="000000">
                                <a:alpha val="43137"/>
                              </a:srgbClr>
                            </a:outerShdw>
                          </a:effectLst>
                          <a:latin typeface="Rockwell" panose="02060603020205020403" pitchFamily="18" charset="0"/>
                        </a:rPr>
                        <a:t> land to sea (Land Breeze)</a:t>
                      </a:r>
                    </a:p>
                    <a:p>
                      <a:pPr marL="342900" indent="-342900" algn="l">
                        <a:buFont typeface="Arial" panose="020B0604020202020204" pitchFamily="34" charset="0"/>
                        <a:buChar char="•"/>
                      </a:pPr>
                      <a:r>
                        <a:rPr lang="en-US" sz="1800" baseline="0" dirty="0">
                          <a:solidFill>
                            <a:srgbClr val="FFFF00"/>
                          </a:solidFill>
                          <a:effectLst>
                            <a:outerShdw blurRad="38100" dist="38100" dir="2700000" algn="tl">
                              <a:srgbClr val="000000">
                                <a:alpha val="43137"/>
                              </a:srgbClr>
                            </a:outerShdw>
                          </a:effectLst>
                          <a:latin typeface="Rockwell" panose="02060603020205020403" pitchFamily="18" charset="0"/>
                        </a:rPr>
                        <a:t>Night, Land Breeze </a:t>
                      </a:r>
                      <a:r>
                        <a:rPr lang="en-US" sz="1800" baseline="0" dirty="0">
                          <a:effectLst>
                            <a:outerShdw blurRad="38100" dist="38100" dir="2700000" algn="tl">
                              <a:srgbClr val="000000">
                                <a:alpha val="43137"/>
                              </a:srgbClr>
                            </a:outerShdw>
                          </a:effectLst>
                          <a:latin typeface="Rockwell" panose="02060603020205020403" pitchFamily="18" charset="0"/>
                        </a:rPr>
                        <a:t>(Remember: National Library Board)</a:t>
                      </a:r>
                      <a:endParaRPr lang="en-US" sz="1800" dirty="0">
                        <a:effectLst>
                          <a:outerShdw blurRad="38100" dist="38100" dir="2700000" algn="tl">
                            <a:srgbClr val="000000">
                              <a:alpha val="43137"/>
                            </a:srgbClr>
                          </a:outerShdw>
                        </a:effectLst>
                        <a:latin typeface="Rockwell" panose="02060603020205020403" pitchFamily="18" charset="0"/>
                      </a:endParaRPr>
                    </a:p>
                  </a:txBody>
                  <a:tcPr/>
                </a:tc>
                <a:tc hMerge="1">
                  <a:txBody>
                    <a:bodyPr/>
                    <a:lstStyle/>
                    <a:p>
                      <a:pPr marL="0" indent="0" algn="l">
                        <a:buFont typeface="Arial" panose="020B0604020202020204" pitchFamily="34" charset="0"/>
                        <a:buNone/>
                      </a:pPr>
                      <a:endParaRPr lang="en-US" sz="2000" dirty="0">
                        <a:effectLst>
                          <a:outerShdw blurRad="38100" dist="38100" dir="2700000" algn="tl">
                            <a:srgbClr val="000000">
                              <a:alpha val="43137"/>
                            </a:srgbClr>
                          </a:outerShdw>
                        </a:effectLst>
                        <a:latin typeface="Rockwell" panose="02060603020205020403" pitchFamily="18" charset="0"/>
                      </a:endParaRPr>
                    </a:p>
                  </a:txBody>
                  <a:tcPr/>
                </a:tc>
                <a:extLst>
                  <a:ext uri="{0D108BD9-81ED-4DB2-BD59-A6C34878D82A}">
                    <a16:rowId xmlns:a16="http://schemas.microsoft.com/office/drawing/2014/main" xmlns="" val="10002"/>
                  </a:ext>
                </a:extLst>
              </a:tr>
            </a:tbl>
          </a:graphicData>
        </a:graphic>
      </p:graphicFrame>
      <p:sp>
        <p:nvSpPr>
          <p:cNvPr id="7" name="object 4">
            <a:extLst>
              <a:ext uri="{FF2B5EF4-FFF2-40B4-BE49-F238E27FC236}">
                <a16:creationId xmlns:a16="http://schemas.microsoft.com/office/drawing/2014/main" xmlns="" id="{E09F1FC6-710D-45FC-A953-A331FEEE4CF0}"/>
              </a:ext>
            </a:extLst>
          </p:cNvPr>
          <p:cNvSpPr/>
          <p:nvPr/>
        </p:nvSpPr>
        <p:spPr>
          <a:xfrm>
            <a:off x="4969565" y="3121828"/>
            <a:ext cx="7023651" cy="3189908"/>
          </a:xfrm>
          <a:prstGeom prst="rect">
            <a:avLst/>
          </a:prstGeom>
          <a:blipFill>
            <a:blip r:embed="rId3" cstate="print"/>
            <a:stretch>
              <a:fillRect/>
            </a:stretch>
          </a:blipFill>
          <a:effectLst>
            <a:outerShdw blurRad="50800" dist="38100" dir="2700000" algn="tl" rotWithShape="0">
              <a:prstClr val="black">
                <a:alpha val="40000"/>
              </a:prstClr>
            </a:outerShdw>
          </a:effectLst>
        </p:spPr>
        <p:txBody>
          <a:bodyPr wrap="square" lIns="0" tIns="0" rIns="0" bIns="0" rtlCol="0"/>
          <a:lstStyle/>
          <a:p>
            <a:endParaRPr/>
          </a:p>
        </p:txBody>
      </p:sp>
    </p:spTree>
    <p:extLst>
      <p:ext uri="{BB962C8B-B14F-4D97-AF65-F5344CB8AC3E}">
        <p14:creationId xmlns:p14="http://schemas.microsoft.com/office/powerpoint/2010/main" val="38893091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Pressure and Winds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Wind Systems (Sea Breeze)</a:t>
            </a:r>
            <a:endParaRPr lang="en-US" sz="18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9" y="1418139"/>
            <a:ext cx="10060460" cy="1638100"/>
          </a:xfrm>
          <a:prstGeom prst="rect">
            <a:avLst/>
          </a:prstGeom>
          <a:effectLst>
            <a:outerShdw blurRad="50800" dist="38100" dir="2700000" algn="tl" rotWithShape="0">
              <a:prstClr val="black">
                <a:alpha val="40000"/>
              </a:prstClr>
            </a:outerShdw>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In the day, the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land heats up faster than the sea</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 Therefore, the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land is warmer </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and creates an area of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lower pressure</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 The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sea heats up slower than the land</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 Therefore, the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sea is cooler </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and creates an area of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higher pressure</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Since air moves from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an area of high pressure to an area of low pressure</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 it moves from the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sea to the land </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as a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sea breeze</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a:t>
            </a:r>
          </a:p>
        </p:txBody>
      </p:sp>
      <p:graphicFrame>
        <p:nvGraphicFramePr>
          <p:cNvPr id="6" name="Table 5"/>
          <p:cNvGraphicFramePr>
            <a:graphicFrameLocks noGrp="1"/>
          </p:cNvGraphicFramePr>
          <p:nvPr>
            <p:extLst>
              <p:ext uri="{D42A27DB-BD31-4B8C-83A1-F6EECF244321}">
                <p14:modId xmlns:p14="http://schemas.microsoft.com/office/powerpoint/2010/main" val="1035229909"/>
              </p:ext>
            </p:extLst>
          </p:nvPr>
        </p:nvGraphicFramePr>
        <p:xfrm>
          <a:off x="297588" y="3121828"/>
          <a:ext cx="4678065" cy="1933736"/>
        </p:xfrm>
        <a:graphic>
          <a:graphicData uri="http://schemas.openxmlformats.org/drawingml/2006/table">
            <a:tbl>
              <a:tblPr firstRow="1" bandRow="1">
                <a:effectLst>
                  <a:outerShdw blurRad="50800" dist="38100" dir="2700000" algn="tl" rotWithShape="0">
                    <a:prstClr val="black">
                      <a:alpha val="40000"/>
                    </a:prstClr>
                  </a:outerShdw>
                </a:effectLst>
                <a:tableStyleId>{8FD4443E-F989-4FC4-A0C8-D5A2AF1F390B}</a:tableStyleId>
              </a:tblPr>
              <a:tblGrid>
                <a:gridCol w="1911102">
                  <a:extLst>
                    <a:ext uri="{9D8B030D-6E8A-4147-A177-3AD203B41FA5}">
                      <a16:colId xmlns:a16="http://schemas.microsoft.com/office/drawing/2014/main" xmlns="" val="20000"/>
                    </a:ext>
                  </a:extLst>
                </a:gridCol>
                <a:gridCol w="2766963">
                  <a:extLst>
                    <a:ext uri="{9D8B030D-6E8A-4147-A177-3AD203B41FA5}">
                      <a16:colId xmlns:a16="http://schemas.microsoft.com/office/drawing/2014/main" xmlns="" val="20001"/>
                    </a:ext>
                  </a:extLst>
                </a:gridCol>
              </a:tblGrid>
              <a:tr h="379256">
                <a:tc>
                  <a:txBody>
                    <a:bodyPr/>
                    <a:lstStyle/>
                    <a:p>
                      <a:pPr algn="ctr"/>
                      <a:r>
                        <a:rPr lang="en-US" sz="1800" dirty="0">
                          <a:effectLst>
                            <a:outerShdw blurRad="38100" dist="38100" dir="2700000" algn="tl">
                              <a:srgbClr val="000000">
                                <a:alpha val="43137"/>
                              </a:srgbClr>
                            </a:outerShdw>
                          </a:effectLst>
                          <a:latin typeface="Rockwell" panose="02060603020205020403" pitchFamily="18" charset="0"/>
                        </a:rPr>
                        <a:t>Land</a:t>
                      </a:r>
                    </a:p>
                  </a:txBody>
                  <a:tcPr/>
                </a:tc>
                <a:tc>
                  <a:txBody>
                    <a:bodyPr/>
                    <a:lstStyle/>
                    <a:p>
                      <a:pPr algn="ctr"/>
                      <a:r>
                        <a:rPr lang="en-US" sz="1800" dirty="0">
                          <a:effectLst>
                            <a:outerShdw blurRad="38100" dist="38100" dir="2700000" algn="tl">
                              <a:srgbClr val="000000">
                                <a:alpha val="43137"/>
                              </a:srgbClr>
                            </a:outerShdw>
                          </a:effectLst>
                          <a:latin typeface="Rockwell" panose="02060603020205020403" pitchFamily="18" charset="0"/>
                        </a:rPr>
                        <a:t>Sea</a:t>
                      </a:r>
                    </a:p>
                  </a:txBody>
                  <a:tcPr/>
                </a:tc>
                <a:extLst>
                  <a:ext uri="{0D108BD9-81ED-4DB2-BD59-A6C34878D82A}">
                    <a16:rowId xmlns:a16="http://schemas.microsoft.com/office/drawing/2014/main" xmlns="" val="10000"/>
                  </a:ext>
                </a:extLst>
              </a:tr>
              <a:tr h="198120">
                <a:tc>
                  <a:txBody>
                    <a:bodyPr/>
                    <a:lstStyle/>
                    <a:p>
                      <a:pPr marL="342900" indent="-342900" algn="l">
                        <a:buFont typeface="Arial" panose="020B0604020202020204" pitchFamily="34" charset="0"/>
                        <a:buChar char="•"/>
                      </a:pPr>
                      <a:r>
                        <a:rPr lang="en-US" sz="1800" dirty="0">
                          <a:effectLst>
                            <a:outerShdw blurRad="38100" dist="38100" dir="2700000" algn="tl">
                              <a:srgbClr val="000000">
                                <a:alpha val="43137"/>
                              </a:srgbClr>
                            </a:outerShdw>
                          </a:effectLst>
                          <a:latin typeface="Rockwell" panose="02060603020205020403" pitchFamily="18" charset="0"/>
                        </a:rPr>
                        <a:t>Warmer</a:t>
                      </a:r>
                    </a:p>
                    <a:p>
                      <a:pPr marL="342900" indent="-342900" algn="l">
                        <a:buFont typeface="Arial" panose="020B0604020202020204" pitchFamily="34" charset="0"/>
                        <a:buChar char="•"/>
                      </a:pPr>
                      <a:r>
                        <a:rPr lang="en-US" sz="1800" dirty="0">
                          <a:effectLst>
                            <a:outerShdw blurRad="38100" dist="38100" dir="2700000" algn="tl">
                              <a:srgbClr val="000000">
                                <a:alpha val="43137"/>
                              </a:srgbClr>
                            </a:outerShdw>
                          </a:effectLst>
                          <a:latin typeface="Rockwell" panose="02060603020205020403" pitchFamily="18" charset="0"/>
                        </a:rPr>
                        <a:t>Lower</a:t>
                      </a:r>
                      <a:r>
                        <a:rPr lang="en-US" sz="1800" baseline="0" dirty="0">
                          <a:effectLst>
                            <a:outerShdw blurRad="38100" dist="38100" dir="2700000" algn="tl">
                              <a:srgbClr val="000000">
                                <a:alpha val="43137"/>
                              </a:srgbClr>
                            </a:outerShdw>
                          </a:effectLst>
                          <a:latin typeface="Rockwell" panose="02060603020205020403" pitchFamily="18" charset="0"/>
                        </a:rPr>
                        <a:t> </a:t>
                      </a:r>
                      <a:r>
                        <a:rPr lang="en-US" sz="1800" dirty="0">
                          <a:effectLst>
                            <a:outerShdw blurRad="38100" dist="38100" dir="2700000" algn="tl">
                              <a:srgbClr val="000000">
                                <a:alpha val="43137"/>
                              </a:srgbClr>
                            </a:outerShdw>
                          </a:effectLst>
                          <a:latin typeface="Rockwell" panose="02060603020205020403" pitchFamily="18" charset="0"/>
                        </a:rPr>
                        <a:t>pressure</a:t>
                      </a:r>
                    </a:p>
                  </a:txBody>
                  <a:tcPr/>
                </a:tc>
                <a:tc>
                  <a:txBody>
                    <a:bodyPr/>
                    <a:lstStyle/>
                    <a:p>
                      <a:pPr marL="342900" indent="-342900" algn="l">
                        <a:buFont typeface="Arial" panose="020B0604020202020204" pitchFamily="34" charset="0"/>
                        <a:buChar char="•"/>
                      </a:pPr>
                      <a:r>
                        <a:rPr lang="en-US" sz="1800" dirty="0">
                          <a:effectLst>
                            <a:outerShdw blurRad="38100" dist="38100" dir="2700000" algn="tl">
                              <a:srgbClr val="000000">
                                <a:alpha val="43137"/>
                              </a:srgbClr>
                            </a:outerShdw>
                          </a:effectLst>
                          <a:latin typeface="Rockwell" panose="02060603020205020403" pitchFamily="18" charset="0"/>
                        </a:rPr>
                        <a:t>Cooler</a:t>
                      </a:r>
                    </a:p>
                    <a:p>
                      <a:pPr marL="342900" indent="-342900" algn="l">
                        <a:buFont typeface="Arial" panose="020B0604020202020204" pitchFamily="34" charset="0"/>
                        <a:buChar char="•"/>
                      </a:pPr>
                      <a:r>
                        <a:rPr lang="en-US" sz="1800" dirty="0">
                          <a:effectLst>
                            <a:outerShdw blurRad="38100" dist="38100" dir="2700000" algn="tl">
                              <a:srgbClr val="000000">
                                <a:alpha val="43137"/>
                              </a:srgbClr>
                            </a:outerShdw>
                          </a:effectLst>
                          <a:latin typeface="Rockwell" panose="02060603020205020403" pitchFamily="18" charset="0"/>
                        </a:rPr>
                        <a:t>Higher</a:t>
                      </a:r>
                      <a:r>
                        <a:rPr lang="en-US" sz="1800" baseline="0" dirty="0">
                          <a:effectLst>
                            <a:outerShdw blurRad="38100" dist="38100" dir="2700000" algn="tl">
                              <a:srgbClr val="000000">
                                <a:alpha val="43137"/>
                              </a:srgbClr>
                            </a:outerShdw>
                          </a:effectLst>
                          <a:latin typeface="Rockwell" panose="02060603020205020403" pitchFamily="18" charset="0"/>
                        </a:rPr>
                        <a:t> </a:t>
                      </a:r>
                      <a:r>
                        <a:rPr lang="en-US" sz="1800" dirty="0">
                          <a:effectLst>
                            <a:outerShdw blurRad="38100" dist="38100" dir="2700000" algn="tl">
                              <a:srgbClr val="000000">
                                <a:alpha val="43137"/>
                              </a:srgbClr>
                            </a:outerShdw>
                          </a:effectLst>
                          <a:latin typeface="Rockwell" panose="02060603020205020403" pitchFamily="18" charset="0"/>
                        </a:rPr>
                        <a:t>pressure</a:t>
                      </a:r>
                    </a:p>
                  </a:txBody>
                  <a:tcPr/>
                </a:tc>
                <a:extLst>
                  <a:ext uri="{0D108BD9-81ED-4DB2-BD59-A6C34878D82A}">
                    <a16:rowId xmlns:a16="http://schemas.microsoft.com/office/drawing/2014/main" xmlns="" val="10001"/>
                  </a:ext>
                </a:extLst>
              </a:tr>
              <a:tr h="198120">
                <a:tc gridSpan="2">
                  <a:txBody>
                    <a:bodyPr/>
                    <a:lstStyle/>
                    <a:p>
                      <a:pPr marL="0" indent="0" algn="l">
                        <a:buFont typeface="Arial" panose="020B0604020202020204" pitchFamily="34" charset="0"/>
                        <a:buNone/>
                      </a:pPr>
                      <a:r>
                        <a:rPr lang="en-US" sz="1800" dirty="0">
                          <a:effectLst>
                            <a:outerShdw blurRad="38100" dist="38100" dir="2700000" algn="tl">
                              <a:srgbClr val="000000">
                                <a:alpha val="43137"/>
                              </a:srgbClr>
                            </a:outerShdw>
                          </a:effectLst>
                          <a:latin typeface="Rockwell" panose="02060603020205020403" pitchFamily="18" charset="0"/>
                        </a:rPr>
                        <a:t>Air moves from</a:t>
                      </a:r>
                      <a:r>
                        <a:rPr lang="en-US" sz="1800" baseline="0" dirty="0">
                          <a:effectLst>
                            <a:outerShdw blurRad="38100" dist="38100" dir="2700000" algn="tl">
                              <a:srgbClr val="000000">
                                <a:alpha val="43137"/>
                              </a:srgbClr>
                            </a:outerShdw>
                          </a:effectLst>
                          <a:latin typeface="Rockwell" panose="02060603020205020403" pitchFamily="18" charset="0"/>
                        </a:rPr>
                        <a:t> sea to land (Sea Breeze)</a:t>
                      </a:r>
                    </a:p>
                    <a:p>
                      <a:pPr marL="342900" indent="-342900" algn="l">
                        <a:buFont typeface="Arial" panose="020B0604020202020204" pitchFamily="34" charset="0"/>
                        <a:buChar char="•"/>
                      </a:pPr>
                      <a:r>
                        <a:rPr lang="en-US" sz="1800" baseline="0" dirty="0">
                          <a:solidFill>
                            <a:srgbClr val="FFFF00"/>
                          </a:solidFill>
                          <a:effectLst>
                            <a:outerShdw blurRad="38100" dist="38100" dir="2700000" algn="tl">
                              <a:srgbClr val="000000">
                                <a:alpha val="43137"/>
                              </a:srgbClr>
                            </a:outerShdw>
                          </a:effectLst>
                          <a:latin typeface="Rockwell" panose="02060603020205020403" pitchFamily="18" charset="0"/>
                        </a:rPr>
                        <a:t>Day, Sea Breeze </a:t>
                      </a:r>
                      <a:r>
                        <a:rPr lang="en-US" sz="1800" baseline="0" dirty="0">
                          <a:effectLst>
                            <a:outerShdw blurRad="38100" dist="38100" dir="2700000" algn="tl">
                              <a:srgbClr val="000000">
                                <a:alpha val="43137"/>
                              </a:srgbClr>
                            </a:outerShdw>
                          </a:effectLst>
                          <a:latin typeface="Rockwell" panose="02060603020205020403" pitchFamily="18" charset="0"/>
                        </a:rPr>
                        <a:t>(Remember: DBS Bank)</a:t>
                      </a:r>
                      <a:endParaRPr lang="en-US" sz="1800" dirty="0">
                        <a:effectLst>
                          <a:outerShdw blurRad="38100" dist="38100" dir="2700000" algn="tl">
                            <a:srgbClr val="000000">
                              <a:alpha val="43137"/>
                            </a:srgbClr>
                          </a:outerShdw>
                        </a:effectLst>
                        <a:latin typeface="Rockwell" panose="02060603020205020403" pitchFamily="18" charset="0"/>
                      </a:endParaRPr>
                    </a:p>
                  </a:txBody>
                  <a:tcPr/>
                </a:tc>
                <a:tc hMerge="1">
                  <a:txBody>
                    <a:bodyPr/>
                    <a:lstStyle/>
                    <a:p>
                      <a:pPr marL="0" indent="0" algn="l">
                        <a:buFont typeface="Arial" panose="020B0604020202020204" pitchFamily="34" charset="0"/>
                        <a:buNone/>
                      </a:pPr>
                      <a:endParaRPr lang="en-US" sz="2000" dirty="0">
                        <a:effectLst>
                          <a:outerShdw blurRad="38100" dist="38100" dir="2700000" algn="tl">
                            <a:srgbClr val="000000">
                              <a:alpha val="43137"/>
                            </a:srgbClr>
                          </a:outerShdw>
                        </a:effectLst>
                        <a:latin typeface="Rockwell" panose="02060603020205020403" pitchFamily="18" charset="0"/>
                      </a:endParaRPr>
                    </a:p>
                  </a:txBody>
                  <a:tcPr/>
                </a:tc>
                <a:extLst>
                  <a:ext uri="{0D108BD9-81ED-4DB2-BD59-A6C34878D82A}">
                    <a16:rowId xmlns:a16="http://schemas.microsoft.com/office/drawing/2014/main" xmlns="" val="10002"/>
                  </a:ext>
                </a:extLst>
              </a:tr>
            </a:tbl>
          </a:graphicData>
        </a:graphic>
      </p:graphicFrame>
      <p:sp>
        <p:nvSpPr>
          <p:cNvPr id="7" name="object 4">
            <a:extLst>
              <a:ext uri="{FF2B5EF4-FFF2-40B4-BE49-F238E27FC236}">
                <a16:creationId xmlns:a16="http://schemas.microsoft.com/office/drawing/2014/main" xmlns="" id="{EA616167-F138-4255-A570-B0E31DDA5985}"/>
              </a:ext>
            </a:extLst>
          </p:cNvPr>
          <p:cNvSpPr/>
          <p:nvPr/>
        </p:nvSpPr>
        <p:spPr>
          <a:xfrm>
            <a:off x="5149056" y="3121828"/>
            <a:ext cx="6838122" cy="3379760"/>
          </a:xfrm>
          <a:prstGeom prst="rect">
            <a:avLst/>
          </a:prstGeom>
          <a:blipFill>
            <a:blip r:embed="rId3" cstate="print"/>
            <a:stretch>
              <a:fillRect/>
            </a:stretch>
          </a:blipFill>
          <a:effectLst>
            <a:outerShdw blurRad="50800" dist="38100" dir="2700000" algn="tl" rotWithShape="0">
              <a:prstClr val="black">
                <a:alpha val="40000"/>
              </a:prstClr>
            </a:outerShdw>
          </a:effectLst>
        </p:spPr>
        <p:txBody>
          <a:bodyPr wrap="square" lIns="0" tIns="0" rIns="0" bIns="0" rtlCol="0"/>
          <a:lstStyle/>
          <a:p>
            <a:endParaRPr/>
          </a:p>
        </p:txBody>
      </p:sp>
    </p:spTree>
    <p:extLst>
      <p:ext uri="{BB962C8B-B14F-4D97-AF65-F5344CB8AC3E}">
        <p14:creationId xmlns:p14="http://schemas.microsoft.com/office/powerpoint/2010/main" val="230227383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Pressure and Winds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Monsoon Winds</a:t>
            </a:r>
            <a:endParaRPr lang="en-US" sz="18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9" y="1418138"/>
            <a:ext cx="4661453" cy="5439862"/>
          </a:xfrm>
          <a:prstGeom prst="rect">
            <a:avLst/>
          </a:prstGeom>
          <a:effectLst>
            <a:outerShdw blurRad="50800" dist="38100" dir="2700000" algn="tl" rotWithShape="0">
              <a:prstClr val="black">
                <a:alpha val="40000"/>
              </a:prstClr>
            </a:outerShdw>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Monsoon winds are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regional wind patterns </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that reverse direction seasonally. This brings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seasonal changes in precipitation</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 The levels of precipitation can either increase or decrease with the occurrence of monsoons and lead to wet or dry seasons.</a:t>
            </a:r>
          </a:p>
          <a:p>
            <a:pPr marL="0" indent="0"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Monsoon winds and other winds are affected by the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Coriolis effect</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 which is a force produced by the Earth’s rotation. As the Earth rotates, the Coriolis effect changes the course of moving objects on the Earth’s surface. The Coriolis effect causes the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bending or deflection of winds</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a:t>
            </a:r>
          </a:p>
        </p:txBody>
      </p:sp>
      <p:sp>
        <p:nvSpPr>
          <p:cNvPr id="4" name="object 3">
            <a:extLst>
              <a:ext uri="{FF2B5EF4-FFF2-40B4-BE49-F238E27FC236}">
                <a16:creationId xmlns:a16="http://schemas.microsoft.com/office/drawing/2014/main" xmlns="" id="{37ACA02A-5673-48B8-8803-50CC64EBC420}"/>
              </a:ext>
            </a:extLst>
          </p:cNvPr>
          <p:cNvSpPr/>
          <p:nvPr/>
        </p:nvSpPr>
        <p:spPr>
          <a:xfrm>
            <a:off x="5618921" y="1418138"/>
            <a:ext cx="6096000" cy="4643346"/>
          </a:xfrm>
          <a:prstGeom prst="rect">
            <a:avLst/>
          </a:prstGeom>
          <a:blipFill>
            <a:blip r:embed="rId3" cstate="print"/>
            <a:stretch>
              <a:fillRect/>
            </a:stretch>
          </a:blipFill>
          <a:effectLst>
            <a:outerShdw blurRad="50800" dist="38100" dir="2700000" algn="tl" rotWithShape="0">
              <a:prstClr val="black">
                <a:alpha val="40000"/>
              </a:prstClr>
            </a:outerShdw>
          </a:effectLst>
        </p:spPr>
        <p:txBody>
          <a:bodyPr wrap="square" lIns="0" tIns="0" rIns="0" bIns="0" rtlCol="0"/>
          <a:lstStyle/>
          <a:p>
            <a:endParaRPr/>
          </a:p>
        </p:txBody>
      </p:sp>
    </p:spTree>
    <p:extLst>
      <p:ext uri="{BB962C8B-B14F-4D97-AF65-F5344CB8AC3E}">
        <p14:creationId xmlns:p14="http://schemas.microsoft.com/office/powerpoint/2010/main" val="17171390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Pressure and Winds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Monsoon Winds (Southwest Monsoon)</a:t>
            </a:r>
            <a:endParaRPr lang="en-US" sz="18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9" y="1418138"/>
            <a:ext cx="10060460" cy="3074349"/>
          </a:xfrm>
          <a:prstGeom prst="rect">
            <a:avLst/>
          </a:prstGeom>
          <a:effectLst>
            <a:outerShdw blurRad="50800" dist="38100" dir="2700000" algn="tl" rotWithShape="0">
              <a:prstClr val="black">
                <a:alpha val="40000"/>
              </a:prstClr>
            </a:outerShdw>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The southwest monsoon takes place between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June and September</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when it is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summer in the northern hemisphere</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The air over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Central Asia</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heats up, expands and rises, forming a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region of low pressure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over the area.</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During the same period,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southern hemisphere is experiencing winter</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The low temperature causes the air to be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cold and dense</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exerting a greater force on the Earth’s surface. This results in an area of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higher pressure over Australia</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p:txBody>
      </p:sp>
      <p:graphicFrame>
        <p:nvGraphicFramePr>
          <p:cNvPr id="4" name="Table 3">
            <a:extLst>
              <a:ext uri="{FF2B5EF4-FFF2-40B4-BE49-F238E27FC236}">
                <a16:creationId xmlns:a16="http://schemas.microsoft.com/office/drawing/2014/main" xmlns="" id="{F43DC2A7-10E0-457A-A0B5-8134CA1E64EF}"/>
              </a:ext>
            </a:extLst>
          </p:cNvPr>
          <p:cNvGraphicFramePr>
            <a:graphicFrameLocks noGrp="1"/>
          </p:cNvGraphicFramePr>
          <p:nvPr>
            <p:extLst>
              <p:ext uri="{D42A27DB-BD31-4B8C-83A1-F6EECF244321}">
                <p14:modId xmlns:p14="http://schemas.microsoft.com/office/powerpoint/2010/main" val="2242788362"/>
              </p:ext>
            </p:extLst>
          </p:nvPr>
        </p:nvGraphicFramePr>
        <p:xfrm>
          <a:off x="3297703" y="4359966"/>
          <a:ext cx="5596594" cy="1777831"/>
        </p:xfrm>
        <a:graphic>
          <a:graphicData uri="http://schemas.openxmlformats.org/drawingml/2006/table">
            <a:tbl>
              <a:tblPr firstRow="1" bandRow="1">
                <a:effectLst>
                  <a:outerShdw blurRad="50800" dist="38100" dir="2700000" algn="tl" rotWithShape="0">
                    <a:prstClr val="black">
                      <a:alpha val="40000"/>
                    </a:prstClr>
                  </a:outerShdw>
                </a:effectLst>
                <a:tableStyleId>{8FD4443E-F989-4FC4-A0C8-D5A2AF1F390B}</a:tableStyleId>
              </a:tblPr>
              <a:tblGrid>
                <a:gridCol w="2693976">
                  <a:extLst>
                    <a:ext uri="{9D8B030D-6E8A-4147-A177-3AD203B41FA5}">
                      <a16:colId xmlns:a16="http://schemas.microsoft.com/office/drawing/2014/main" xmlns="" val="20000"/>
                    </a:ext>
                  </a:extLst>
                </a:gridCol>
                <a:gridCol w="2902618">
                  <a:extLst>
                    <a:ext uri="{9D8B030D-6E8A-4147-A177-3AD203B41FA5}">
                      <a16:colId xmlns:a16="http://schemas.microsoft.com/office/drawing/2014/main" xmlns="" val="20001"/>
                    </a:ext>
                  </a:extLst>
                </a:gridCol>
              </a:tblGrid>
              <a:tr h="497671">
                <a:tc>
                  <a:txBody>
                    <a:bodyPr/>
                    <a:lstStyle/>
                    <a:p>
                      <a:pPr algn="ctr"/>
                      <a:r>
                        <a:rPr lang="en-US" sz="1800" dirty="0">
                          <a:effectLst>
                            <a:outerShdw blurRad="38100" dist="38100" dir="2700000" algn="tl">
                              <a:srgbClr val="000000">
                                <a:alpha val="43137"/>
                              </a:srgbClr>
                            </a:outerShdw>
                          </a:effectLst>
                          <a:latin typeface="Rockwell" panose="02060603020205020403" pitchFamily="18" charset="0"/>
                        </a:rPr>
                        <a:t>Northern Hemisphere</a:t>
                      </a:r>
                    </a:p>
                  </a:txBody>
                  <a:tcPr/>
                </a:tc>
                <a:tc>
                  <a:txBody>
                    <a:bodyPr/>
                    <a:lstStyle/>
                    <a:p>
                      <a:pPr algn="ctr"/>
                      <a:r>
                        <a:rPr lang="en-US" sz="1800" dirty="0">
                          <a:effectLst>
                            <a:outerShdw blurRad="38100" dist="38100" dir="2700000" algn="tl">
                              <a:srgbClr val="000000">
                                <a:alpha val="43137"/>
                              </a:srgbClr>
                            </a:outerShdw>
                          </a:effectLst>
                          <a:latin typeface="Rockwell" panose="02060603020205020403" pitchFamily="18" charset="0"/>
                        </a:rPr>
                        <a:t>Southern Hemisphere</a:t>
                      </a:r>
                    </a:p>
                  </a:txBody>
                  <a:tcPr/>
                </a:tc>
                <a:extLst>
                  <a:ext uri="{0D108BD9-81ED-4DB2-BD59-A6C34878D82A}">
                    <a16:rowId xmlns:a16="http://schemas.microsoft.com/office/drawing/2014/main" xmlns="" val="10000"/>
                  </a:ext>
                </a:extLst>
              </a:tr>
              <a:tr h="355480">
                <a:tc>
                  <a:txBody>
                    <a:bodyPr/>
                    <a:lstStyle/>
                    <a:p>
                      <a:pPr marL="342900" indent="-342900" algn="l">
                        <a:buFont typeface="Arial" panose="020B0604020202020204" pitchFamily="34" charset="0"/>
                        <a:buChar char="•"/>
                      </a:pPr>
                      <a:r>
                        <a:rPr lang="en-US" sz="1800" dirty="0">
                          <a:effectLst>
                            <a:outerShdw blurRad="38100" dist="38100" dir="2700000" algn="tl">
                              <a:srgbClr val="000000">
                                <a:alpha val="43137"/>
                              </a:srgbClr>
                            </a:outerShdw>
                          </a:effectLst>
                          <a:latin typeface="Rockwell" panose="02060603020205020403" pitchFamily="18" charset="0"/>
                        </a:rPr>
                        <a:t>Summer</a:t>
                      </a:r>
                    </a:p>
                    <a:p>
                      <a:pPr marL="342900" indent="-342900" algn="l">
                        <a:buFont typeface="Arial" panose="020B0604020202020204" pitchFamily="34" charset="0"/>
                        <a:buChar char="•"/>
                      </a:pPr>
                      <a:r>
                        <a:rPr lang="en-US" sz="1800" dirty="0">
                          <a:effectLst>
                            <a:outerShdw blurRad="38100" dist="38100" dir="2700000" algn="tl">
                              <a:srgbClr val="000000">
                                <a:alpha val="43137"/>
                              </a:srgbClr>
                            </a:outerShdw>
                          </a:effectLst>
                          <a:latin typeface="Rockwell" panose="02060603020205020403" pitchFamily="18" charset="0"/>
                        </a:rPr>
                        <a:t>Lower pressure</a:t>
                      </a:r>
                    </a:p>
                  </a:txBody>
                  <a:tcPr/>
                </a:tc>
                <a:tc>
                  <a:txBody>
                    <a:bodyPr/>
                    <a:lstStyle/>
                    <a:p>
                      <a:pPr marL="342900" indent="-342900" algn="l">
                        <a:buFont typeface="Arial" panose="020B0604020202020204" pitchFamily="34" charset="0"/>
                        <a:buChar char="•"/>
                      </a:pPr>
                      <a:r>
                        <a:rPr lang="en-US" sz="1800" dirty="0">
                          <a:effectLst>
                            <a:outerShdw blurRad="38100" dist="38100" dir="2700000" algn="tl">
                              <a:srgbClr val="000000">
                                <a:alpha val="43137"/>
                              </a:srgbClr>
                            </a:outerShdw>
                          </a:effectLst>
                          <a:latin typeface="Rockwell" panose="02060603020205020403" pitchFamily="18" charset="0"/>
                        </a:rPr>
                        <a:t>Winter</a:t>
                      </a:r>
                    </a:p>
                    <a:p>
                      <a:pPr marL="342900" indent="-342900" algn="l">
                        <a:buFont typeface="Arial" panose="020B0604020202020204" pitchFamily="34" charset="0"/>
                        <a:buChar char="•"/>
                      </a:pPr>
                      <a:r>
                        <a:rPr lang="en-US" sz="1800" dirty="0">
                          <a:effectLst>
                            <a:outerShdw blurRad="38100" dist="38100" dir="2700000" algn="tl">
                              <a:srgbClr val="000000">
                                <a:alpha val="43137"/>
                              </a:srgbClr>
                            </a:outerShdw>
                          </a:effectLst>
                          <a:latin typeface="Rockwell" panose="02060603020205020403" pitchFamily="18" charset="0"/>
                        </a:rPr>
                        <a:t>Higher pressure</a:t>
                      </a:r>
                    </a:p>
                  </a:txBody>
                  <a:tcPr/>
                </a:tc>
                <a:extLst>
                  <a:ext uri="{0D108BD9-81ED-4DB2-BD59-A6C34878D82A}">
                    <a16:rowId xmlns:a16="http://schemas.microsoft.com/office/drawing/2014/main" xmlns="" val="10001"/>
                  </a:ext>
                </a:extLst>
              </a:tr>
              <a:tr h="355480">
                <a:tc gridSpan="2">
                  <a:txBody>
                    <a:bodyPr/>
                    <a:lstStyle/>
                    <a:p>
                      <a:pPr marL="0" indent="0" algn="l">
                        <a:buFont typeface="Arial" panose="020B0604020202020204" pitchFamily="34" charset="0"/>
                        <a:buNone/>
                      </a:pPr>
                      <a:r>
                        <a:rPr lang="en-US" sz="1800" dirty="0">
                          <a:effectLst>
                            <a:outerShdw blurRad="38100" dist="38100" dir="2700000" algn="tl">
                              <a:srgbClr val="000000">
                                <a:alpha val="43137"/>
                              </a:srgbClr>
                            </a:outerShdw>
                          </a:effectLst>
                          <a:latin typeface="Rockwell" panose="02060603020205020403" pitchFamily="18" charset="0"/>
                        </a:rPr>
                        <a:t>Southwest Monsoon takes place from June to September (SW69)</a:t>
                      </a:r>
                    </a:p>
                  </a:txBody>
                  <a:tcPr/>
                </a:tc>
                <a:tc hMerge="1">
                  <a:txBody>
                    <a:bodyPr/>
                    <a:lstStyle/>
                    <a:p>
                      <a:pPr marL="342900" indent="-342900" algn="l">
                        <a:buFont typeface="Arial" panose="020B0604020202020204" pitchFamily="34" charset="0"/>
                        <a:buChar char="•"/>
                      </a:pPr>
                      <a:endParaRPr lang="en-US" sz="1800" dirty="0">
                        <a:effectLst>
                          <a:outerShdw blurRad="38100" dist="38100" dir="2700000" algn="tl">
                            <a:srgbClr val="000000">
                              <a:alpha val="43137"/>
                            </a:srgbClr>
                          </a:outerShdw>
                        </a:effectLst>
                        <a:latin typeface="Rockwell" panose="02060603020205020403" pitchFamily="18" charset="0"/>
                      </a:endParaRPr>
                    </a:p>
                  </a:txBody>
                  <a:tcPr/>
                </a:tc>
                <a:extLst>
                  <a:ext uri="{0D108BD9-81ED-4DB2-BD59-A6C34878D82A}">
                    <a16:rowId xmlns:a16="http://schemas.microsoft.com/office/drawing/2014/main" xmlns="" val="113852434"/>
                  </a:ext>
                </a:extLst>
              </a:tr>
            </a:tbl>
          </a:graphicData>
        </a:graphic>
      </p:graphicFrame>
    </p:spTree>
    <p:extLst>
      <p:ext uri="{BB962C8B-B14F-4D97-AF65-F5344CB8AC3E}">
        <p14:creationId xmlns:p14="http://schemas.microsoft.com/office/powerpoint/2010/main" val="121439669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Pressure and Winds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Monsoon Winds (Southwest Monsoon)</a:t>
            </a:r>
            <a:endParaRPr lang="en-US" sz="18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9" y="1418138"/>
            <a:ext cx="5420136" cy="5074736"/>
          </a:xfrm>
          <a:prstGeom prst="rect">
            <a:avLst/>
          </a:prstGeom>
          <a:effectLst>
            <a:outerShdw blurRad="50800" dist="38100" dir="2700000" algn="tl" rotWithShape="0">
              <a:prstClr val="black">
                <a:alpha val="40000"/>
              </a:prstClr>
            </a:outerShdw>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Due to the difference in pressure between Central Asia and Australia,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air from Australia moves to the Indian subcontinent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and Central Asia as the southeast monsoon winds.</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As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winds cross the Equator</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Coriolis effect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deflects the winds to the right. These winds become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southwest monsoon winds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and warm up as they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head for Central Asia</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The warm air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picks up moisture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as it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travels over the Indian Ocean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and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brings heavy rain to the Indian subcontinent</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p:txBody>
      </p:sp>
      <p:sp>
        <p:nvSpPr>
          <p:cNvPr id="8" name="object 7">
            <a:extLst>
              <a:ext uri="{FF2B5EF4-FFF2-40B4-BE49-F238E27FC236}">
                <a16:creationId xmlns:a16="http://schemas.microsoft.com/office/drawing/2014/main" xmlns="" id="{D7975F84-5925-4B9B-A177-92637360EFD6}"/>
              </a:ext>
            </a:extLst>
          </p:cNvPr>
          <p:cNvSpPr/>
          <p:nvPr/>
        </p:nvSpPr>
        <p:spPr>
          <a:xfrm>
            <a:off x="6258335" y="1352550"/>
            <a:ext cx="5737860" cy="5097780"/>
          </a:xfrm>
          <a:prstGeom prst="rect">
            <a:avLst/>
          </a:prstGeom>
          <a:blipFill>
            <a:blip r:embed="rId3" cstate="print"/>
            <a:stretch>
              <a:fillRect/>
            </a:stretch>
          </a:blipFill>
          <a:effectLst>
            <a:outerShdw blurRad="50800" dist="38100" dir="2700000" algn="tl" rotWithShape="0">
              <a:prstClr val="black">
                <a:alpha val="40000"/>
              </a:prstClr>
            </a:outerShdw>
          </a:effectLst>
        </p:spPr>
        <p:txBody>
          <a:bodyPr wrap="square" lIns="0" tIns="0" rIns="0" bIns="0" rtlCol="0"/>
          <a:lstStyle/>
          <a:p>
            <a:endParaRPr/>
          </a:p>
        </p:txBody>
      </p:sp>
    </p:spTree>
    <p:extLst>
      <p:ext uri="{BB962C8B-B14F-4D97-AF65-F5344CB8AC3E}">
        <p14:creationId xmlns:p14="http://schemas.microsoft.com/office/powerpoint/2010/main" val="54837496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Pressure and Winds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Monsoon Winds (Northeast Monsoon)</a:t>
            </a:r>
            <a:endParaRPr lang="en-US" sz="18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9" y="1418138"/>
            <a:ext cx="10060460" cy="3074349"/>
          </a:xfrm>
          <a:prstGeom prst="rect">
            <a:avLst/>
          </a:prstGeom>
          <a:effectLst>
            <a:outerShdw blurRad="50800" dist="38100" dir="2700000" algn="tl" rotWithShape="0">
              <a:prstClr val="black">
                <a:alpha val="40000"/>
              </a:prstClr>
            </a:outerShdw>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The northeast monsoon takes place between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October and February</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when it is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summer in the southern hemisphere</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The air over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Australia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heats up, expands and rises, forming a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region of low pressure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over the area.</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During the same period,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northern hemisphere is experiencing winter</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The low temperature causes the air to be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cold and dense</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exerting a greater force on the Earth’s surface. This results in an area of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higher pressure over Central Asia and the Indian subcontinent</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p:txBody>
      </p:sp>
      <p:graphicFrame>
        <p:nvGraphicFramePr>
          <p:cNvPr id="4" name="Table 3">
            <a:extLst>
              <a:ext uri="{FF2B5EF4-FFF2-40B4-BE49-F238E27FC236}">
                <a16:creationId xmlns:a16="http://schemas.microsoft.com/office/drawing/2014/main" xmlns="" id="{F43DC2A7-10E0-457A-A0B5-8134CA1E64EF}"/>
              </a:ext>
            </a:extLst>
          </p:cNvPr>
          <p:cNvGraphicFramePr>
            <a:graphicFrameLocks noGrp="1"/>
          </p:cNvGraphicFramePr>
          <p:nvPr>
            <p:extLst>
              <p:ext uri="{D42A27DB-BD31-4B8C-83A1-F6EECF244321}">
                <p14:modId xmlns:p14="http://schemas.microsoft.com/office/powerpoint/2010/main" val="4231043106"/>
              </p:ext>
            </p:extLst>
          </p:nvPr>
        </p:nvGraphicFramePr>
        <p:xfrm>
          <a:off x="3297703" y="4359966"/>
          <a:ext cx="5596594" cy="1777831"/>
        </p:xfrm>
        <a:graphic>
          <a:graphicData uri="http://schemas.openxmlformats.org/drawingml/2006/table">
            <a:tbl>
              <a:tblPr firstRow="1" bandRow="1">
                <a:effectLst>
                  <a:outerShdw blurRad="50800" dist="38100" dir="2700000" algn="tl" rotWithShape="0">
                    <a:prstClr val="black">
                      <a:alpha val="40000"/>
                    </a:prstClr>
                  </a:outerShdw>
                </a:effectLst>
                <a:tableStyleId>{8FD4443E-F989-4FC4-A0C8-D5A2AF1F390B}</a:tableStyleId>
              </a:tblPr>
              <a:tblGrid>
                <a:gridCol w="2693976">
                  <a:extLst>
                    <a:ext uri="{9D8B030D-6E8A-4147-A177-3AD203B41FA5}">
                      <a16:colId xmlns:a16="http://schemas.microsoft.com/office/drawing/2014/main" xmlns="" val="20000"/>
                    </a:ext>
                  </a:extLst>
                </a:gridCol>
                <a:gridCol w="2902618">
                  <a:extLst>
                    <a:ext uri="{9D8B030D-6E8A-4147-A177-3AD203B41FA5}">
                      <a16:colId xmlns:a16="http://schemas.microsoft.com/office/drawing/2014/main" xmlns="" val="20001"/>
                    </a:ext>
                  </a:extLst>
                </a:gridCol>
              </a:tblGrid>
              <a:tr h="497671">
                <a:tc>
                  <a:txBody>
                    <a:bodyPr/>
                    <a:lstStyle/>
                    <a:p>
                      <a:pPr algn="ctr"/>
                      <a:r>
                        <a:rPr lang="en-US" sz="1800" dirty="0">
                          <a:effectLst>
                            <a:outerShdw blurRad="38100" dist="38100" dir="2700000" algn="tl">
                              <a:srgbClr val="000000">
                                <a:alpha val="43137"/>
                              </a:srgbClr>
                            </a:outerShdw>
                          </a:effectLst>
                          <a:latin typeface="Rockwell" panose="02060603020205020403" pitchFamily="18" charset="0"/>
                        </a:rPr>
                        <a:t>Northern Hemisphere</a:t>
                      </a:r>
                    </a:p>
                  </a:txBody>
                  <a:tcPr/>
                </a:tc>
                <a:tc>
                  <a:txBody>
                    <a:bodyPr/>
                    <a:lstStyle/>
                    <a:p>
                      <a:pPr algn="ctr"/>
                      <a:r>
                        <a:rPr lang="en-US" sz="1800" dirty="0">
                          <a:effectLst>
                            <a:outerShdw blurRad="38100" dist="38100" dir="2700000" algn="tl">
                              <a:srgbClr val="000000">
                                <a:alpha val="43137"/>
                              </a:srgbClr>
                            </a:outerShdw>
                          </a:effectLst>
                          <a:latin typeface="Rockwell" panose="02060603020205020403" pitchFamily="18" charset="0"/>
                        </a:rPr>
                        <a:t>Southern Hemisphere</a:t>
                      </a:r>
                    </a:p>
                  </a:txBody>
                  <a:tcPr/>
                </a:tc>
                <a:extLst>
                  <a:ext uri="{0D108BD9-81ED-4DB2-BD59-A6C34878D82A}">
                    <a16:rowId xmlns:a16="http://schemas.microsoft.com/office/drawing/2014/main" xmlns="" val="10000"/>
                  </a:ext>
                </a:extLst>
              </a:tr>
              <a:tr h="355480">
                <a:tc>
                  <a:txBody>
                    <a:bodyPr/>
                    <a:lstStyle/>
                    <a:p>
                      <a:pPr marL="342900" indent="-342900" algn="l">
                        <a:buFont typeface="Arial" panose="020B0604020202020204" pitchFamily="34" charset="0"/>
                        <a:buChar char="•"/>
                      </a:pPr>
                      <a:r>
                        <a:rPr lang="en-US" sz="1800" dirty="0">
                          <a:effectLst>
                            <a:outerShdw blurRad="38100" dist="38100" dir="2700000" algn="tl">
                              <a:srgbClr val="000000">
                                <a:alpha val="43137"/>
                              </a:srgbClr>
                            </a:outerShdw>
                          </a:effectLst>
                          <a:latin typeface="Rockwell" panose="02060603020205020403" pitchFamily="18" charset="0"/>
                        </a:rPr>
                        <a:t>Winter</a:t>
                      </a:r>
                    </a:p>
                    <a:p>
                      <a:pPr marL="342900" indent="-342900" algn="l">
                        <a:buFont typeface="Arial" panose="020B0604020202020204" pitchFamily="34" charset="0"/>
                        <a:buChar char="•"/>
                      </a:pPr>
                      <a:r>
                        <a:rPr lang="en-US" sz="1800" dirty="0">
                          <a:effectLst>
                            <a:outerShdw blurRad="38100" dist="38100" dir="2700000" algn="tl">
                              <a:srgbClr val="000000">
                                <a:alpha val="43137"/>
                              </a:srgbClr>
                            </a:outerShdw>
                          </a:effectLst>
                          <a:latin typeface="Rockwell" panose="02060603020205020403" pitchFamily="18" charset="0"/>
                        </a:rPr>
                        <a:t>Higher pressure</a:t>
                      </a:r>
                    </a:p>
                  </a:txBody>
                  <a:tcPr/>
                </a:tc>
                <a:tc>
                  <a:txBody>
                    <a:bodyPr/>
                    <a:lstStyle/>
                    <a:p>
                      <a:pPr marL="342900" indent="-342900" algn="l">
                        <a:buFont typeface="Arial" panose="020B0604020202020204" pitchFamily="34" charset="0"/>
                        <a:buChar char="•"/>
                      </a:pPr>
                      <a:r>
                        <a:rPr lang="en-US" sz="1800" dirty="0">
                          <a:effectLst>
                            <a:outerShdw blurRad="38100" dist="38100" dir="2700000" algn="tl">
                              <a:srgbClr val="000000">
                                <a:alpha val="43137"/>
                              </a:srgbClr>
                            </a:outerShdw>
                          </a:effectLst>
                          <a:latin typeface="Rockwell" panose="02060603020205020403" pitchFamily="18" charset="0"/>
                        </a:rPr>
                        <a:t>Summer</a:t>
                      </a:r>
                    </a:p>
                    <a:p>
                      <a:pPr marL="342900" indent="-342900" algn="l">
                        <a:buFont typeface="Arial" panose="020B0604020202020204" pitchFamily="34" charset="0"/>
                        <a:buChar char="•"/>
                      </a:pPr>
                      <a:r>
                        <a:rPr lang="en-US" sz="1800" dirty="0">
                          <a:effectLst>
                            <a:outerShdw blurRad="38100" dist="38100" dir="2700000" algn="tl">
                              <a:srgbClr val="000000">
                                <a:alpha val="43137"/>
                              </a:srgbClr>
                            </a:outerShdw>
                          </a:effectLst>
                          <a:latin typeface="Rockwell" panose="02060603020205020403" pitchFamily="18" charset="0"/>
                        </a:rPr>
                        <a:t>Lower pressure</a:t>
                      </a:r>
                    </a:p>
                  </a:txBody>
                  <a:tcPr/>
                </a:tc>
                <a:extLst>
                  <a:ext uri="{0D108BD9-81ED-4DB2-BD59-A6C34878D82A}">
                    <a16:rowId xmlns:a16="http://schemas.microsoft.com/office/drawing/2014/main" xmlns="" val="10001"/>
                  </a:ext>
                </a:extLst>
              </a:tr>
              <a:tr h="355480">
                <a:tc gridSpan="2">
                  <a:txBody>
                    <a:bodyPr/>
                    <a:lstStyle/>
                    <a:p>
                      <a:pPr marL="0" indent="0" algn="l">
                        <a:buFont typeface="Arial" panose="020B0604020202020204" pitchFamily="34" charset="0"/>
                        <a:buNone/>
                      </a:pPr>
                      <a:r>
                        <a:rPr lang="en-US" sz="1800" dirty="0">
                          <a:effectLst>
                            <a:outerShdw blurRad="38100" dist="38100" dir="2700000" algn="tl">
                              <a:srgbClr val="000000">
                                <a:alpha val="43137"/>
                              </a:srgbClr>
                            </a:outerShdw>
                          </a:effectLst>
                          <a:latin typeface="Rockwell" panose="02060603020205020403" pitchFamily="18" charset="0"/>
                        </a:rPr>
                        <a:t>Northeast Monsoon takes place from October to February (NE1002)</a:t>
                      </a:r>
                    </a:p>
                  </a:txBody>
                  <a:tcPr/>
                </a:tc>
                <a:tc hMerge="1">
                  <a:txBody>
                    <a:bodyPr/>
                    <a:lstStyle/>
                    <a:p>
                      <a:pPr marL="342900" indent="-342900" algn="l">
                        <a:buFont typeface="Arial" panose="020B0604020202020204" pitchFamily="34" charset="0"/>
                        <a:buChar char="•"/>
                      </a:pPr>
                      <a:endParaRPr lang="en-US" sz="1800" dirty="0">
                        <a:effectLst>
                          <a:outerShdw blurRad="38100" dist="38100" dir="2700000" algn="tl">
                            <a:srgbClr val="000000">
                              <a:alpha val="43137"/>
                            </a:srgbClr>
                          </a:outerShdw>
                        </a:effectLst>
                        <a:latin typeface="Rockwell" panose="02060603020205020403" pitchFamily="18" charset="0"/>
                      </a:endParaRPr>
                    </a:p>
                  </a:txBody>
                  <a:tcPr/>
                </a:tc>
                <a:extLst>
                  <a:ext uri="{0D108BD9-81ED-4DB2-BD59-A6C34878D82A}">
                    <a16:rowId xmlns:a16="http://schemas.microsoft.com/office/drawing/2014/main" xmlns="" val="113852434"/>
                  </a:ext>
                </a:extLst>
              </a:tr>
            </a:tbl>
          </a:graphicData>
        </a:graphic>
      </p:graphicFrame>
    </p:spTree>
    <p:extLst>
      <p:ext uri="{BB962C8B-B14F-4D97-AF65-F5344CB8AC3E}">
        <p14:creationId xmlns:p14="http://schemas.microsoft.com/office/powerpoint/2010/main" val="268381169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Pressure and Winds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Monsoon Winds (Northeast Monsoon)</a:t>
            </a:r>
            <a:endParaRPr lang="en-US" sz="18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9" y="1418138"/>
            <a:ext cx="5549349" cy="5074736"/>
          </a:xfrm>
          <a:prstGeom prst="rect">
            <a:avLst/>
          </a:prstGeom>
          <a:effectLst>
            <a:outerShdw blurRad="50800" dist="38100" dir="2700000" algn="tl" rotWithShape="0">
              <a:prstClr val="black">
                <a:alpha val="40000"/>
              </a:prstClr>
            </a:outerShdw>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Due to the difference in pressure between Central Asia and Australia,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air from the Indian subcontinent and Central Asia move to Australia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as the northeast monsoon winds.</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As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winds cross the Equator</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Coriolis effect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deflects the winds to the left. These winds become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northwest monsoon winds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and warm up as they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head for Australia</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The warm air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picks up moisture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as it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travels over the Indian Ocean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and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brings heavy rain to Australia</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p:txBody>
      </p:sp>
      <p:sp>
        <p:nvSpPr>
          <p:cNvPr id="8" name="object 7">
            <a:extLst>
              <a:ext uri="{FF2B5EF4-FFF2-40B4-BE49-F238E27FC236}">
                <a16:creationId xmlns:a16="http://schemas.microsoft.com/office/drawing/2014/main" xmlns="" id="{7C53B729-3468-4EC0-8B45-50EBB135E99D}"/>
              </a:ext>
            </a:extLst>
          </p:cNvPr>
          <p:cNvSpPr/>
          <p:nvPr/>
        </p:nvSpPr>
        <p:spPr>
          <a:xfrm>
            <a:off x="6235149" y="1418138"/>
            <a:ext cx="5609844" cy="4916934"/>
          </a:xfrm>
          <a:prstGeom prst="rect">
            <a:avLst/>
          </a:prstGeom>
          <a:blipFill>
            <a:blip r:embed="rId3" cstate="print"/>
            <a:stretch>
              <a:fillRect/>
            </a:stretch>
          </a:blipFill>
          <a:effectLst>
            <a:outerShdw blurRad="50800" dist="38100" dir="2700000" algn="tl" rotWithShape="0">
              <a:prstClr val="black">
                <a:alpha val="40000"/>
              </a:prstClr>
            </a:outerShdw>
          </a:effectLst>
        </p:spPr>
        <p:txBody>
          <a:bodyPr wrap="square" lIns="0" tIns="0" rIns="0" bIns="0" rtlCol="0"/>
          <a:lstStyle/>
          <a:p>
            <a:endParaRPr/>
          </a:p>
        </p:txBody>
      </p:sp>
    </p:spTree>
    <p:extLst>
      <p:ext uri="{BB962C8B-B14F-4D97-AF65-F5344CB8AC3E}">
        <p14:creationId xmlns:p14="http://schemas.microsoft.com/office/powerpoint/2010/main" val="69475549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Gateway 1 – Why do different places experience different weather and climate?</a:t>
            </a:r>
          </a:p>
        </p:txBody>
      </p:sp>
      <p:sp>
        <p:nvSpPr>
          <p:cNvPr id="5" name="Content Placeholder 2"/>
          <p:cNvSpPr txBox="1">
            <a:spLocks/>
          </p:cNvSpPr>
          <p:nvPr/>
        </p:nvSpPr>
        <p:spPr>
          <a:xfrm>
            <a:off x="838199" y="1418137"/>
            <a:ext cx="10515600" cy="2659593"/>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is the difference between weather and climate?</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are the elements of weather?</a:t>
            </a:r>
          </a:p>
          <a:p>
            <a:pPr marL="457200" indent="-457200" defTabSz="457200">
              <a:buFont typeface="Arial" charset="0"/>
              <a:buAutoNum type="alphaLcPeriod"/>
              <a:defRPr/>
            </a:pP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What are the climatic types and where are they experienced?</a:t>
            </a:r>
          </a:p>
        </p:txBody>
      </p:sp>
    </p:spTree>
    <p:extLst>
      <p:ext uri="{BB962C8B-B14F-4D97-AF65-F5344CB8AC3E}">
        <p14:creationId xmlns:p14="http://schemas.microsoft.com/office/powerpoint/2010/main" val="327476272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What are the climatic types and where are they experienced?</a:t>
            </a:r>
          </a:p>
        </p:txBody>
      </p:sp>
      <p:sp>
        <p:nvSpPr>
          <p:cNvPr id="5" name="Content Placeholder 2"/>
          <p:cNvSpPr txBox="1">
            <a:spLocks/>
          </p:cNvSpPr>
          <p:nvPr/>
        </p:nvSpPr>
        <p:spPr>
          <a:xfrm>
            <a:off x="838199" y="1418138"/>
            <a:ext cx="10515600" cy="1550350"/>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Distribution of different climatic types is dependent on their latitudinal location, average temperature and rainfall patterns. The three main climatic types are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equatorial climate</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monsoon climate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and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cool temperate (marine west-coast) climate</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endParaRPr lang="en-US" sz="2400" dirty="0">
              <a:solidFill>
                <a:srgbClr val="FFFF00"/>
              </a:solidFill>
              <a:effectLst>
                <a:outerShdw blurRad="38100" dist="38100" dir="2700000" algn="tl">
                  <a:srgbClr val="000000">
                    <a:alpha val="43137"/>
                  </a:srgbClr>
                </a:outerShdw>
              </a:effectLst>
              <a:latin typeface="Rockwell" panose="02060603020205020403" pitchFamily="18" charset="0"/>
            </a:endParaRPr>
          </a:p>
        </p:txBody>
      </p:sp>
      <p:pic>
        <p:nvPicPr>
          <p:cNvPr id="7" name="Slide">
            <a:extLst>
              <a:ext uri="{FF2B5EF4-FFF2-40B4-BE49-F238E27FC236}">
                <a16:creationId xmlns:a16="http://schemas.microsoft.com/office/drawing/2014/main" xmlns="" id="{2B5A80C1-6D7C-4F4D-8CB5-ACD92B10BA00}"/>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10756" b="100000" l="0" r="100000">
                        <a14:foregroundMark x1="39000" y1="18044" x2="39400" y2="25156"/>
                        <a14:foregroundMark x1="26400" y1="82756" x2="69733" y2="80978"/>
                        <a14:foregroundMark x1="25533" y1="88978" x2="73467" y2="88000"/>
                        <a14:foregroundMark x1="24333" y1="88000" x2="25200" y2="95911"/>
                        <a14:foregroundMark x1="23200" y1="87200" x2="23800" y2="95733"/>
                        <a14:foregroundMark x1="28400" y1="95911" x2="71600" y2="96444"/>
                        <a14:foregroundMark x1="24467" y1="85244" x2="45933" y2="85867"/>
                        <a14:foregroundMark x1="73467" y1="90844" x2="74067" y2="98400"/>
                        <a14:foregroundMark x1="73333" y1="97422" x2="58667" y2="98044"/>
                        <a14:foregroundMark x1="21467" y1="83733" x2="22867" y2="87378"/>
                        <a14:foregroundMark x1="76067" y1="85422" x2="74933" y2="86667"/>
                        <a14:foregroundMark x1="86667" y1="48000" x2="80267" y2="57067"/>
                      </a14:backgroundRemoval>
                    </a14:imgEffect>
                  </a14:imgLayer>
                </a14:imgProps>
              </a:ext>
            </a:extLst>
          </a:blip>
          <a:srcRect l="289" t="14933" r="1594" b="2168"/>
          <a:stretch/>
        </p:blipFill>
        <p:spPr>
          <a:xfrm>
            <a:off x="5571441" y="2663687"/>
            <a:ext cx="6315758" cy="400215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94827229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Equatorial Climate</a:t>
            </a:r>
          </a:p>
          <a:p>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Distribution</a:t>
            </a:r>
          </a:p>
        </p:txBody>
      </p:sp>
      <p:sp>
        <p:nvSpPr>
          <p:cNvPr id="5" name="Content Placeholder 2"/>
          <p:cNvSpPr txBox="1">
            <a:spLocks/>
          </p:cNvSpPr>
          <p:nvPr/>
        </p:nvSpPr>
        <p:spPr>
          <a:xfrm>
            <a:off x="838199" y="1418138"/>
            <a:ext cx="10515600" cy="1643114"/>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Places that experience the equatorial climate are usually located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10° North and South of the Equator</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Examples of cities experiencing this climate include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Singapore</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and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Johor Bahru in Malaysia</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endParaRPr lang="en-US" sz="2400" dirty="0">
              <a:solidFill>
                <a:srgbClr val="FFFF00"/>
              </a:solidFill>
              <a:effectLst>
                <a:outerShdw blurRad="38100" dist="38100" dir="2700000" algn="tl">
                  <a:srgbClr val="000000">
                    <a:alpha val="43137"/>
                  </a:srgbClr>
                </a:outerShdw>
              </a:effectLst>
              <a:latin typeface="Rockwell" panose="02060603020205020403" pitchFamily="18" charset="0"/>
            </a:endParaRPr>
          </a:p>
        </p:txBody>
      </p:sp>
      <p:pic>
        <p:nvPicPr>
          <p:cNvPr id="3" name="Picture 2">
            <a:extLst>
              <a:ext uri="{FF2B5EF4-FFF2-40B4-BE49-F238E27FC236}">
                <a16:creationId xmlns:a16="http://schemas.microsoft.com/office/drawing/2014/main" xmlns="" id="{E18EA2B5-3F38-49BB-AED0-ACAF47CCEC2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3146" y="3061252"/>
            <a:ext cx="4547596" cy="2598627"/>
          </a:xfrm>
          <a:prstGeom prst="rect">
            <a:avLst/>
          </a:prstGeom>
          <a:effectLst>
            <a:outerShdw blurRad="50800" dist="38100" dir="2700000" algn="tl" rotWithShape="0">
              <a:prstClr val="black">
                <a:alpha val="40000"/>
              </a:prstClr>
            </a:outerShdw>
          </a:effectLst>
        </p:spPr>
      </p:pic>
      <p:pic>
        <p:nvPicPr>
          <p:cNvPr id="7" name="Picture 6">
            <a:extLst>
              <a:ext uri="{FF2B5EF4-FFF2-40B4-BE49-F238E27FC236}">
                <a16:creationId xmlns:a16="http://schemas.microsoft.com/office/drawing/2014/main" xmlns="" id="{7116BA82-BCF7-4ED5-88E3-60CF1C8D86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8144" y="3060966"/>
            <a:ext cx="5030710" cy="2599200"/>
          </a:xfrm>
          <a:prstGeom prst="rect">
            <a:avLst/>
          </a:prstGeom>
          <a:effectLst>
            <a:outerShdw blurRad="50800" dist="38100" dir="2700000" algn="tl" rotWithShape="0">
              <a:prstClr val="black">
                <a:alpha val="40000"/>
              </a:prstClr>
            </a:outerShdw>
          </a:effectLst>
        </p:spPr>
      </p:pic>
      <p:sp>
        <p:nvSpPr>
          <p:cNvPr id="8" name="Content Placeholder 2">
            <a:extLst>
              <a:ext uri="{FF2B5EF4-FFF2-40B4-BE49-F238E27FC236}">
                <a16:creationId xmlns:a16="http://schemas.microsoft.com/office/drawing/2014/main" xmlns="" id="{8797F7A0-065A-4C0D-9913-6BE142568D51}"/>
              </a:ext>
            </a:extLst>
          </p:cNvPr>
          <p:cNvSpPr txBox="1">
            <a:spLocks/>
          </p:cNvSpPr>
          <p:nvPr/>
        </p:nvSpPr>
        <p:spPr>
          <a:xfrm>
            <a:off x="1693660" y="5659879"/>
            <a:ext cx="3126568" cy="466512"/>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Font typeface="Arial" panose="020B0604020202020204" pitchFamily="34" charset="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Singapore</a:t>
            </a:r>
          </a:p>
        </p:txBody>
      </p:sp>
      <p:sp>
        <p:nvSpPr>
          <p:cNvPr id="9" name="Content Placeholder 2">
            <a:extLst>
              <a:ext uri="{FF2B5EF4-FFF2-40B4-BE49-F238E27FC236}">
                <a16:creationId xmlns:a16="http://schemas.microsoft.com/office/drawing/2014/main" xmlns="" id="{E96F82B9-3890-44FF-8947-9F8397F341FA}"/>
              </a:ext>
            </a:extLst>
          </p:cNvPr>
          <p:cNvSpPr txBox="1">
            <a:spLocks/>
          </p:cNvSpPr>
          <p:nvPr/>
        </p:nvSpPr>
        <p:spPr>
          <a:xfrm>
            <a:off x="7130215" y="5659879"/>
            <a:ext cx="3126568" cy="466512"/>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Font typeface="Arial" panose="020B0604020202020204" pitchFamily="34" charset="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Johor Bahru, Malaysia</a:t>
            </a:r>
          </a:p>
        </p:txBody>
      </p:sp>
    </p:spTree>
    <p:extLst>
      <p:ext uri="{BB962C8B-B14F-4D97-AF65-F5344CB8AC3E}">
        <p14:creationId xmlns:p14="http://schemas.microsoft.com/office/powerpoint/2010/main" val="185808034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Equatorial Climate</a:t>
            </a:r>
          </a:p>
          <a:p>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Temperatures</a:t>
            </a:r>
          </a:p>
        </p:txBody>
      </p:sp>
      <p:sp>
        <p:nvSpPr>
          <p:cNvPr id="5" name="Content Placeholder 2"/>
          <p:cNvSpPr txBox="1">
            <a:spLocks/>
          </p:cNvSpPr>
          <p:nvPr/>
        </p:nvSpPr>
        <p:spPr>
          <a:xfrm>
            <a:off x="838200" y="1418137"/>
            <a:ext cx="4886740" cy="5247706"/>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The equatorial climate is characterised by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high temperatures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because of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high angle of incidence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of the Sun’s rays that strike onto the Earth’s surface, resulting in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solar energy being concentrated on a small area</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endParaRPr lang="en-US" sz="2400" dirty="0">
              <a:solidFill>
                <a:srgbClr val="FFFF00"/>
              </a:solidFill>
              <a:effectLst>
                <a:outerShdw blurRad="38100" dist="38100" dir="2700000" algn="tl">
                  <a:srgbClr val="000000">
                    <a:alpha val="43137"/>
                  </a:srgbClr>
                </a:outerShdw>
              </a:effectLst>
              <a:latin typeface="Rockwell" panose="02060603020205020403" pitchFamily="18" charset="0"/>
            </a:endParaRP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These places experience a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high mean annual temperature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of about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27°C</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and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small annual temperature range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of about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2°C</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These areas also receive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long hours of sunlight</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p:txBody>
      </p:sp>
      <p:sp>
        <p:nvSpPr>
          <p:cNvPr id="6" name="object 3">
            <a:extLst>
              <a:ext uri="{FF2B5EF4-FFF2-40B4-BE49-F238E27FC236}">
                <a16:creationId xmlns:a16="http://schemas.microsoft.com/office/drawing/2014/main" xmlns="" id="{1029CBD2-8643-4531-985D-9E9095EBF545}"/>
              </a:ext>
            </a:extLst>
          </p:cNvPr>
          <p:cNvSpPr/>
          <p:nvPr/>
        </p:nvSpPr>
        <p:spPr>
          <a:xfrm>
            <a:off x="5724940" y="2577582"/>
            <a:ext cx="6161008" cy="3367738"/>
          </a:xfrm>
          <a:prstGeom prst="rect">
            <a:avLst/>
          </a:prstGeom>
          <a:blipFill>
            <a:blip r:embed="rId2" cstate="print"/>
            <a:stretch>
              <a:fillRect/>
            </a:stretch>
          </a:blipFill>
          <a:effectLst>
            <a:outerShdw blurRad="50800" dist="38100" dir="2700000" algn="tl" rotWithShape="0">
              <a:prstClr val="black">
                <a:alpha val="40000"/>
              </a:prstClr>
            </a:outerShdw>
          </a:effectLst>
        </p:spPr>
        <p:txBody>
          <a:bodyPr wrap="square" lIns="0" tIns="0" rIns="0" bIns="0" rtlCol="0"/>
          <a:lstStyle/>
          <a:p>
            <a:endParaRPr/>
          </a:p>
        </p:txBody>
      </p:sp>
      <p:sp>
        <p:nvSpPr>
          <p:cNvPr id="7" name="Content Placeholder 2">
            <a:extLst>
              <a:ext uri="{FF2B5EF4-FFF2-40B4-BE49-F238E27FC236}">
                <a16:creationId xmlns:a16="http://schemas.microsoft.com/office/drawing/2014/main" xmlns="" id="{63F97773-E0E4-49C2-83E5-F0DEB598EC7A}"/>
              </a:ext>
            </a:extLst>
          </p:cNvPr>
          <p:cNvSpPr txBox="1">
            <a:spLocks/>
          </p:cNvSpPr>
          <p:nvPr/>
        </p:nvSpPr>
        <p:spPr>
          <a:xfrm>
            <a:off x="6749624" y="6026362"/>
            <a:ext cx="4111640" cy="466512"/>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Font typeface="Arial" panose="020B0604020202020204" pitchFamily="34" charset="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Climograph of Johor, Malaysia</a:t>
            </a:r>
          </a:p>
        </p:txBody>
      </p:sp>
    </p:spTree>
    <p:extLst>
      <p:ext uri="{BB962C8B-B14F-4D97-AF65-F5344CB8AC3E}">
        <p14:creationId xmlns:p14="http://schemas.microsoft.com/office/powerpoint/2010/main" val="367470736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Equatorial Climate</a:t>
            </a:r>
          </a:p>
          <a:p>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Rainfall</a:t>
            </a:r>
          </a:p>
        </p:txBody>
      </p:sp>
      <p:sp>
        <p:nvSpPr>
          <p:cNvPr id="5" name="Content Placeholder 2"/>
          <p:cNvSpPr txBox="1">
            <a:spLocks/>
          </p:cNvSpPr>
          <p:nvPr/>
        </p:nvSpPr>
        <p:spPr>
          <a:xfrm>
            <a:off x="838199" y="1418138"/>
            <a:ext cx="4754218" cy="5074736"/>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For places which experience the equatorial climate, they have high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relative humidity usually above 80%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throughout the year due to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rapid evaporation rate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caused by high temperatures.</a:t>
            </a:r>
          </a:p>
          <a:p>
            <a:pPr marL="0" indent="0" defTabSz="457200">
              <a:buNone/>
              <a:defRPr/>
            </a:pP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Convectional rain</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is common and usually falls in the late afternoon.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annual rainfall is high of more than 2000mm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and it is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wet throughout the year</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There is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no distinct dry season</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p:txBody>
      </p:sp>
      <p:sp>
        <p:nvSpPr>
          <p:cNvPr id="6" name="object 3">
            <a:extLst>
              <a:ext uri="{FF2B5EF4-FFF2-40B4-BE49-F238E27FC236}">
                <a16:creationId xmlns:a16="http://schemas.microsoft.com/office/drawing/2014/main" xmlns="" id="{49B818EA-8F51-4BB9-A4C0-BF1CFEC79B0F}"/>
              </a:ext>
            </a:extLst>
          </p:cNvPr>
          <p:cNvSpPr/>
          <p:nvPr/>
        </p:nvSpPr>
        <p:spPr>
          <a:xfrm>
            <a:off x="5724940" y="2577582"/>
            <a:ext cx="6161008" cy="3367738"/>
          </a:xfrm>
          <a:prstGeom prst="rect">
            <a:avLst/>
          </a:prstGeom>
          <a:blipFill>
            <a:blip r:embed="rId2" cstate="print"/>
            <a:stretch>
              <a:fillRect/>
            </a:stretch>
          </a:blipFill>
          <a:effectLst>
            <a:outerShdw blurRad="50800" dist="38100" dir="2700000" algn="tl" rotWithShape="0">
              <a:prstClr val="black">
                <a:alpha val="40000"/>
              </a:prstClr>
            </a:outerShdw>
          </a:effectLst>
        </p:spPr>
        <p:txBody>
          <a:bodyPr wrap="square" lIns="0" tIns="0" rIns="0" bIns="0" rtlCol="0"/>
          <a:lstStyle/>
          <a:p>
            <a:endParaRPr/>
          </a:p>
        </p:txBody>
      </p:sp>
      <p:sp>
        <p:nvSpPr>
          <p:cNvPr id="7" name="Content Placeholder 2">
            <a:extLst>
              <a:ext uri="{FF2B5EF4-FFF2-40B4-BE49-F238E27FC236}">
                <a16:creationId xmlns:a16="http://schemas.microsoft.com/office/drawing/2014/main" xmlns="" id="{D258CF23-F445-4D4E-B475-E46E8400FECC}"/>
              </a:ext>
            </a:extLst>
          </p:cNvPr>
          <p:cNvSpPr txBox="1">
            <a:spLocks/>
          </p:cNvSpPr>
          <p:nvPr/>
        </p:nvSpPr>
        <p:spPr>
          <a:xfrm>
            <a:off x="6749624" y="6026362"/>
            <a:ext cx="4111640" cy="466512"/>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Font typeface="Arial" panose="020B0604020202020204" pitchFamily="34" charset="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Climograph of Johor, Malaysia</a:t>
            </a:r>
          </a:p>
        </p:txBody>
      </p:sp>
    </p:spTree>
    <p:extLst>
      <p:ext uri="{BB962C8B-B14F-4D97-AF65-F5344CB8AC3E}">
        <p14:creationId xmlns:p14="http://schemas.microsoft.com/office/powerpoint/2010/main" val="370635810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Monsoon Climate</a:t>
            </a:r>
          </a:p>
          <a:p>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Distribution</a:t>
            </a:r>
          </a:p>
        </p:txBody>
      </p:sp>
      <p:sp>
        <p:nvSpPr>
          <p:cNvPr id="5" name="Content Placeholder 2"/>
          <p:cNvSpPr txBox="1">
            <a:spLocks/>
          </p:cNvSpPr>
          <p:nvPr/>
        </p:nvSpPr>
        <p:spPr>
          <a:xfrm>
            <a:off x="838199" y="1418138"/>
            <a:ext cx="10515600" cy="1643114"/>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Places that experience the monsoon climate are usually located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5° to 25° North and South of the Equator</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Examples of cities experiencing this climate include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India</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Australia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and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Bangladesh</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endParaRPr lang="en-US" sz="2400" dirty="0">
              <a:solidFill>
                <a:srgbClr val="FFFF00"/>
              </a:solidFill>
              <a:effectLst>
                <a:outerShdw blurRad="38100" dist="38100" dir="2700000" algn="tl">
                  <a:srgbClr val="000000">
                    <a:alpha val="43137"/>
                  </a:srgbClr>
                </a:outerShdw>
              </a:effectLst>
              <a:latin typeface="Rockwell" panose="02060603020205020403" pitchFamily="18" charset="0"/>
            </a:endParaRPr>
          </a:p>
        </p:txBody>
      </p:sp>
      <p:pic>
        <p:nvPicPr>
          <p:cNvPr id="3" name="Picture 2">
            <a:extLst>
              <a:ext uri="{FF2B5EF4-FFF2-40B4-BE49-F238E27FC236}">
                <a16:creationId xmlns:a16="http://schemas.microsoft.com/office/drawing/2014/main" xmlns="" id="{34383637-CF9D-4E8F-A6AA-E59C3F6E1F6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7117"/>
          <a:stretch/>
        </p:blipFill>
        <p:spPr>
          <a:xfrm>
            <a:off x="361121" y="3126840"/>
            <a:ext cx="3834226" cy="2313022"/>
          </a:xfrm>
          <a:prstGeom prst="rect">
            <a:avLst/>
          </a:prstGeom>
          <a:effectLst>
            <a:outerShdw blurRad="50800" dist="38100" dir="2700000" algn="tl" rotWithShape="0">
              <a:prstClr val="black">
                <a:alpha val="40000"/>
              </a:prstClr>
            </a:outerShdw>
          </a:effectLst>
        </p:spPr>
      </p:pic>
      <p:pic>
        <p:nvPicPr>
          <p:cNvPr id="7" name="Picture 6">
            <a:extLst>
              <a:ext uri="{FF2B5EF4-FFF2-40B4-BE49-F238E27FC236}">
                <a16:creationId xmlns:a16="http://schemas.microsoft.com/office/drawing/2014/main" xmlns="" id="{DD83C5F8-0010-4D1F-A822-3F2160B3A96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6653" y="3283110"/>
            <a:ext cx="3834226" cy="2156752"/>
          </a:xfrm>
          <a:prstGeom prst="rect">
            <a:avLst/>
          </a:prstGeom>
          <a:effectLst>
            <a:outerShdw blurRad="50800" dist="38100" dir="2700000" algn="tl" rotWithShape="0">
              <a:prstClr val="black">
                <a:alpha val="40000"/>
              </a:prstClr>
            </a:outerShdw>
          </a:effectLst>
        </p:spPr>
      </p:pic>
      <p:pic>
        <p:nvPicPr>
          <p:cNvPr id="9" name="Picture 8">
            <a:extLst>
              <a:ext uri="{FF2B5EF4-FFF2-40B4-BE49-F238E27FC236}">
                <a16:creationId xmlns:a16="http://schemas.microsoft.com/office/drawing/2014/main" xmlns="" id="{0E31D98B-3D2D-40A1-BD31-AA5CA21D6CA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95799" y="3796749"/>
            <a:ext cx="3200400" cy="2133600"/>
          </a:xfrm>
          <a:prstGeom prst="rect">
            <a:avLst/>
          </a:prstGeom>
          <a:effectLst>
            <a:outerShdw blurRad="50800" dist="38100" dir="2700000" algn="tl" rotWithShape="0">
              <a:prstClr val="black">
                <a:alpha val="40000"/>
              </a:prstClr>
            </a:outerShdw>
          </a:effectLst>
        </p:spPr>
      </p:pic>
      <p:sp>
        <p:nvSpPr>
          <p:cNvPr id="10" name="Content Placeholder 2">
            <a:extLst>
              <a:ext uri="{FF2B5EF4-FFF2-40B4-BE49-F238E27FC236}">
                <a16:creationId xmlns:a16="http://schemas.microsoft.com/office/drawing/2014/main" xmlns="" id="{3FC00B62-7F4C-4799-969A-4A425BAD2BC2}"/>
              </a:ext>
            </a:extLst>
          </p:cNvPr>
          <p:cNvSpPr txBox="1">
            <a:spLocks/>
          </p:cNvSpPr>
          <p:nvPr/>
        </p:nvSpPr>
        <p:spPr>
          <a:xfrm>
            <a:off x="714950" y="5505450"/>
            <a:ext cx="3126568" cy="466512"/>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Font typeface="Arial" panose="020B0604020202020204" pitchFamily="34" charset="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New Delhi, India</a:t>
            </a:r>
          </a:p>
        </p:txBody>
      </p:sp>
      <p:sp>
        <p:nvSpPr>
          <p:cNvPr id="11" name="Content Placeholder 2">
            <a:extLst>
              <a:ext uri="{FF2B5EF4-FFF2-40B4-BE49-F238E27FC236}">
                <a16:creationId xmlns:a16="http://schemas.microsoft.com/office/drawing/2014/main" xmlns="" id="{3A6109E9-0A9F-4D15-838F-B2C34E9C49C9}"/>
              </a:ext>
            </a:extLst>
          </p:cNvPr>
          <p:cNvSpPr txBox="1">
            <a:spLocks/>
          </p:cNvSpPr>
          <p:nvPr/>
        </p:nvSpPr>
        <p:spPr>
          <a:xfrm>
            <a:off x="4569631" y="5971962"/>
            <a:ext cx="3126568" cy="466512"/>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Font typeface="Arial" panose="020B0604020202020204" pitchFamily="34" charset="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Sydney, Australia</a:t>
            </a:r>
          </a:p>
        </p:txBody>
      </p:sp>
      <p:sp>
        <p:nvSpPr>
          <p:cNvPr id="12" name="Content Placeholder 2">
            <a:extLst>
              <a:ext uri="{FF2B5EF4-FFF2-40B4-BE49-F238E27FC236}">
                <a16:creationId xmlns:a16="http://schemas.microsoft.com/office/drawing/2014/main" xmlns="" id="{AC654578-18E4-4F66-92FC-384CB755351C}"/>
              </a:ext>
            </a:extLst>
          </p:cNvPr>
          <p:cNvSpPr txBox="1">
            <a:spLocks/>
          </p:cNvSpPr>
          <p:nvPr/>
        </p:nvSpPr>
        <p:spPr>
          <a:xfrm>
            <a:off x="8350480" y="5505450"/>
            <a:ext cx="3126568" cy="466512"/>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Font typeface="Arial" panose="020B0604020202020204" pitchFamily="34" charset="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Chittagong, Bangladesh</a:t>
            </a:r>
          </a:p>
        </p:txBody>
      </p:sp>
    </p:spTree>
    <p:extLst>
      <p:ext uri="{BB962C8B-B14F-4D97-AF65-F5344CB8AC3E}">
        <p14:creationId xmlns:p14="http://schemas.microsoft.com/office/powerpoint/2010/main" val="385868272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Monsoon Climate</a:t>
            </a:r>
          </a:p>
          <a:p>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Temperatures</a:t>
            </a:r>
          </a:p>
        </p:txBody>
      </p:sp>
      <p:sp>
        <p:nvSpPr>
          <p:cNvPr id="5" name="Content Placeholder 2"/>
          <p:cNvSpPr txBox="1">
            <a:spLocks/>
          </p:cNvSpPr>
          <p:nvPr/>
        </p:nvSpPr>
        <p:spPr>
          <a:xfrm>
            <a:off x="838199" y="1418136"/>
            <a:ext cx="5257801" cy="4850141"/>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The monsoon climate is characterised by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high mean annual temperatures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but lower than that of equatorial climatic regions due to their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location being further away from the Equator</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mean annual temperature averages 26°C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and it can be as high as 30°C during the hot and dry season and around 20°C during the cold season.</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annual temperature range is small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about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4°C</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a:t>
            </a:r>
          </a:p>
        </p:txBody>
      </p:sp>
      <p:sp>
        <p:nvSpPr>
          <p:cNvPr id="6" name="object 3">
            <a:extLst>
              <a:ext uri="{FF2B5EF4-FFF2-40B4-BE49-F238E27FC236}">
                <a16:creationId xmlns:a16="http://schemas.microsoft.com/office/drawing/2014/main" xmlns="" id="{EF904E60-9557-45A3-A7B2-3A15838A2346}"/>
              </a:ext>
            </a:extLst>
          </p:cNvPr>
          <p:cNvSpPr/>
          <p:nvPr/>
        </p:nvSpPr>
        <p:spPr>
          <a:xfrm>
            <a:off x="6241772" y="1380264"/>
            <a:ext cx="4802758" cy="4618383"/>
          </a:xfrm>
          <a:prstGeom prst="rect">
            <a:avLst/>
          </a:prstGeom>
          <a:blipFill>
            <a:blip r:embed="rId2" cstate="print"/>
            <a:stretch>
              <a:fillRect/>
            </a:stretch>
          </a:blipFill>
        </p:spPr>
        <p:txBody>
          <a:bodyPr wrap="square" lIns="0" tIns="0" rIns="0" bIns="0" rtlCol="0"/>
          <a:lstStyle/>
          <a:p>
            <a:endParaRPr/>
          </a:p>
        </p:txBody>
      </p:sp>
      <p:sp>
        <p:nvSpPr>
          <p:cNvPr id="7" name="Content Placeholder 2">
            <a:extLst>
              <a:ext uri="{FF2B5EF4-FFF2-40B4-BE49-F238E27FC236}">
                <a16:creationId xmlns:a16="http://schemas.microsoft.com/office/drawing/2014/main" xmlns="" id="{7B5B2518-9496-4418-8F7B-7CFF0062BA5B}"/>
              </a:ext>
            </a:extLst>
          </p:cNvPr>
          <p:cNvSpPr txBox="1">
            <a:spLocks/>
          </p:cNvSpPr>
          <p:nvPr/>
        </p:nvSpPr>
        <p:spPr>
          <a:xfrm>
            <a:off x="6066103" y="6064233"/>
            <a:ext cx="5154096" cy="466512"/>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Font typeface="Arial" panose="020B0604020202020204" pitchFamily="34" charset="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Climograph of Chittagong, Bangladesh</a:t>
            </a:r>
          </a:p>
        </p:txBody>
      </p:sp>
    </p:spTree>
    <p:extLst>
      <p:ext uri="{BB962C8B-B14F-4D97-AF65-F5344CB8AC3E}">
        <p14:creationId xmlns:p14="http://schemas.microsoft.com/office/powerpoint/2010/main" val="25439914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Monsoon Climate</a:t>
            </a:r>
          </a:p>
          <a:p>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Rainfall</a:t>
            </a:r>
          </a:p>
        </p:txBody>
      </p:sp>
      <p:sp>
        <p:nvSpPr>
          <p:cNvPr id="5" name="Content Placeholder 2"/>
          <p:cNvSpPr txBox="1">
            <a:spLocks/>
          </p:cNvSpPr>
          <p:nvPr/>
        </p:nvSpPr>
        <p:spPr>
          <a:xfrm>
            <a:off x="838199" y="1418136"/>
            <a:ext cx="5933662" cy="4399567"/>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For places which experience the monsoon climate, they generally have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high annual rainfall of more than 1500mm</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These areas also have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distinct wet and dry seasons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as these places are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influenced by monsoon winds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For example, Chittagong in Bangladesh receives an average of 2000mm of rainfall during the wet season between June and September. However, during the dry season from October to May, it receives about 750mm of rainfall.</a:t>
            </a:r>
          </a:p>
        </p:txBody>
      </p:sp>
      <p:sp>
        <p:nvSpPr>
          <p:cNvPr id="6" name="object 3">
            <a:extLst>
              <a:ext uri="{FF2B5EF4-FFF2-40B4-BE49-F238E27FC236}">
                <a16:creationId xmlns:a16="http://schemas.microsoft.com/office/drawing/2014/main" xmlns="" id="{2C06FB62-5BB7-4B8A-8BFA-7A0EDDE1D106}"/>
              </a:ext>
            </a:extLst>
          </p:cNvPr>
          <p:cNvSpPr/>
          <p:nvPr/>
        </p:nvSpPr>
        <p:spPr>
          <a:xfrm>
            <a:off x="6679094" y="1418136"/>
            <a:ext cx="4802758" cy="4618383"/>
          </a:xfrm>
          <a:prstGeom prst="rect">
            <a:avLst/>
          </a:prstGeom>
          <a:blipFill>
            <a:blip r:embed="rId2" cstate="print"/>
            <a:stretch>
              <a:fillRect/>
            </a:stretch>
          </a:blipFill>
        </p:spPr>
        <p:txBody>
          <a:bodyPr wrap="square" lIns="0" tIns="0" rIns="0" bIns="0" rtlCol="0"/>
          <a:lstStyle/>
          <a:p>
            <a:endParaRPr/>
          </a:p>
        </p:txBody>
      </p:sp>
      <p:sp>
        <p:nvSpPr>
          <p:cNvPr id="7" name="Content Placeholder 2">
            <a:extLst>
              <a:ext uri="{FF2B5EF4-FFF2-40B4-BE49-F238E27FC236}">
                <a16:creationId xmlns:a16="http://schemas.microsoft.com/office/drawing/2014/main" xmlns="" id="{5AD98287-83E9-4E74-B5BB-C5FBEDF85C6F}"/>
              </a:ext>
            </a:extLst>
          </p:cNvPr>
          <p:cNvSpPr txBox="1">
            <a:spLocks/>
          </p:cNvSpPr>
          <p:nvPr/>
        </p:nvSpPr>
        <p:spPr>
          <a:xfrm>
            <a:off x="6503425" y="6102105"/>
            <a:ext cx="5154096" cy="466512"/>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Font typeface="Arial" panose="020B0604020202020204" pitchFamily="34" charset="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Climograph of Chittagong, Bangladesh</a:t>
            </a:r>
          </a:p>
        </p:txBody>
      </p:sp>
    </p:spTree>
    <p:extLst>
      <p:ext uri="{BB962C8B-B14F-4D97-AF65-F5344CB8AC3E}">
        <p14:creationId xmlns:p14="http://schemas.microsoft.com/office/powerpoint/2010/main" val="131824814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Monsoon Climate</a:t>
            </a:r>
          </a:p>
          <a:p>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Rainfall</a:t>
            </a:r>
          </a:p>
        </p:txBody>
      </p:sp>
      <p:sp>
        <p:nvSpPr>
          <p:cNvPr id="5" name="Content Placeholder 2"/>
          <p:cNvSpPr txBox="1">
            <a:spLocks/>
          </p:cNvSpPr>
          <p:nvPr/>
        </p:nvSpPr>
        <p:spPr>
          <a:xfrm>
            <a:off x="838198" y="1418137"/>
            <a:ext cx="10876723" cy="2009201"/>
          </a:xfrm>
          <a:prstGeom prst="rect">
            <a:avLst/>
          </a:prstGeom>
          <a:effectLst>
            <a:outerShdw blurRad="50800" dist="38100" dir="2700000" algn="tl" rotWithShape="0">
              <a:prstClr val="black">
                <a:alpha val="40000"/>
              </a:prstClr>
            </a:outerShdw>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For places which experience the monsoon climate, they generally have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high annual rainfall of more than 1500mm</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 These areas also have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distinct wet and dry seasons</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 as these places are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influenced by monsoon winds</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For example, Chittagong in Bangladesh receives an average of 2000mm of rainfall during the wet season between June and September. However, during the dry season from October to May, it receives about 750mm of rainfall.</a:t>
            </a:r>
          </a:p>
        </p:txBody>
      </p:sp>
      <p:pic>
        <p:nvPicPr>
          <p:cNvPr id="3" name="Picture 2">
            <a:extLst>
              <a:ext uri="{FF2B5EF4-FFF2-40B4-BE49-F238E27FC236}">
                <a16:creationId xmlns:a16="http://schemas.microsoft.com/office/drawing/2014/main" xmlns="" id="{D8BDA808-3F35-4AEF-B75B-D4A6F8F29B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66715" y="3492924"/>
            <a:ext cx="4283512" cy="2659613"/>
          </a:xfrm>
          <a:prstGeom prst="rect">
            <a:avLst/>
          </a:prstGeom>
          <a:effectLst>
            <a:outerShdw blurRad="50800" dist="38100" dir="2700000" algn="tl" rotWithShape="0">
              <a:prstClr val="black">
                <a:alpha val="40000"/>
              </a:prstClr>
            </a:outerShdw>
          </a:effectLst>
        </p:spPr>
      </p:pic>
      <p:pic>
        <p:nvPicPr>
          <p:cNvPr id="9" name="Picture 8">
            <a:extLst>
              <a:ext uri="{FF2B5EF4-FFF2-40B4-BE49-F238E27FC236}">
                <a16:creationId xmlns:a16="http://schemas.microsoft.com/office/drawing/2014/main" xmlns="" id="{DC2F7CAC-5430-42F3-A546-ED1C2D9B2A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17655" y="3492924"/>
            <a:ext cx="4216733" cy="2660400"/>
          </a:xfrm>
          <a:prstGeom prst="rect">
            <a:avLst/>
          </a:prstGeom>
          <a:effectLst>
            <a:outerShdw blurRad="50800" dist="38100" dir="2700000" algn="tl" rotWithShape="0">
              <a:prstClr val="black">
                <a:alpha val="40000"/>
              </a:prstClr>
            </a:outerShdw>
          </a:effectLst>
        </p:spPr>
      </p:pic>
      <p:sp>
        <p:nvSpPr>
          <p:cNvPr id="10" name="Content Placeholder 2">
            <a:extLst>
              <a:ext uri="{FF2B5EF4-FFF2-40B4-BE49-F238E27FC236}">
                <a16:creationId xmlns:a16="http://schemas.microsoft.com/office/drawing/2014/main" xmlns="" id="{0D63791B-3FCE-4F0F-9B60-0E008D55318D}"/>
              </a:ext>
            </a:extLst>
          </p:cNvPr>
          <p:cNvSpPr txBox="1">
            <a:spLocks/>
          </p:cNvSpPr>
          <p:nvPr/>
        </p:nvSpPr>
        <p:spPr>
          <a:xfrm>
            <a:off x="1594875" y="6218123"/>
            <a:ext cx="4427192" cy="466512"/>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Font typeface="Arial" panose="020B0604020202020204" pitchFamily="34" charset="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Heat wave in New Delhi, India </a:t>
            </a:r>
          </a:p>
        </p:txBody>
      </p:sp>
      <p:sp>
        <p:nvSpPr>
          <p:cNvPr id="11" name="Content Placeholder 2">
            <a:extLst>
              <a:ext uri="{FF2B5EF4-FFF2-40B4-BE49-F238E27FC236}">
                <a16:creationId xmlns:a16="http://schemas.microsoft.com/office/drawing/2014/main" xmlns="" id="{33EEDABE-6653-4F0B-BBD0-168CBA5D72AB}"/>
              </a:ext>
            </a:extLst>
          </p:cNvPr>
          <p:cNvSpPr txBox="1">
            <a:spLocks/>
          </p:cNvSpPr>
          <p:nvPr/>
        </p:nvSpPr>
        <p:spPr>
          <a:xfrm>
            <a:off x="6412425" y="6218123"/>
            <a:ext cx="4427192" cy="466512"/>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Font typeface="Arial" panose="020B0604020202020204" pitchFamily="34" charset="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Cold Season in Agra, North India </a:t>
            </a:r>
          </a:p>
        </p:txBody>
      </p:sp>
    </p:spTree>
    <p:extLst>
      <p:ext uri="{BB962C8B-B14F-4D97-AF65-F5344CB8AC3E}">
        <p14:creationId xmlns:p14="http://schemas.microsoft.com/office/powerpoint/2010/main" val="231179102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Cool Temperate Marine West-Coast Climate</a:t>
            </a:r>
          </a:p>
          <a:p>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Distribution</a:t>
            </a:r>
          </a:p>
        </p:txBody>
      </p:sp>
      <p:sp>
        <p:nvSpPr>
          <p:cNvPr id="5" name="Content Placeholder 2"/>
          <p:cNvSpPr txBox="1">
            <a:spLocks/>
          </p:cNvSpPr>
          <p:nvPr/>
        </p:nvSpPr>
        <p:spPr>
          <a:xfrm>
            <a:off x="838199" y="1418138"/>
            <a:ext cx="10515600" cy="1802140"/>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Places that experience the monsoon climate are usually located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45° to 60° North and South of the Equator</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Examples of cities experiencing this climate include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Vancouver in Canada</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London</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and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Paris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endParaRPr lang="en-US" sz="2400" dirty="0">
              <a:solidFill>
                <a:srgbClr val="FFFF00"/>
              </a:solidFill>
              <a:effectLst>
                <a:outerShdw blurRad="38100" dist="38100" dir="2700000" algn="tl">
                  <a:srgbClr val="000000">
                    <a:alpha val="43137"/>
                  </a:srgbClr>
                </a:outerShdw>
              </a:effectLst>
              <a:latin typeface="Rockwell" panose="02060603020205020403" pitchFamily="18" charset="0"/>
            </a:endParaRPr>
          </a:p>
        </p:txBody>
      </p:sp>
      <p:pic>
        <p:nvPicPr>
          <p:cNvPr id="3" name="Picture 2">
            <a:extLst>
              <a:ext uri="{FF2B5EF4-FFF2-40B4-BE49-F238E27FC236}">
                <a16:creationId xmlns:a16="http://schemas.microsoft.com/office/drawing/2014/main" xmlns="" id="{6226444D-6F4B-4A9E-BD43-E546487DE8F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199" y="3082621"/>
            <a:ext cx="5125279" cy="2809293"/>
          </a:xfrm>
          <a:prstGeom prst="rect">
            <a:avLst/>
          </a:prstGeom>
          <a:effectLst>
            <a:outerShdw blurRad="50800" dist="38100" dir="2700000" algn="tl" rotWithShape="0">
              <a:prstClr val="black">
                <a:alpha val="40000"/>
              </a:prstClr>
            </a:outerShdw>
          </a:effectLst>
        </p:spPr>
      </p:pic>
      <p:pic>
        <p:nvPicPr>
          <p:cNvPr id="7" name="Picture 6">
            <a:extLst>
              <a:ext uri="{FF2B5EF4-FFF2-40B4-BE49-F238E27FC236}">
                <a16:creationId xmlns:a16="http://schemas.microsoft.com/office/drawing/2014/main" xmlns="" id="{6ABC83C7-27DE-4624-A359-EBC64626356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53059" y="3082621"/>
            <a:ext cx="4211158" cy="2808000"/>
          </a:xfrm>
          <a:prstGeom prst="rect">
            <a:avLst/>
          </a:prstGeom>
          <a:effectLst>
            <a:outerShdw blurRad="50800" dist="38100" dir="2700000" algn="tl" rotWithShape="0">
              <a:prstClr val="black">
                <a:alpha val="40000"/>
              </a:prstClr>
            </a:outerShdw>
          </a:effectLst>
        </p:spPr>
      </p:pic>
      <p:sp>
        <p:nvSpPr>
          <p:cNvPr id="8" name="Content Placeholder 2">
            <a:extLst>
              <a:ext uri="{FF2B5EF4-FFF2-40B4-BE49-F238E27FC236}">
                <a16:creationId xmlns:a16="http://schemas.microsoft.com/office/drawing/2014/main" xmlns="" id="{951CE39A-220E-4E9D-88C1-C08EC4B87514}"/>
              </a:ext>
            </a:extLst>
          </p:cNvPr>
          <p:cNvSpPr txBox="1">
            <a:spLocks/>
          </p:cNvSpPr>
          <p:nvPr/>
        </p:nvSpPr>
        <p:spPr>
          <a:xfrm>
            <a:off x="1837554" y="5970133"/>
            <a:ext cx="3126568" cy="466512"/>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Font typeface="Arial" panose="020B0604020202020204" pitchFamily="34" charset="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Vancouver, Canada</a:t>
            </a:r>
          </a:p>
        </p:txBody>
      </p:sp>
      <p:sp>
        <p:nvSpPr>
          <p:cNvPr id="9" name="Content Placeholder 2">
            <a:extLst>
              <a:ext uri="{FF2B5EF4-FFF2-40B4-BE49-F238E27FC236}">
                <a16:creationId xmlns:a16="http://schemas.microsoft.com/office/drawing/2014/main" xmlns="" id="{53262732-23CD-4FB4-877F-76213BA6A42E}"/>
              </a:ext>
            </a:extLst>
          </p:cNvPr>
          <p:cNvSpPr txBox="1">
            <a:spLocks/>
          </p:cNvSpPr>
          <p:nvPr/>
        </p:nvSpPr>
        <p:spPr>
          <a:xfrm>
            <a:off x="7095354" y="5970133"/>
            <a:ext cx="3126568" cy="466512"/>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Font typeface="Arial" panose="020B0604020202020204" pitchFamily="34" charset="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London, England</a:t>
            </a:r>
          </a:p>
        </p:txBody>
      </p:sp>
    </p:spTree>
    <p:extLst>
      <p:ext uri="{BB962C8B-B14F-4D97-AF65-F5344CB8AC3E}">
        <p14:creationId xmlns:p14="http://schemas.microsoft.com/office/powerpoint/2010/main" val="180808756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Cool Temperate Marine West-Coast Climate</a:t>
            </a:r>
          </a:p>
          <a:p>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Temperatures</a:t>
            </a:r>
          </a:p>
        </p:txBody>
      </p:sp>
      <p:sp>
        <p:nvSpPr>
          <p:cNvPr id="5" name="Content Placeholder 2"/>
          <p:cNvSpPr txBox="1">
            <a:spLocks/>
          </p:cNvSpPr>
          <p:nvPr/>
        </p:nvSpPr>
        <p:spPr>
          <a:xfrm>
            <a:off x="838199" y="1418136"/>
            <a:ext cx="10515600" cy="1205794"/>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The cool temperate marine west-coast climate is characterised by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four distinct seasons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of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spring, summer, autumn and winter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due to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tilt of the Earth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and its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revolution around the Sun</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p:txBody>
      </p:sp>
      <p:pic>
        <p:nvPicPr>
          <p:cNvPr id="3" name="Picture 2">
            <a:extLst>
              <a:ext uri="{FF2B5EF4-FFF2-40B4-BE49-F238E27FC236}">
                <a16:creationId xmlns:a16="http://schemas.microsoft.com/office/drawing/2014/main" xmlns="" id="{8945CC3E-2E78-4745-A336-10C79BB156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44632" y="2603583"/>
            <a:ext cx="5302734" cy="394220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82063049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Cool Temperate Marine West-Coast Climate</a:t>
            </a:r>
          </a:p>
          <a:p>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Temperatures</a:t>
            </a:r>
          </a:p>
        </p:txBody>
      </p:sp>
      <p:sp>
        <p:nvSpPr>
          <p:cNvPr id="5" name="Content Placeholder 2"/>
          <p:cNvSpPr txBox="1">
            <a:spLocks/>
          </p:cNvSpPr>
          <p:nvPr/>
        </p:nvSpPr>
        <p:spPr>
          <a:xfrm>
            <a:off x="838199" y="1418136"/>
            <a:ext cx="4767471" cy="5074738"/>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Places experiencing this climate have temperatures ranging from -3°C to 22°C depending on the season. As a result,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annual temperature range for cool temperate marine west-coast climate is large</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p:txBody>
      </p:sp>
      <p:sp>
        <p:nvSpPr>
          <p:cNvPr id="6" name="object 4">
            <a:extLst>
              <a:ext uri="{FF2B5EF4-FFF2-40B4-BE49-F238E27FC236}">
                <a16:creationId xmlns:a16="http://schemas.microsoft.com/office/drawing/2014/main" xmlns="" id="{82D6B6AB-19B8-4611-84EF-038FA198DBE3}"/>
              </a:ext>
            </a:extLst>
          </p:cNvPr>
          <p:cNvSpPr/>
          <p:nvPr/>
        </p:nvSpPr>
        <p:spPr>
          <a:xfrm>
            <a:off x="5605670" y="2265584"/>
            <a:ext cx="6099260" cy="3604438"/>
          </a:xfrm>
          <a:prstGeom prst="rect">
            <a:avLst/>
          </a:prstGeom>
          <a:blipFill>
            <a:blip r:embed="rId2" cstate="print"/>
            <a:stretch>
              <a:fillRect/>
            </a:stretch>
          </a:blipFill>
          <a:effectLst>
            <a:outerShdw blurRad="50800" dist="38100" dir="2700000" algn="tl" rotWithShape="0">
              <a:prstClr val="black">
                <a:alpha val="40000"/>
              </a:prstClr>
            </a:outerShdw>
          </a:effectLst>
        </p:spPr>
        <p:txBody>
          <a:bodyPr wrap="square" lIns="0" tIns="0" rIns="0" bIns="0" rtlCol="0"/>
          <a:lstStyle/>
          <a:p>
            <a:endParaRPr/>
          </a:p>
        </p:txBody>
      </p:sp>
      <p:sp>
        <p:nvSpPr>
          <p:cNvPr id="7" name="Content Placeholder 2">
            <a:extLst>
              <a:ext uri="{FF2B5EF4-FFF2-40B4-BE49-F238E27FC236}">
                <a16:creationId xmlns:a16="http://schemas.microsoft.com/office/drawing/2014/main" xmlns="" id="{A4117F6A-1AD4-4121-B1A6-5335DD307C48}"/>
              </a:ext>
            </a:extLst>
          </p:cNvPr>
          <p:cNvSpPr txBox="1">
            <a:spLocks/>
          </p:cNvSpPr>
          <p:nvPr/>
        </p:nvSpPr>
        <p:spPr>
          <a:xfrm>
            <a:off x="6078252" y="5948192"/>
            <a:ext cx="5154096" cy="466512"/>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Font typeface="Arial" panose="020B0604020202020204" pitchFamily="34" charset="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Climograph of London, England</a:t>
            </a:r>
          </a:p>
        </p:txBody>
      </p:sp>
    </p:spTree>
    <p:extLst>
      <p:ext uri="{BB962C8B-B14F-4D97-AF65-F5344CB8AC3E}">
        <p14:creationId xmlns:p14="http://schemas.microsoft.com/office/powerpoint/2010/main" val="405632552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Cool Temperate Marine West-Coast Climate</a:t>
            </a:r>
          </a:p>
          <a:p>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Temperatures</a:t>
            </a:r>
          </a:p>
        </p:txBody>
      </p:sp>
      <p:sp>
        <p:nvSpPr>
          <p:cNvPr id="5" name="Content Placeholder 2"/>
          <p:cNvSpPr txBox="1">
            <a:spLocks/>
          </p:cNvSpPr>
          <p:nvPr/>
        </p:nvSpPr>
        <p:spPr>
          <a:xfrm>
            <a:off x="838199" y="1418137"/>
            <a:ext cx="10515600" cy="2133446"/>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Winters are mild</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have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shorter days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and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receive less energy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from the Sun because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Sun’s rays strike at an oblique angle</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Summers are cool and warm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and receive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more solar energy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due to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Sun’s rays striking at a larger angle</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p:txBody>
      </p:sp>
    </p:spTree>
    <p:extLst>
      <p:ext uri="{BB962C8B-B14F-4D97-AF65-F5344CB8AC3E}">
        <p14:creationId xmlns:p14="http://schemas.microsoft.com/office/powerpoint/2010/main" val="238937529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Cool Temperate Marine West-Coast Climate</a:t>
            </a:r>
          </a:p>
          <a:p>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Rainfall</a:t>
            </a:r>
          </a:p>
        </p:txBody>
      </p:sp>
      <p:sp>
        <p:nvSpPr>
          <p:cNvPr id="5" name="Content Placeholder 2"/>
          <p:cNvSpPr txBox="1">
            <a:spLocks/>
          </p:cNvSpPr>
          <p:nvPr/>
        </p:nvSpPr>
        <p:spPr>
          <a:xfrm>
            <a:off x="838199" y="1418136"/>
            <a:ext cx="4608444" cy="3432159"/>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Rainfall is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evenly distributed</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throughout the year. However,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the amount of rain received is low</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ranging from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300mm to 900mm</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Rain falls throughout the year with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no distinct wet or dry seasons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p:txBody>
      </p:sp>
      <p:sp>
        <p:nvSpPr>
          <p:cNvPr id="6" name="object 4">
            <a:extLst>
              <a:ext uri="{FF2B5EF4-FFF2-40B4-BE49-F238E27FC236}">
                <a16:creationId xmlns:a16="http://schemas.microsoft.com/office/drawing/2014/main" xmlns="" id="{E892FC98-1D18-4605-971C-A8C0819ABC37}"/>
              </a:ext>
            </a:extLst>
          </p:cNvPr>
          <p:cNvSpPr/>
          <p:nvPr/>
        </p:nvSpPr>
        <p:spPr>
          <a:xfrm>
            <a:off x="5605670" y="2265584"/>
            <a:ext cx="6099260" cy="3604438"/>
          </a:xfrm>
          <a:prstGeom prst="rect">
            <a:avLst/>
          </a:prstGeom>
          <a:blipFill>
            <a:blip r:embed="rId2" cstate="print"/>
            <a:stretch>
              <a:fillRect/>
            </a:stretch>
          </a:blipFill>
          <a:effectLst>
            <a:outerShdw blurRad="50800" dist="38100" dir="2700000" algn="tl" rotWithShape="0">
              <a:prstClr val="black">
                <a:alpha val="40000"/>
              </a:prstClr>
            </a:outerShdw>
          </a:effectLst>
        </p:spPr>
        <p:txBody>
          <a:bodyPr wrap="square" lIns="0" tIns="0" rIns="0" bIns="0" rtlCol="0"/>
          <a:lstStyle/>
          <a:p>
            <a:endParaRPr/>
          </a:p>
        </p:txBody>
      </p:sp>
      <p:sp>
        <p:nvSpPr>
          <p:cNvPr id="7" name="Content Placeholder 2">
            <a:extLst>
              <a:ext uri="{FF2B5EF4-FFF2-40B4-BE49-F238E27FC236}">
                <a16:creationId xmlns:a16="http://schemas.microsoft.com/office/drawing/2014/main" xmlns="" id="{59ADED88-1D4B-4A72-860C-6E2447925558}"/>
              </a:ext>
            </a:extLst>
          </p:cNvPr>
          <p:cNvSpPr txBox="1">
            <a:spLocks/>
          </p:cNvSpPr>
          <p:nvPr/>
        </p:nvSpPr>
        <p:spPr>
          <a:xfrm>
            <a:off x="6078252" y="5948192"/>
            <a:ext cx="5154096" cy="466512"/>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Font typeface="Arial" panose="020B0604020202020204" pitchFamily="34" charset="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Climograph of London, England</a:t>
            </a:r>
          </a:p>
        </p:txBody>
      </p:sp>
    </p:spTree>
    <p:extLst>
      <p:ext uri="{BB962C8B-B14F-4D97-AF65-F5344CB8AC3E}">
        <p14:creationId xmlns:p14="http://schemas.microsoft.com/office/powerpoint/2010/main" val="12281219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775</TotalTime>
  <Words>4399</Words>
  <Application>Microsoft Office PowerPoint</Application>
  <PresentationFormat>Widescreen</PresentationFormat>
  <Paragraphs>450</Paragraphs>
  <Slides>64</Slides>
  <Notes>47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64</vt:i4>
      </vt:variant>
    </vt:vector>
  </HeadingPairs>
  <TitlesOfParts>
    <vt:vector size="70" baseType="lpstr">
      <vt:lpstr>Arial</vt:lpstr>
      <vt:lpstr>Calibri</vt:lpstr>
      <vt:lpstr>Calibri Light</vt:lpstr>
      <vt:lpstr>Cambria Math</vt:lpstr>
      <vt:lpstr>Rockwell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Sky123.Org</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Ray Zin</dc:creator>
  <cp:lastModifiedBy>usr</cp:lastModifiedBy>
  <cp:revision>179</cp:revision>
  <dcterms:created xsi:type="dcterms:W3CDTF">2018-06-19T13:44:59Z</dcterms:created>
  <dcterms:modified xsi:type="dcterms:W3CDTF">2019-09-13T15:01:47Z</dcterms:modified>
</cp:coreProperties>
</file>