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70" r:id="rId5"/>
    <p:sldId id="259" r:id="rId6"/>
    <p:sldId id="260" r:id="rId7"/>
    <p:sldId id="261" r:id="rId8"/>
    <p:sldId id="262" r:id="rId9"/>
    <p:sldId id="263" r:id="rId10"/>
    <p:sldId id="264" r:id="rId11"/>
    <p:sldId id="265" r:id="rId12"/>
    <p:sldId id="267" r:id="rId13"/>
    <p:sldId id="268" r:id="rId14"/>
    <p:sldId id="269" r:id="rId15"/>
    <p:sldId id="271" r:id="rId16"/>
    <p:sldId id="272" r:id="rId17"/>
    <p:sldId id="273" r:id="rId18"/>
    <p:sldId id="274" r:id="rId19"/>
    <p:sldId id="275" r:id="rId20"/>
    <p:sldId id="276" r:id="rId21"/>
    <p:sldId id="277" r:id="rId22"/>
    <p:sldId id="27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5" d="100"/>
          <a:sy n="65" d="100"/>
        </p:scale>
        <p:origin x="81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365CE5-2620-499A-A47E-E801D29067B1}" type="datetimeFigureOut">
              <a:rPr lang="en-US" smtClean="0"/>
              <a:t>8/6/2019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7282D1-6B6C-4133-B40D-CB3E959E1EBE}" type="slidenum">
              <a:rPr lang="en-US" smtClean="0"/>
              <a:t>‹#›</a:t>
            </a:fld>
            <a:endParaRPr lang="en-US" dirty="0"/>
          </a:p>
        </p:txBody>
      </p:sp>
    </p:spTree>
    <p:extLst>
      <p:ext uri="{BB962C8B-B14F-4D97-AF65-F5344CB8AC3E}">
        <p14:creationId xmlns:p14="http://schemas.microsoft.com/office/powerpoint/2010/main" val="1867734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3</a:t>
            </a:fld>
            <a:endParaRPr lang="en-US" dirty="0"/>
          </a:p>
        </p:txBody>
      </p:sp>
    </p:spTree>
    <p:extLst>
      <p:ext uri="{BB962C8B-B14F-4D97-AF65-F5344CB8AC3E}">
        <p14:creationId xmlns:p14="http://schemas.microsoft.com/office/powerpoint/2010/main" val="2760507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5</a:t>
            </a:fld>
            <a:endParaRPr lang="en-US" dirty="0"/>
          </a:p>
        </p:txBody>
      </p:sp>
    </p:spTree>
    <p:extLst>
      <p:ext uri="{BB962C8B-B14F-4D97-AF65-F5344CB8AC3E}">
        <p14:creationId xmlns:p14="http://schemas.microsoft.com/office/powerpoint/2010/main" val="1141080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6</a:t>
            </a:fld>
            <a:endParaRPr lang="en-US" dirty="0"/>
          </a:p>
        </p:txBody>
      </p:sp>
    </p:spTree>
    <p:extLst>
      <p:ext uri="{BB962C8B-B14F-4D97-AF65-F5344CB8AC3E}">
        <p14:creationId xmlns:p14="http://schemas.microsoft.com/office/powerpoint/2010/main" val="938966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7</a:t>
            </a:fld>
            <a:endParaRPr lang="en-US" dirty="0"/>
          </a:p>
        </p:txBody>
      </p:sp>
    </p:spTree>
    <p:extLst>
      <p:ext uri="{BB962C8B-B14F-4D97-AF65-F5344CB8AC3E}">
        <p14:creationId xmlns:p14="http://schemas.microsoft.com/office/powerpoint/2010/main" val="2788218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8</a:t>
            </a:fld>
            <a:endParaRPr lang="en-US" dirty="0"/>
          </a:p>
        </p:txBody>
      </p:sp>
    </p:spTree>
    <p:extLst>
      <p:ext uri="{BB962C8B-B14F-4D97-AF65-F5344CB8AC3E}">
        <p14:creationId xmlns:p14="http://schemas.microsoft.com/office/powerpoint/2010/main" val="2566178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9</a:t>
            </a:fld>
            <a:endParaRPr lang="en-US" dirty="0"/>
          </a:p>
        </p:txBody>
      </p:sp>
    </p:spTree>
    <p:extLst>
      <p:ext uri="{BB962C8B-B14F-4D97-AF65-F5344CB8AC3E}">
        <p14:creationId xmlns:p14="http://schemas.microsoft.com/office/powerpoint/2010/main" val="1916146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10</a:t>
            </a:fld>
            <a:endParaRPr lang="en-US" dirty="0"/>
          </a:p>
        </p:txBody>
      </p:sp>
    </p:spTree>
    <p:extLst>
      <p:ext uri="{BB962C8B-B14F-4D97-AF65-F5344CB8AC3E}">
        <p14:creationId xmlns:p14="http://schemas.microsoft.com/office/powerpoint/2010/main" val="3535025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11</a:t>
            </a:fld>
            <a:endParaRPr lang="en-US" dirty="0"/>
          </a:p>
        </p:txBody>
      </p:sp>
    </p:spTree>
    <p:extLst>
      <p:ext uri="{BB962C8B-B14F-4D97-AF65-F5344CB8AC3E}">
        <p14:creationId xmlns:p14="http://schemas.microsoft.com/office/powerpoint/2010/main" val="3999660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12</a:t>
            </a:fld>
            <a:endParaRPr lang="en-US" dirty="0"/>
          </a:p>
        </p:txBody>
      </p:sp>
    </p:spTree>
    <p:extLst>
      <p:ext uri="{BB962C8B-B14F-4D97-AF65-F5344CB8AC3E}">
        <p14:creationId xmlns:p14="http://schemas.microsoft.com/office/powerpoint/2010/main" val="3237630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13</a:t>
            </a:fld>
            <a:endParaRPr lang="en-US" dirty="0"/>
          </a:p>
        </p:txBody>
      </p:sp>
    </p:spTree>
    <p:extLst>
      <p:ext uri="{BB962C8B-B14F-4D97-AF65-F5344CB8AC3E}">
        <p14:creationId xmlns:p14="http://schemas.microsoft.com/office/powerpoint/2010/main" val="959486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14</a:t>
            </a:fld>
            <a:endParaRPr lang="en-US" dirty="0"/>
          </a:p>
        </p:txBody>
      </p:sp>
    </p:spTree>
    <p:extLst>
      <p:ext uri="{BB962C8B-B14F-4D97-AF65-F5344CB8AC3E}">
        <p14:creationId xmlns:p14="http://schemas.microsoft.com/office/powerpoint/2010/main" val="1240322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15</a:t>
            </a:fld>
            <a:endParaRPr lang="en-US" dirty="0"/>
          </a:p>
        </p:txBody>
      </p:sp>
    </p:spTree>
    <p:extLst>
      <p:ext uri="{BB962C8B-B14F-4D97-AF65-F5344CB8AC3E}">
        <p14:creationId xmlns:p14="http://schemas.microsoft.com/office/powerpoint/2010/main" val="1132984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16</a:t>
            </a:fld>
            <a:endParaRPr lang="en-US" dirty="0"/>
          </a:p>
        </p:txBody>
      </p:sp>
    </p:spTree>
    <p:extLst>
      <p:ext uri="{BB962C8B-B14F-4D97-AF65-F5344CB8AC3E}">
        <p14:creationId xmlns:p14="http://schemas.microsoft.com/office/powerpoint/2010/main" val="2387606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17</a:t>
            </a:fld>
            <a:endParaRPr lang="en-US" dirty="0"/>
          </a:p>
        </p:txBody>
      </p:sp>
    </p:spTree>
    <p:extLst>
      <p:ext uri="{BB962C8B-B14F-4D97-AF65-F5344CB8AC3E}">
        <p14:creationId xmlns:p14="http://schemas.microsoft.com/office/powerpoint/2010/main" val="18799063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18</a:t>
            </a:fld>
            <a:endParaRPr lang="en-US" dirty="0"/>
          </a:p>
        </p:txBody>
      </p:sp>
    </p:spTree>
    <p:extLst>
      <p:ext uri="{BB962C8B-B14F-4D97-AF65-F5344CB8AC3E}">
        <p14:creationId xmlns:p14="http://schemas.microsoft.com/office/powerpoint/2010/main" val="455155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19</a:t>
            </a:fld>
            <a:endParaRPr lang="en-US" dirty="0"/>
          </a:p>
        </p:txBody>
      </p:sp>
    </p:spTree>
    <p:extLst>
      <p:ext uri="{BB962C8B-B14F-4D97-AF65-F5344CB8AC3E}">
        <p14:creationId xmlns:p14="http://schemas.microsoft.com/office/powerpoint/2010/main" val="25226599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20</a:t>
            </a:fld>
            <a:endParaRPr lang="en-US" dirty="0"/>
          </a:p>
        </p:txBody>
      </p:sp>
    </p:spTree>
    <p:extLst>
      <p:ext uri="{BB962C8B-B14F-4D97-AF65-F5344CB8AC3E}">
        <p14:creationId xmlns:p14="http://schemas.microsoft.com/office/powerpoint/2010/main" val="3480835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21</a:t>
            </a:fld>
            <a:endParaRPr lang="en-US" dirty="0"/>
          </a:p>
        </p:txBody>
      </p:sp>
    </p:spTree>
    <p:extLst>
      <p:ext uri="{BB962C8B-B14F-4D97-AF65-F5344CB8AC3E}">
        <p14:creationId xmlns:p14="http://schemas.microsoft.com/office/powerpoint/2010/main" val="5681333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E4B69-ED7E-4651-9630-DE714DD356FA}" type="slidenum">
              <a:rPr lang="en-US" smtClean="0"/>
              <a:t>22</a:t>
            </a:fld>
            <a:endParaRPr lang="en-US" dirty="0"/>
          </a:p>
        </p:txBody>
      </p:sp>
    </p:spTree>
    <p:extLst>
      <p:ext uri="{BB962C8B-B14F-4D97-AF65-F5344CB8AC3E}">
        <p14:creationId xmlns:p14="http://schemas.microsoft.com/office/powerpoint/2010/main" val="1535611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C22C77D-8663-4B54-BAF5-E9D21BC2F84A}" type="datetimeFigureOut">
              <a:rPr lang="en-US" smtClean="0"/>
              <a:t>8/6/2019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470B79E-F7E4-492A-B4BA-4A8F5148F44C}" type="slidenum">
              <a:rPr lang="en-US" smtClean="0"/>
              <a:t>‹#›</a:t>
            </a:fld>
            <a:endParaRPr lang="en-US" dirty="0"/>
          </a:p>
        </p:txBody>
      </p:sp>
    </p:spTree>
    <p:extLst>
      <p:ext uri="{BB962C8B-B14F-4D97-AF65-F5344CB8AC3E}">
        <p14:creationId xmlns:p14="http://schemas.microsoft.com/office/powerpoint/2010/main" val="484748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22C77D-8663-4B54-BAF5-E9D21BC2F84A}" type="datetimeFigureOut">
              <a:rPr lang="en-US" smtClean="0"/>
              <a:t>8/6/2019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470B79E-F7E4-492A-B4BA-4A8F5148F44C}" type="slidenum">
              <a:rPr lang="en-US" smtClean="0"/>
              <a:t>‹#›</a:t>
            </a:fld>
            <a:endParaRPr lang="en-US" dirty="0"/>
          </a:p>
        </p:txBody>
      </p:sp>
    </p:spTree>
    <p:extLst>
      <p:ext uri="{BB962C8B-B14F-4D97-AF65-F5344CB8AC3E}">
        <p14:creationId xmlns:p14="http://schemas.microsoft.com/office/powerpoint/2010/main" val="2486520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22C77D-8663-4B54-BAF5-E9D21BC2F84A}" type="datetimeFigureOut">
              <a:rPr lang="en-US" smtClean="0"/>
              <a:t>8/6/2019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470B79E-F7E4-492A-B4BA-4A8F5148F44C}" type="slidenum">
              <a:rPr lang="en-US" smtClean="0"/>
              <a:t>‹#›</a:t>
            </a:fld>
            <a:endParaRPr lang="en-US" dirty="0"/>
          </a:p>
        </p:txBody>
      </p:sp>
    </p:spTree>
    <p:extLst>
      <p:ext uri="{BB962C8B-B14F-4D97-AF65-F5344CB8AC3E}">
        <p14:creationId xmlns:p14="http://schemas.microsoft.com/office/powerpoint/2010/main" val="887672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C22C77D-8663-4B54-BAF5-E9D21BC2F84A}" type="datetimeFigureOut">
              <a:rPr lang="en-US" smtClean="0"/>
              <a:t>8/6/2019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470B79E-F7E4-492A-B4BA-4A8F5148F44C}" type="slidenum">
              <a:rPr lang="en-US" smtClean="0"/>
              <a:t>‹#›</a:t>
            </a:fld>
            <a:endParaRPr lang="en-US" dirty="0"/>
          </a:p>
        </p:txBody>
      </p:sp>
    </p:spTree>
    <p:extLst>
      <p:ext uri="{BB962C8B-B14F-4D97-AF65-F5344CB8AC3E}">
        <p14:creationId xmlns:p14="http://schemas.microsoft.com/office/powerpoint/2010/main" val="4047558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C22C77D-8663-4B54-BAF5-E9D21BC2F84A}" type="datetimeFigureOut">
              <a:rPr lang="en-US" smtClean="0"/>
              <a:t>8/6/2019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470B79E-F7E4-492A-B4BA-4A8F5148F44C}" type="slidenum">
              <a:rPr lang="en-US" smtClean="0"/>
              <a:t>‹#›</a:t>
            </a:fld>
            <a:endParaRPr lang="en-US" dirty="0"/>
          </a:p>
        </p:txBody>
      </p:sp>
    </p:spTree>
    <p:extLst>
      <p:ext uri="{BB962C8B-B14F-4D97-AF65-F5344CB8AC3E}">
        <p14:creationId xmlns:p14="http://schemas.microsoft.com/office/powerpoint/2010/main" val="386270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C22C77D-8663-4B54-BAF5-E9D21BC2F84A}" type="datetimeFigureOut">
              <a:rPr lang="en-US" smtClean="0"/>
              <a:t>8/6/2019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470B79E-F7E4-492A-B4BA-4A8F5148F44C}" type="slidenum">
              <a:rPr lang="en-US" smtClean="0"/>
              <a:t>‹#›</a:t>
            </a:fld>
            <a:endParaRPr lang="en-US" dirty="0"/>
          </a:p>
        </p:txBody>
      </p:sp>
    </p:spTree>
    <p:extLst>
      <p:ext uri="{BB962C8B-B14F-4D97-AF65-F5344CB8AC3E}">
        <p14:creationId xmlns:p14="http://schemas.microsoft.com/office/powerpoint/2010/main" val="3928001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22C77D-8663-4B54-BAF5-E9D21BC2F84A}" type="datetimeFigureOut">
              <a:rPr lang="en-US" smtClean="0"/>
              <a:t>8/6/2019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470B79E-F7E4-492A-B4BA-4A8F5148F44C}" type="slidenum">
              <a:rPr lang="en-US" smtClean="0"/>
              <a:t>‹#›</a:t>
            </a:fld>
            <a:endParaRPr lang="en-US" dirty="0"/>
          </a:p>
        </p:txBody>
      </p:sp>
    </p:spTree>
    <p:extLst>
      <p:ext uri="{BB962C8B-B14F-4D97-AF65-F5344CB8AC3E}">
        <p14:creationId xmlns:p14="http://schemas.microsoft.com/office/powerpoint/2010/main" val="965623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22C77D-8663-4B54-BAF5-E9D21BC2F84A}" type="datetimeFigureOut">
              <a:rPr lang="en-US" smtClean="0"/>
              <a:t>8/6/2019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470B79E-F7E4-492A-B4BA-4A8F5148F44C}" type="slidenum">
              <a:rPr lang="en-US" smtClean="0"/>
              <a:t>‹#›</a:t>
            </a:fld>
            <a:endParaRPr lang="en-US" dirty="0"/>
          </a:p>
        </p:txBody>
      </p:sp>
    </p:spTree>
    <p:extLst>
      <p:ext uri="{BB962C8B-B14F-4D97-AF65-F5344CB8AC3E}">
        <p14:creationId xmlns:p14="http://schemas.microsoft.com/office/powerpoint/2010/main" val="3165733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22C77D-8663-4B54-BAF5-E9D21BC2F84A}" type="datetimeFigureOut">
              <a:rPr lang="en-US" smtClean="0"/>
              <a:t>8/6/2019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470B79E-F7E4-492A-B4BA-4A8F5148F44C}" type="slidenum">
              <a:rPr lang="en-US" smtClean="0"/>
              <a:t>‹#›</a:t>
            </a:fld>
            <a:endParaRPr lang="en-US" dirty="0"/>
          </a:p>
        </p:txBody>
      </p:sp>
    </p:spTree>
    <p:extLst>
      <p:ext uri="{BB962C8B-B14F-4D97-AF65-F5344CB8AC3E}">
        <p14:creationId xmlns:p14="http://schemas.microsoft.com/office/powerpoint/2010/main" val="1004796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22C77D-8663-4B54-BAF5-E9D21BC2F84A}" type="datetimeFigureOut">
              <a:rPr lang="en-US" smtClean="0"/>
              <a:t>8/6/2019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470B79E-F7E4-492A-B4BA-4A8F5148F44C}" type="slidenum">
              <a:rPr lang="en-US" smtClean="0"/>
              <a:t>‹#›</a:t>
            </a:fld>
            <a:endParaRPr lang="en-US" dirty="0"/>
          </a:p>
        </p:txBody>
      </p:sp>
    </p:spTree>
    <p:extLst>
      <p:ext uri="{BB962C8B-B14F-4D97-AF65-F5344CB8AC3E}">
        <p14:creationId xmlns:p14="http://schemas.microsoft.com/office/powerpoint/2010/main" val="783355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22C77D-8663-4B54-BAF5-E9D21BC2F84A}" type="datetimeFigureOut">
              <a:rPr lang="en-US" smtClean="0"/>
              <a:t>8/6/2019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470B79E-F7E4-492A-B4BA-4A8F5148F44C}" type="slidenum">
              <a:rPr lang="en-US" smtClean="0"/>
              <a:t>‹#›</a:t>
            </a:fld>
            <a:endParaRPr lang="en-US" dirty="0"/>
          </a:p>
        </p:txBody>
      </p:sp>
    </p:spTree>
    <p:extLst>
      <p:ext uri="{BB962C8B-B14F-4D97-AF65-F5344CB8AC3E}">
        <p14:creationId xmlns:p14="http://schemas.microsoft.com/office/powerpoint/2010/main" val="2217184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brightnessContrast bright="-5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22C77D-8663-4B54-BAF5-E9D21BC2F84A}" type="datetimeFigureOut">
              <a:rPr lang="en-US" smtClean="0"/>
              <a:t>8/6/2019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70B79E-F7E4-492A-B4BA-4A8F5148F44C}" type="slidenum">
              <a:rPr lang="en-US" smtClean="0"/>
              <a:t>‹#›</a:t>
            </a:fld>
            <a:endParaRPr lang="en-US" dirty="0"/>
          </a:p>
        </p:txBody>
      </p:sp>
    </p:spTree>
    <p:extLst>
      <p:ext uri="{BB962C8B-B14F-4D97-AF65-F5344CB8AC3E}">
        <p14:creationId xmlns:p14="http://schemas.microsoft.com/office/powerpoint/2010/main" val="1065338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24000" y="1122363"/>
            <a:ext cx="9144000" cy="2387600"/>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bg1"/>
                </a:solidFill>
                <a:effectLst>
                  <a:outerShdw blurRad="38100" dist="38100" dir="2700000" algn="tl">
                    <a:srgbClr val="000000">
                      <a:alpha val="43137"/>
                    </a:srgbClr>
                  </a:outerShdw>
                </a:effectLst>
                <a:latin typeface="Rockwell" panose="02060603020205020403" pitchFamily="18" charset="0"/>
              </a:rPr>
              <a:t>Secondary 3 Pure Geography</a:t>
            </a:r>
            <a:br>
              <a:rPr lang="en-US" sz="48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3600" dirty="0">
                <a:solidFill>
                  <a:schemeClr val="bg1"/>
                </a:solidFill>
                <a:effectLst>
                  <a:outerShdw blurRad="38100" dist="38100" dir="2700000" algn="tl">
                    <a:srgbClr val="000000">
                      <a:alpha val="43137"/>
                    </a:srgbClr>
                  </a:outerShdw>
                </a:effectLst>
                <a:latin typeface="Rockwell" panose="02060603020205020403" pitchFamily="18" charset="0"/>
              </a:rPr>
              <a:t>Chapter 2 – Living with Tectonic Hazards</a:t>
            </a:r>
          </a:p>
        </p:txBody>
      </p:sp>
      <p:sp>
        <p:nvSpPr>
          <p:cNvPr id="5" name="Subtitle 2"/>
          <p:cNvSpPr txBox="1">
            <a:spLocks/>
          </p:cNvSpPr>
          <p:nvPr/>
        </p:nvSpPr>
        <p:spPr>
          <a:xfrm>
            <a:off x="1524000" y="3602038"/>
            <a:ext cx="9144000" cy="165576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effectLst>
                  <a:outerShdw blurRad="38100" dist="38100" dir="2700000" algn="tl">
                    <a:srgbClr val="000000">
                      <a:alpha val="43137"/>
                    </a:srgbClr>
                  </a:outerShdw>
                </a:effectLst>
                <a:latin typeface="Rockwell" panose="02060603020205020403" pitchFamily="18" charset="0"/>
              </a:rPr>
              <a:t>Gateway 3 – How do people prepare for and respond to earthquakes?</a:t>
            </a:r>
          </a:p>
        </p:txBody>
      </p:sp>
    </p:spTree>
    <p:extLst>
      <p:ext uri="{BB962C8B-B14F-4D97-AF65-F5344CB8AC3E}">
        <p14:creationId xmlns:p14="http://schemas.microsoft.com/office/powerpoint/2010/main" val="1555922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3 – How do people prepare for and respond to earthquakes?</a:t>
            </a:r>
          </a:p>
        </p:txBody>
      </p:sp>
      <p:sp>
        <p:nvSpPr>
          <p:cNvPr id="5" name="Content Placeholder 2"/>
          <p:cNvSpPr txBox="1">
            <a:spLocks/>
          </p:cNvSpPr>
          <p:nvPr/>
        </p:nvSpPr>
        <p:spPr>
          <a:xfrm>
            <a:off x="838199" y="1418137"/>
            <a:ext cx="10515600" cy="16679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Why do people continue to live in areas prone to earthquakes?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people respond to natural hazards like earthquakes?</a:t>
            </a:r>
          </a:p>
        </p:txBody>
      </p:sp>
    </p:spTree>
    <p:extLst>
      <p:ext uri="{BB962C8B-B14F-4D97-AF65-F5344CB8AC3E}">
        <p14:creationId xmlns:p14="http://schemas.microsoft.com/office/powerpoint/2010/main" val="2999967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Why do people continue to live in areas prone to earthquakes?</a:t>
            </a:r>
          </a:p>
        </p:txBody>
      </p:sp>
      <p:sp>
        <p:nvSpPr>
          <p:cNvPr id="18" name="Content Placeholder 2"/>
          <p:cNvSpPr txBox="1">
            <a:spLocks/>
          </p:cNvSpPr>
          <p:nvPr/>
        </p:nvSpPr>
        <p:spPr>
          <a:xfrm>
            <a:off x="838199" y="1418137"/>
            <a:ext cx="10515600" cy="350809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People continue to live in earthquake-prone areas because they can respond in various ways which are namely</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Fatalistic Approach</a:t>
            </a:r>
          </a:p>
          <a:p>
            <a:pPr lvl="1"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Accept and resist evacuation. Typical for less developed countries who have limited access and knowledge.</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Acceptance Approach</a:t>
            </a:r>
          </a:p>
          <a:p>
            <a:pPr lvl="1"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Live with the risk due to the potential benefits offered in the area.</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Adaptation Approach</a:t>
            </a:r>
          </a:p>
          <a:p>
            <a:pPr lvl="1"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Well prepared for earthquakes.</a:t>
            </a:r>
          </a:p>
        </p:txBody>
      </p:sp>
    </p:spTree>
    <p:extLst>
      <p:ext uri="{BB962C8B-B14F-4D97-AF65-F5344CB8AC3E}">
        <p14:creationId xmlns:p14="http://schemas.microsoft.com/office/powerpoint/2010/main" val="2556109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3 – How do people prepare for and respond to earthquakes?</a:t>
            </a:r>
          </a:p>
        </p:txBody>
      </p:sp>
      <p:sp>
        <p:nvSpPr>
          <p:cNvPr id="5" name="Content Placeholder 2"/>
          <p:cNvSpPr txBox="1">
            <a:spLocks/>
          </p:cNvSpPr>
          <p:nvPr/>
        </p:nvSpPr>
        <p:spPr>
          <a:xfrm>
            <a:off x="838199" y="1418137"/>
            <a:ext cx="10515600" cy="16679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Why do people continue to live in areas prone to earthquakes?</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How do people respond to natural hazards like earthquakes?</a:t>
            </a:r>
          </a:p>
        </p:txBody>
      </p:sp>
    </p:spTree>
    <p:extLst>
      <p:ext uri="{BB962C8B-B14F-4D97-AF65-F5344CB8AC3E}">
        <p14:creationId xmlns:p14="http://schemas.microsoft.com/office/powerpoint/2010/main" val="1044767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How do people respond to Earthquakes?</a:t>
            </a:r>
          </a:p>
        </p:txBody>
      </p:sp>
      <p:sp>
        <p:nvSpPr>
          <p:cNvPr id="4" name="Content Placeholder 2"/>
          <p:cNvSpPr txBox="1">
            <a:spLocks/>
          </p:cNvSpPr>
          <p:nvPr/>
        </p:nvSpPr>
        <p:spPr>
          <a:xfrm>
            <a:off x="838199" y="1418138"/>
            <a:ext cx="10515600" cy="189347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Even though people are not able to prevent earthquakes, they are able to implement measures that would prepare them to cope with the impacts of earthquakes. Preparedness measures can reduce the extent of damage and allow populations to survive an earthquake.</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608014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Preparedness Measures</a:t>
            </a:r>
          </a:p>
        </p:txBody>
      </p:sp>
      <p:sp>
        <p:nvSpPr>
          <p:cNvPr id="4" name="Content Placeholder 2"/>
          <p:cNvSpPr txBox="1">
            <a:spLocks/>
          </p:cNvSpPr>
          <p:nvPr/>
        </p:nvSpPr>
        <p:spPr>
          <a:xfrm>
            <a:off x="838199" y="1418138"/>
            <a:ext cx="9434385" cy="248659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preparedness measures that people put in place to cope with earthquakes and its associated hazards include</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Land Use Regulation</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Infrastructure</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Emergency Drills</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Earthquake and Tsunami Monitoring and Warning Systems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10668" y="2273643"/>
            <a:ext cx="3617935" cy="2726725"/>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8028969" y="5000368"/>
            <a:ext cx="3981332" cy="4327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Infrastructure, Effective Design</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0028" y="3970323"/>
            <a:ext cx="3666929" cy="2442648"/>
          </a:xfrm>
          <a:prstGeom prst="rect">
            <a:avLst/>
          </a:prstGeom>
          <a:effectLst>
            <a:outerShdw blurRad="50800" dist="38100" dir="2700000" algn="tl" rotWithShape="0">
              <a:prstClr val="black">
                <a:alpha val="40000"/>
              </a:prstClr>
            </a:outerShdw>
          </a:effectLst>
        </p:spPr>
      </p:pic>
      <p:sp>
        <p:nvSpPr>
          <p:cNvPr id="7" name="Content Placeholder 2"/>
          <p:cNvSpPr txBox="1">
            <a:spLocks/>
          </p:cNvSpPr>
          <p:nvPr/>
        </p:nvSpPr>
        <p:spPr>
          <a:xfrm>
            <a:off x="3862031" y="6412971"/>
            <a:ext cx="4222922" cy="4327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Tsunami Early Warning Systems</a:t>
            </a:r>
          </a:p>
        </p:txBody>
      </p:sp>
    </p:spTree>
    <p:extLst>
      <p:ext uri="{BB962C8B-B14F-4D97-AF65-F5344CB8AC3E}">
        <p14:creationId xmlns:p14="http://schemas.microsoft.com/office/powerpoint/2010/main" val="1482899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Preparedness Measures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Land Use Regulation</a:t>
            </a:r>
          </a:p>
        </p:txBody>
      </p:sp>
      <p:sp>
        <p:nvSpPr>
          <p:cNvPr id="4" name="Content Placeholder 2"/>
          <p:cNvSpPr txBox="1">
            <a:spLocks/>
          </p:cNvSpPr>
          <p:nvPr/>
        </p:nvSpPr>
        <p:spPr>
          <a:xfrm>
            <a:off x="838199" y="1418138"/>
            <a:ext cx="10515601" cy="346689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Land use regulations are a set of rules implemented to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restrict developments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in certain areas. </a:t>
            </a:r>
          </a:p>
          <a:p>
            <a:pPr marL="0" indent="0" defTabSz="457200">
              <a:buNone/>
              <a:defRPr/>
            </a:pPr>
            <a:r>
              <a:rPr lang="en-US" sz="22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This would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reduce casualties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economic damages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as buildings will not be built in places which are unsafe.</a:t>
            </a:r>
          </a:p>
          <a:p>
            <a:pPr marL="0" indent="0" defTabSz="457200">
              <a:buNone/>
              <a:defRPr/>
            </a:pPr>
            <a:r>
              <a:rPr lang="en-US" sz="2200" dirty="0">
                <a:solidFill>
                  <a:srgbClr val="FF0000"/>
                </a:solidFill>
                <a:effectLst>
                  <a:outerShdw blurRad="38100" dist="38100" dir="2700000" algn="tl">
                    <a:srgbClr val="000000">
                      <a:alpha val="43137"/>
                    </a:srgbClr>
                  </a:outerShdw>
                </a:effectLst>
                <a:latin typeface="Rockwell" panose="02060603020205020403" pitchFamily="18" charset="0"/>
              </a:rPr>
              <a:t>LIMITATION</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However, this measure is costly as the government acquires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unsafe land</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Existing owners might also be reluctant to give up land.</a:t>
            </a:r>
          </a:p>
          <a:p>
            <a:pPr marL="0" indent="0" defTabSz="457200">
              <a:buNone/>
              <a:defRPr/>
            </a:pP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For example, in California, United States of America, all new building developments are not built across fault lines or areas at risk of liquefaction.</a:t>
            </a:r>
          </a:p>
        </p:txBody>
      </p:sp>
    </p:spTree>
    <p:extLst>
      <p:ext uri="{BB962C8B-B14F-4D97-AF65-F5344CB8AC3E}">
        <p14:creationId xmlns:p14="http://schemas.microsoft.com/office/powerpoint/2010/main" val="3505086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Preparedness Measures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Infrastructure</a:t>
            </a:r>
          </a:p>
        </p:txBody>
      </p:sp>
      <p:sp>
        <p:nvSpPr>
          <p:cNvPr id="4" name="Content Placeholder 2"/>
          <p:cNvSpPr txBox="1">
            <a:spLocks/>
          </p:cNvSpPr>
          <p:nvPr/>
        </p:nvSpPr>
        <p:spPr>
          <a:xfrm>
            <a:off x="838199" y="1418137"/>
            <a:ext cx="10515601" cy="443072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Infrastructure needs to be developed with advanced engineering to withstand the vibration associated with an earthquake which includes the following.</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Effective building design can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reduce the collapse of buildings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minimise the damage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caused by an earthquake.</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Roads, bridges and dams can be built to resist the shaking of the ground so that they do not collapse, or can be easily repaired if they collapse.</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Homes, office buildings and factories can be fitted with trip switches that ensure all electrical points are switched off in the event of an earthquake. This measure prevents fires from breaking out.</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This measure helps to reduce collapses and minimises damage.</a:t>
            </a:r>
          </a:p>
        </p:txBody>
      </p:sp>
    </p:spTree>
    <p:extLst>
      <p:ext uri="{BB962C8B-B14F-4D97-AF65-F5344CB8AC3E}">
        <p14:creationId xmlns:p14="http://schemas.microsoft.com/office/powerpoint/2010/main" val="2739732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Preparedness Measures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Infrastructure</a:t>
            </a:r>
          </a:p>
        </p:txBody>
      </p:sp>
      <p:sp>
        <p:nvSpPr>
          <p:cNvPr id="4" name="Content Placeholder 2"/>
          <p:cNvSpPr txBox="1">
            <a:spLocks/>
          </p:cNvSpPr>
          <p:nvPr/>
        </p:nvSpPr>
        <p:spPr>
          <a:xfrm>
            <a:off x="838200" y="1418137"/>
            <a:ext cx="6781800" cy="535336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This will lead to fewer lives being lost, faster rescue and evacuations and less money spent on recovery for the affected areas.</a:t>
            </a:r>
            <a:endParaRPr lang="en-US" sz="2200" dirty="0">
              <a:solidFill>
                <a:srgbClr val="FF0000"/>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200" dirty="0">
                <a:solidFill>
                  <a:srgbClr val="FF0000"/>
                </a:solidFill>
                <a:effectLst>
                  <a:outerShdw blurRad="38100" dist="38100" dir="2700000" algn="tl">
                    <a:srgbClr val="000000">
                      <a:alpha val="43137"/>
                    </a:srgbClr>
                  </a:outerShdw>
                </a:effectLst>
                <a:latin typeface="Rockwell" panose="02060603020205020403" pitchFamily="18" charset="0"/>
              </a:rPr>
              <a:t>LIMITATION</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However, this measure is expensive and it is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not cost-effective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to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retrofit</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existing buildings.</a:t>
            </a:r>
          </a:p>
          <a:p>
            <a:pPr marL="0" indent="0" defTabSz="457200">
              <a:buNone/>
              <a:defRPr/>
            </a:pP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Taipei 101 is made of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steel</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reinforced concrete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which are able to withstand earthquakes better than more brittle materials. A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damping device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acts as a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shock absorber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for some of the seismic energy released during an earthquake, acting as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counterweights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which move in the direction opposite to the motion of an earthquake. This prevents the building from swaying too much and collapsing.</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3303"/>
          <a:stretch/>
        </p:blipFill>
        <p:spPr>
          <a:xfrm>
            <a:off x="7723205" y="183894"/>
            <a:ext cx="2744070" cy="3457231"/>
          </a:xfrm>
          <a:prstGeom prst="rect">
            <a:avLst/>
          </a:prstGeom>
          <a:effectLst>
            <a:outerShdw blurRad="50800" dist="38100" dir="2700000" algn="tl" rotWithShape="0">
              <a:prstClr val="black">
                <a:alpha val="40000"/>
              </a:prstClr>
            </a:outerShdw>
          </a:effec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969" y="3822357"/>
            <a:ext cx="3808772" cy="2535967"/>
          </a:xfrm>
          <a:prstGeom prst="rect">
            <a:avLst/>
          </a:prstGeom>
          <a:effectLst>
            <a:outerShdw blurRad="50800" dist="38100" dir="2700000" algn="tl" rotWithShape="0">
              <a:prstClr val="black">
                <a:alpha val="40000"/>
              </a:prstClr>
            </a:outerShdw>
          </a:effectLst>
        </p:spPr>
      </p:pic>
      <p:sp>
        <p:nvSpPr>
          <p:cNvPr id="7" name="Content Placeholder 2"/>
          <p:cNvSpPr txBox="1">
            <a:spLocks/>
          </p:cNvSpPr>
          <p:nvPr/>
        </p:nvSpPr>
        <p:spPr>
          <a:xfrm>
            <a:off x="7942689" y="6358324"/>
            <a:ext cx="3981332" cy="4327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Damping Device in Taipei 101</a:t>
            </a:r>
          </a:p>
        </p:txBody>
      </p:sp>
    </p:spTree>
    <p:extLst>
      <p:ext uri="{BB962C8B-B14F-4D97-AF65-F5344CB8AC3E}">
        <p14:creationId xmlns:p14="http://schemas.microsoft.com/office/powerpoint/2010/main" val="3487814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Preparedness Measures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Emergency Drills</a:t>
            </a:r>
          </a:p>
        </p:txBody>
      </p:sp>
      <p:sp>
        <p:nvSpPr>
          <p:cNvPr id="4" name="Content Placeholder 2"/>
          <p:cNvSpPr txBox="1">
            <a:spLocks/>
          </p:cNvSpPr>
          <p:nvPr/>
        </p:nvSpPr>
        <p:spPr>
          <a:xfrm>
            <a:off x="838199" y="1418137"/>
            <a:ext cx="10515601" cy="443072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Emergency drills are a form of preparedness measure where people practice the steps to take when an earthquake occurs. This creates awareness and reduces panic and irrational behavior during an event.</a:t>
            </a:r>
          </a:p>
          <a:p>
            <a:pPr marL="0" indent="0" defTabSz="457200">
              <a:buNone/>
              <a:defRPr/>
            </a:pPr>
            <a:endParaRPr lang="en-US" sz="2200" dirty="0">
              <a:solidFill>
                <a:srgbClr val="92D050"/>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2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This would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prevent widespread panic and hysteria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in the event of an earthquake and the public would know how to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act appropriately</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200" dirty="0">
                <a:solidFill>
                  <a:srgbClr val="FF0000"/>
                </a:solidFill>
                <a:effectLst>
                  <a:outerShdw blurRad="38100" dist="38100" dir="2700000" algn="tl">
                    <a:srgbClr val="000000">
                      <a:alpha val="43137"/>
                    </a:srgbClr>
                  </a:outerShdw>
                </a:effectLst>
                <a:latin typeface="Rockwell" panose="02060603020205020403" pitchFamily="18" charset="0"/>
              </a:rPr>
              <a:t>LIMITATION</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r>
              <a:rPr lang="en-US" sz="2200" b="1"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However, this is based on the magnitude of past earthquakes and therefore, the emergency scenario might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not be realistic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would sometimes turn out unprecedented.</a:t>
            </a:r>
          </a:p>
        </p:txBody>
      </p:sp>
    </p:spTree>
    <p:extLst>
      <p:ext uri="{BB962C8B-B14F-4D97-AF65-F5344CB8AC3E}">
        <p14:creationId xmlns:p14="http://schemas.microsoft.com/office/powerpoint/2010/main" val="124283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Preparedness Measures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Emergency Drills</a:t>
            </a:r>
          </a:p>
        </p:txBody>
      </p:sp>
      <p:sp>
        <p:nvSpPr>
          <p:cNvPr id="4" name="Content Placeholder 2"/>
          <p:cNvSpPr txBox="1">
            <a:spLocks/>
          </p:cNvSpPr>
          <p:nvPr/>
        </p:nvSpPr>
        <p:spPr>
          <a:xfrm>
            <a:off x="838199" y="1418138"/>
            <a:ext cx="10515601" cy="167929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For example, every year since 1960, Japan conducts emergency drills on September 1</a:t>
            </a:r>
            <a:r>
              <a:rPr lang="en-US" sz="2200" baseline="30000" dirty="0">
                <a:solidFill>
                  <a:schemeClr val="bg1"/>
                </a:solidFill>
                <a:effectLst>
                  <a:outerShdw blurRad="38100" dist="38100" dir="2700000" algn="tl">
                    <a:srgbClr val="000000">
                      <a:alpha val="43137"/>
                    </a:srgbClr>
                  </a:outerShdw>
                </a:effectLst>
                <a:latin typeface="Rockwell" panose="02060603020205020403" pitchFamily="18" charset="0"/>
              </a:rPr>
              <a:t>st</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to commemorate Disaster Prevention Day. People all over Japan are involved where a simulation of an earthquake of high magnitude is carried out. The intention is to prepare the people on how to mentally react to a disaster.</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6558" y="2928009"/>
            <a:ext cx="4046839" cy="2697893"/>
          </a:xfrm>
          <a:prstGeom prst="rect">
            <a:avLst/>
          </a:prstGeom>
          <a:effectLst>
            <a:outerShdw blurRad="50800" dist="38100" dir="2700000" algn="tl" rotWithShape="0">
              <a:prstClr val="black">
                <a:alpha val="40000"/>
              </a:prstClr>
            </a:outerShdw>
          </a:effec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8102" y="2928422"/>
            <a:ext cx="3833668" cy="2697480"/>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3601346" y="5789913"/>
            <a:ext cx="4801247" cy="4327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Disaster Prevention Day in Japan</a:t>
            </a:r>
          </a:p>
        </p:txBody>
      </p:sp>
    </p:spTree>
    <p:extLst>
      <p:ext uri="{BB962C8B-B14F-4D97-AF65-F5344CB8AC3E}">
        <p14:creationId xmlns:p14="http://schemas.microsoft.com/office/powerpoint/2010/main" val="2577267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Preparedness Measures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Earthquake Monitoring and Warning Systems</a:t>
            </a:r>
          </a:p>
        </p:txBody>
      </p:sp>
      <p:sp>
        <p:nvSpPr>
          <p:cNvPr id="4" name="Content Placeholder 2"/>
          <p:cNvSpPr txBox="1">
            <a:spLocks/>
          </p:cNvSpPr>
          <p:nvPr/>
        </p:nvSpPr>
        <p:spPr>
          <a:xfrm>
            <a:off x="838199" y="1418136"/>
            <a:ext cx="10515601" cy="518860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Seismic risk maps show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likelihood of locations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risk from earth movements </a:t>
            </a:r>
            <a:r>
              <a:rPr lang="en-US" sz="2200">
                <a:solidFill>
                  <a:schemeClr val="bg1"/>
                </a:solidFill>
                <a:effectLst>
                  <a:outerShdw blurRad="38100" dist="38100" dir="2700000" algn="tl">
                    <a:srgbClr val="000000">
                      <a:alpha val="43137"/>
                    </a:srgbClr>
                  </a:outerShdw>
                </a:effectLst>
                <a:latin typeface="Rockwell" panose="02060603020205020403" pitchFamily="18" charset="0"/>
              </a:rPr>
              <a:t>or </a:t>
            </a:r>
            <a:r>
              <a:rPr lang="en-US" sz="2200">
                <a:solidFill>
                  <a:srgbClr val="FFFF00"/>
                </a:solidFill>
                <a:effectLst>
                  <a:outerShdw blurRad="38100" dist="38100" dir="2700000" algn="tl">
                    <a:srgbClr val="000000">
                      <a:alpha val="43137"/>
                    </a:srgbClr>
                  </a:outerShdw>
                </a:effectLst>
                <a:latin typeface="Rockwell" panose="02060603020205020403" pitchFamily="18" charset="0"/>
              </a:rPr>
              <a:t>liquefaction</a:t>
            </a:r>
            <a:r>
              <a:rPr lang="en-US" sz="2200">
                <a:solidFill>
                  <a:schemeClr val="bg1"/>
                </a:solidFill>
                <a:effectLst>
                  <a:outerShdw blurRad="38100" dist="38100" dir="2700000" algn="tl">
                    <a:srgbClr val="000000">
                      <a:alpha val="43137"/>
                    </a:srgbClr>
                  </a:outerShdw>
                </a:effectLst>
                <a:latin typeface="Rockwell" panose="02060603020205020403" pitchFamily="18" charset="0"/>
              </a:rPr>
              <a:t>.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Earthquake sensors in earthquake-prone zones help monitor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frequency of vibrations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detect possible developments of an earthquake.</a:t>
            </a:r>
          </a:p>
          <a:p>
            <a:pPr marL="0" indent="0" defTabSz="457200">
              <a:buNone/>
              <a:defRPr/>
            </a:pP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2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Technology can be used to measure movements on the Earth’s surface and predict the occurrences of earthquakes.</a:t>
            </a:r>
          </a:p>
          <a:p>
            <a:pPr marL="0" indent="0" defTabSz="457200">
              <a:buNone/>
              <a:defRPr/>
            </a:pPr>
            <a:r>
              <a:rPr lang="en-US" sz="2200" dirty="0">
                <a:solidFill>
                  <a:srgbClr val="FF0000"/>
                </a:solidFill>
                <a:effectLst>
                  <a:outerShdw blurRad="38100" dist="38100" dir="2700000" algn="tl">
                    <a:srgbClr val="000000">
                      <a:alpha val="43137"/>
                    </a:srgbClr>
                  </a:outerShdw>
                </a:effectLst>
                <a:latin typeface="Rockwell" panose="02060603020205020403" pitchFamily="18" charset="0"/>
              </a:rPr>
              <a:t>LIMITATION</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r>
              <a:rPr lang="en-US" sz="2200" b="1"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However, earthquake sensors are expensive to obtain, install and use. Furthermore, the warnings provided may not provide sufficient time for an evacuation. Noise, lightning or device failure may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interfere with the seismograph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result in false warnings being given. It is also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difficult to give accurate warnings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when multiple earthquakes occur close to each other.</a:t>
            </a:r>
          </a:p>
          <a:p>
            <a:pPr marL="0" indent="0" defTabSz="457200">
              <a:buNone/>
              <a:defRPr/>
            </a:pP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895639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Preparedness Measures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Tsunami Monitoring and Warning Systems</a:t>
            </a:r>
          </a:p>
        </p:txBody>
      </p:sp>
      <p:sp>
        <p:nvSpPr>
          <p:cNvPr id="4" name="Content Placeholder 2"/>
          <p:cNvSpPr txBox="1">
            <a:spLocks/>
          </p:cNvSpPr>
          <p:nvPr/>
        </p:nvSpPr>
        <p:spPr>
          <a:xfrm>
            <a:off x="838199" y="1418136"/>
            <a:ext cx="10515601" cy="349161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Tsunami monitoring and warning systems are activated to warn people about the occurrence of a tsunami.</a:t>
            </a:r>
          </a:p>
          <a:p>
            <a:pPr marL="0" indent="0" defTabSz="457200">
              <a:buNone/>
              <a:defRPr/>
            </a:pP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2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Technology can be used to measure movements on the Earth’s surface and predict the occurrences of tsunamis, prompting people to evacuate and saving their lives.</a:t>
            </a:r>
          </a:p>
          <a:p>
            <a:pPr marL="0" indent="0" defTabSz="457200">
              <a:buNone/>
              <a:defRPr/>
            </a:pPr>
            <a:r>
              <a:rPr lang="en-US" sz="2200" dirty="0">
                <a:solidFill>
                  <a:srgbClr val="FF0000"/>
                </a:solidFill>
                <a:effectLst>
                  <a:outerShdw blurRad="38100" dist="38100" dir="2700000" algn="tl">
                    <a:srgbClr val="000000">
                      <a:alpha val="43137"/>
                    </a:srgbClr>
                  </a:outerShdw>
                </a:effectLst>
                <a:latin typeface="Rockwell" panose="02060603020205020403" pitchFamily="18" charset="0"/>
              </a:rPr>
              <a:t>LIMITATION</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r>
              <a:rPr lang="en-US" sz="2200" b="1"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Tsunami detectors are prone to giving false alarms when waves are high and there is little time to evacuate once an approaching tsunami is detected.</a:t>
            </a:r>
          </a:p>
        </p:txBody>
      </p:sp>
    </p:spTree>
    <p:extLst>
      <p:ext uri="{BB962C8B-B14F-4D97-AF65-F5344CB8AC3E}">
        <p14:creationId xmlns:p14="http://schemas.microsoft.com/office/powerpoint/2010/main" val="163370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Preparedness Measures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Tsunami Monitoring and Warning Systems</a:t>
            </a:r>
          </a:p>
        </p:txBody>
      </p:sp>
      <p:sp>
        <p:nvSpPr>
          <p:cNvPr id="4" name="Content Placeholder 2"/>
          <p:cNvSpPr txBox="1">
            <a:spLocks/>
          </p:cNvSpPr>
          <p:nvPr/>
        </p:nvSpPr>
        <p:spPr>
          <a:xfrm>
            <a:off x="838199" y="1418137"/>
            <a:ext cx="10515601" cy="233831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In the case of Japan, when the warning system for impending 2011 Tohoku earthquake alerted millions of people a minute before it struck, procedures of earthquake drills were followed and speedy evacuation helped save some lives.</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In the case of Haiti, a lesser developed country, there was no warning prior to the 2010 Haiti earthquake. As a result, people were caught unawares and many lives were lost.</a:t>
            </a:r>
          </a:p>
        </p:txBody>
      </p:sp>
    </p:spTree>
    <p:extLst>
      <p:ext uri="{BB962C8B-B14F-4D97-AF65-F5344CB8AC3E}">
        <p14:creationId xmlns:p14="http://schemas.microsoft.com/office/powerpoint/2010/main" val="3288547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Short-Term Responses</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4" name="Content Placeholder 2"/>
          <p:cNvSpPr txBox="1">
            <a:spLocks/>
          </p:cNvSpPr>
          <p:nvPr/>
        </p:nvSpPr>
        <p:spPr>
          <a:xfrm>
            <a:off x="838199" y="1418137"/>
            <a:ext cx="10515601" cy="233831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How people prepare for and respond to an earthquake is also important in restoring a place and making it liveable again. This includes both short-term and long-term responses.</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Short-term responses are those that occur immediately and last for weeks after the occurrence of an earthquake. Short-term responses include providing survivors with the basic necessities of food, water and shelter.</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9763" y="4084492"/>
            <a:ext cx="4950255" cy="1743048"/>
          </a:xfrm>
          <a:prstGeom prst="rect">
            <a:avLst/>
          </a:prstGeom>
          <a:effectLst>
            <a:outerShdw blurRad="50800" dist="38100" dir="2700000" algn="tl" rotWithShape="0">
              <a:prstClr val="black">
                <a:alpha val="40000"/>
              </a:prstClr>
            </a:outerShdw>
          </a:effectLst>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b="7068"/>
          <a:stretch/>
        </p:blipFill>
        <p:spPr>
          <a:xfrm>
            <a:off x="1423450" y="3575221"/>
            <a:ext cx="4457417" cy="2761590"/>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7051587" y="5827540"/>
            <a:ext cx="4246606" cy="66085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Humanitarian, emergency and disaster management</a:t>
            </a:r>
          </a:p>
        </p:txBody>
      </p:sp>
      <p:sp>
        <p:nvSpPr>
          <p:cNvPr id="7" name="Content Placeholder 2"/>
          <p:cNvSpPr txBox="1">
            <a:spLocks/>
          </p:cNvSpPr>
          <p:nvPr/>
        </p:nvSpPr>
        <p:spPr>
          <a:xfrm>
            <a:off x="1302041" y="6336811"/>
            <a:ext cx="4801247" cy="4327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Rescuing victims of earthquake</a:t>
            </a:r>
          </a:p>
        </p:txBody>
      </p:sp>
    </p:spTree>
    <p:extLst>
      <p:ext uri="{BB962C8B-B14F-4D97-AF65-F5344CB8AC3E}">
        <p14:creationId xmlns:p14="http://schemas.microsoft.com/office/powerpoint/2010/main" val="3316151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Short-Term Responses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Search and Rescue</a:t>
            </a:r>
          </a:p>
        </p:txBody>
      </p:sp>
      <p:sp>
        <p:nvSpPr>
          <p:cNvPr id="4" name="Content Placeholder 2"/>
          <p:cNvSpPr txBox="1">
            <a:spLocks/>
          </p:cNvSpPr>
          <p:nvPr/>
        </p:nvSpPr>
        <p:spPr>
          <a:xfrm>
            <a:off x="838199" y="1418137"/>
            <a:ext cx="10515601" cy="417535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People trapped under collapsed buildings are quickly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located and freed</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br>
              <a:rPr lang="en-US" sz="22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22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Some survivors are found after being trapped for a couple of weeks without food.</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For example, after the 2011 Tohoku Earthquake in Japan,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sniffer dogs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heat sensors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were deployed and successfully rescued many who were trapped.</a:t>
            </a:r>
          </a:p>
          <a:p>
            <a:pPr marL="0" indent="0" defTabSz="457200">
              <a:buNone/>
              <a:defRPr/>
            </a:pPr>
            <a:r>
              <a:rPr lang="en-US" sz="2200" dirty="0">
                <a:solidFill>
                  <a:srgbClr val="FF0000"/>
                </a:solidFill>
                <a:effectLst>
                  <a:outerShdw blurRad="38100" dist="38100" dir="2700000" algn="tl">
                    <a:srgbClr val="000000">
                      <a:alpha val="43137"/>
                    </a:srgbClr>
                  </a:outerShdw>
                </a:effectLst>
                <a:latin typeface="Rockwell" panose="02060603020205020403" pitchFamily="18" charset="0"/>
              </a:rPr>
              <a:t>LIMITATION</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r>
              <a:rPr lang="en-US" sz="2200" b="1"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Rescue workers only have a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limited time of 72 hours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to find trapped survivors. Without food and water, the trapped victims are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unlikely to survive after 3 days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445851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Short-Term Responses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Search and Rescue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199" y="1639330"/>
            <a:ext cx="4631724" cy="2988209"/>
          </a:xfrm>
          <a:prstGeom prst="rect">
            <a:avLst/>
          </a:prstGeom>
          <a:effectLst>
            <a:outerShdw blurRad="50800" dist="38100" dir="2700000" algn="tl" rotWithShape="0">
              <a:prstClr val="black">
                <a:alpha val="40000"/>
              </a:prstClr>
            </a:outerShdw>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7430" y="2224217"/>
            <a:ext cx="4958840" cy="3132308"/>
          </a:xfrm>
          <a:prstGeom prst="rect">
            <a:avLst/>
          </a:prstGeom>
          <a:effectLst>
            <a:outerShdw blurRad="50800" dist="38100" dir="2700000" algn="tl" rotWithShape="0">
              <a:prstClr val="black">
                <a:alpha val="40000"/>
              </a:prstClr>
            </a:outerShdw>
          </a:effectLst>
        </p:spPr>
      </p:pic>
      <p:sp>
        <p:nvSpPr>
          <p:cNvPr id="7" name="Content Placeholder 2"/>
          <p:cNvSpPr txBox="1">
            <a:spLocks/>
          </p:cNvSpPr>
          <p:nvPr/>
        </p:nvSpPr>
        <p:spPr>
          <a:xfrm>
            <a:off x="753437" y="4697962"/>
            <a:ext cx="4801247" cy="107676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Rescue workers pulling out a woman from the rubble of a collapsed building during the 2010 Haiti Earthquake</a:t>
            </a:r>
          </a:p>
        </p:txBody>
      </p:sp>
      <p:sp>
        <p:nvSpPr>
          <p:cNvPr id="8" name="Content Placeholder 2"/>
          <p:cNvSpPr txBox="1">
            <a:spLocks/>
          </p:cNvSpPr>
          <p:nvPr/>
        </p:nvSpPr>
        <p:spPr>
          <a:xfrm>
            <a:off x="6177430" y="5422429"/>
            <a:ext cx="4801247" cy="80576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Sniffer dogs are deployed to aid in searching for trapped victims</a:t>
            </a:r>
          </a:p>
        </p:txBody>
      </p:sp>
    </p:spTree>
    <p:extLst>
      <p:ext uri="{BB962C8B-B14F-4D97-AF65-F5344CB8AC3E}">
        <p14:creationId xmlns:p14="http://schemas.microsoft.com/office/powerpoint/2010/main" val="2865064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Short-Term Responses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Emergency, food and medical supplies</a:t>
            </a:r>
          </a:p>
        </p:txBody>
      </p:sp>
      <p:sp>
        <p:nvSpPr>
          <p:cNvPr id="4" name="Content Placeholder 2"/>
          <p:cNvSpPr txBox="1">
            <a:spLocks/>
          </p:cNvSpPr>
          <p:nvPr/>
        </p:nvSpPr>
        <p:spPr>
          <a:xfrm>
            <a:off x="838199" y="1418136"/>
            <a:ext cx="10515601" cy="455429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injured are treated and clean drinking water is provided to survivors in order to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prevent dehydration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spread of diseases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2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The provision of immediate aid helps survivors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continue with their lives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For example, after the Afyon Earthquake in Turkey in 2002, the Turkish Red Crescent Society immediately responded by delivering tents, blankets and heaters to the region.</a:t>
            </a:r>
          </a:p>
          <a:p>
            <a:pPr marL="0" indent="0" defTabSz="457200">
              <a:buNone/>
              <a:defRPr/>
            </a:pPr>
            <a:r>
              <a:rPr lang="en-US" sz="2200" dirty="0">
                <a:solidFill>
                  <a:srgbClr val="FF0000"/>
                </a:solidFill>
                <a:effectLst>
                  <a:outerShdw blurRad="38100" dist="38100" dir="2700000" algn="tl">
                    <a:srgbClr val="000000">
                      <a:alpha val="43137"/>
                    </a:srgbClr>
                  </a:outerShdw>
                </a:effectLst>
                <a:latin typeface="Rockwell" panose="02060603020205020403" pitchFamily="18" charset="0"/>
              </a:rPr>
              <a:t>LIMITATION</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r>
              <a:rPr lang="en-US" sz="2200" b="1"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However, medical supplies, food and water may be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insufficient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which might lead to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social unrest</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520760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Long-Term Responses</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4" name="Content Placeholder 2"/>
          <p:cNvSpPr txBox="1">
            <a:spLocks/>
          </p:cNvSpPr>
          <p:nvPr/>
        </p:nvSpPr>
        <p:spPr>
          <a:xfrm>
            <a:off x="838199" y="1418137"/>
            <a:ext cx="10515601" cy="233831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Long-term responses to earthquakes can stretch over months and years and involve rebuilding an affected region. However, carrying out such measures and responses can be costly.</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Rebuilding of infrastructure</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Provision of health care</a:t>
            </a:r>
          </a:p>
        </p:txBody>
      </p:sp>
    </p:spTree>
    <p:extLst>
      <p:ext uri="{BB962C8B-B14F-4D97-AF65-F5344CB8AC3E}">
        <p14:creationId xmlns:p14="http://schemas.microsoft.com/office/powerpoint/2010/main" val="840305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Long-Term Responses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Rebuilding of Infrastructure</a:t>
            </a:r>
          </a:p>
        </p:txBody>
      </p:sp>
      <p:sp>
        <p:nvSpPr>
          <p:cNvPr id="4" name="Content Placeholder 2"/>
          <p:cNvSpPr txBox="1">
            <a:spLocks/>
          </p:cNvSpPr>
          <p:nvPr/>
        </p:nvSpPr>
        <p:spPr>
          <a:xfrm>
            <a:off x="838199" y="1418136"/>
            <a:ext cx="10515601" cy="382112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Infrastructure and amenities are rebuilt and improved upon after a disaster.</a:t>
            </a:r>
          </a:p>
          <a:p>
            <a:pPr marL="0" indent="0" defTabSz="457200">
              <a:buNone/>
              <a:defRPr/>
            </a:pP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2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Authorities often develop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stricter building codes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to ensure infrastructure is restored at a higher safety level than before.</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For example, after the Kobe Earthquake in Japan in 1995, the Japanese government spent billions of dollars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developing technology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to build more earthquake-resistant buildings.</a:t>
            </a:r>
          </a:p>
          <a:p>
            <a:pPr marL="0" indent="0" defTabSz="457200">
              <a:buNone/>
              <a:defRPr/>
            </a:pPr>
            <a:r>
              <a:rPr lang="en-US" sz="2200" dirty="0">
                <a:solidFill>
                  <a:srgbClr val="FF0000"/>
                </a:solidFill>
                <a:effectLst>
                  <a:outerShdw blurRad="38100" dist="38100" dir="2700000" algn="tl">
                    <a:srgbClr val="000000">
                      <a:alpha val="43137"/>
                    </a:srgbClr>
                  </a:outerShdw>
                </a:effectLst>
                <a:latin typeface="Rockwell" panose="02060603020205020403" pitchFamily="18" charset="0"/>
              </a:rPr>
              <a:t>LIMITATION</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r>
              <a:rPr lang="en-US" sz="2200" b="1"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Reinforced buildings which are built to protect against earthquakes are not necessarily protected against tsunamis. Additional protection could be in the form of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coastal structures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such as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breakwaters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516035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Long-Term Responses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Rebuilding of Infrastructure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587" y="2520650"/>
            <a:ext cx="5736181" cy="2249187"/>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838200" y="4869335"/>
            <a:ext cx="4812957" cy="106937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Breakwaters are artificial offshore structures which intercept longshore currents and prevent beach erosion</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1576" y="2084172"/>
            <a:ext cx="4683212" cy="3122141"/>
          </a:xfrm>
          <a:prstGeom prst="rect">
            <a:avLst/>
          </a:prstGeom>
          <a:effectLst>
            <a:outerShdw blurRad="50800" dist="38100" dir="2700000" algn="tl" rotWithShape="0">
              <a:prstClr val="black">
                <a:alpha val="40000"/>
              </a:prstClr>
            </a:outerShdw>
          </a:effectLst>
        </p:spPr>
      </p:pic>
      <p:sp>
        <p:nvSpPr>
          <p:cNvPr id="7" name="Content Placeholder 2"/>
          <p:cNvSpPr txBox="1">
            <a:spLocks/>
          </p:cNvSpPr>
          <p:nvPr/>
        </p:nvSpPr>
        <p:spPr>
          <a:xfrm>
            <a:off x="6392564" y="5222788"/>
            <a:ext cx="4961236" cy="74809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Font typeface="Arial" panose="020B0604020202020204" pitchFamily="34" charset="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Outcome of 2010 Chile Earthquake when a tsunami struck the coastal region</a:t>
            </a:r>
          </a:p>
        </p:txBody>
      </p:sp>
    </p:spTree>
    <p:extLst>
      <p:ext uri="{BB962C8B-B14F-4D97-AF65-F5344CB8AC3E}">
        <p14:creationId xmlns:p14="http://schemas.microsoft.com/office/powerpoint/2010/main" val="714387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Long-Term Responses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Provision of Health Care</a:t>
            </a:r>
          </a:p>
        </p:txBody>
      </p:sp>
      <p:sp>
        <p:nvSpPr>
          <p:cNvPr id="4" name="Content Placeholder 2"/>
          <p:cNvSpPr txBox="1">
            <a:spLocks/>
          </p:cNvSpPr>
          <p:nvPr/>
        </p:nvSpPr>
        <p:spPr>
          <a:xfrm>
            <a:off x="838199" y="1418136"/>
            <a:ext cx="10515601" cy="473552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Health options such as long-term counselling are provided. The loss of loved ones, homes or jobs after earthquakes cause long-lasting trauma.</a:t>
            </a:r>
          </a:p>
          <a:p>
            <a:pPr marL="0" indent="0" defTabSz="457200">
              <a:buNone/>
              <a:defRPr/>
            </a:pP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2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Problems can be identified or addressed early.</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For example, a year after the Christchurch Earthquake in New Zealand in 2011, significant problems of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anxiety and depression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were identified amongst all age groups of the affected population. This resulted in a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greater number of health workers being deployed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in the area.</a:t>
            </a:r>
          </a:p>
          <a:p>
            <a:pPr marL="0" indent="0" defTabSz="457200">
              <a:buNone/>
              <a:defRPr/>
            </a:pPr>
            <a:r>
              <a:rPr lang="en-US" sz="2200" dirty="0">
                <a:solidFill>
                  <a:srgbClr val="FF0000"/>
                </a:solidFill>
                <a:effectLst>
                  <a:outerShdw blurRad="38100" dist="38100" dir="2700000" algn="tl">
                    <a:srgbClr val="000000">
                      <a:alpha val="43137"/>
                    </a:srgbClr>
                  </a:outerShdw>
                </a:effectLst>
                <a:latin typeface="Rockwell" panose="02060603020205020403" pitchFamily="18" charset="0"/>
              </a:rPr>
              <a:t>LIMITATION</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r>
              <a:rPr lang="en-US" sz="2200" b="1"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Improving health options such as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restoring the resilience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of people after an earthquake can be very challenging.</a:t>
            </a:r>
          </a:p>
          <a:p>
            <a:pPr marL="0" indent="0" defTabSz="457200">
              <a:buNone/>
              <a:defRPr/>
            </a:pP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1599469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TotalTime>
  <Words>1541</Words>
  <Application>Microsoft Office PowerPoint</Application>
  <PresentationFormat>Widescreen</PresentationFormat>
  <Paragraphs>136</Paragraphs>
  <Slides>22</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Rockwell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usr</dc:creator>
  <cp:lastModifiedBy>acer</cp:lastModifiedBy>
  <cp:revision>68</cp:revision>
  <dcterms:created xsi:type="dcterms:W3CDTF">2018-06-12T14:28:17Z</dcterms:created>
  <dcterms:modified xsi:type="dcterms:W3CDTF">2019-08-06T06:46:00Z</dcterms:modified>
</cp:coreProperties>
</file>