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02" r:id="rId17"/>
    <p:sldId id="271" r:id="rId18"/>
    <p:sldId id="272" r:id="rId19"/>
    <p:sldId id="273" r:id="rId20"/>
    <p:sldId id="274" r:id="rId21"/>
    <p:sldId id="276"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2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CE2196-F791-4D8C-9636-8E65458DD28B}" type="datetimeFigureOut">
              <a:rPr lang="en-US" smtClean="0"/>
              <a:t>8/6/2019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778A42-BA4A-493F-ADCA-797A7F43F267}" type="slidenum">
              <a:rPr lang="en-US" smtClean="0"/>
              <a:t>‹#›</a:t>
            </a:fld>
            <a:endParaRPr lang="en-US"/>
          </a:p>
        </p:txBody>
      </p:sp>
    </p:spTree>
    <p:extLst>
      <p:ext uri="{BB962C8B-B14F-4D97-AF65-F5344CB8AC3E}">
        <p14:creationId xmlns:p14="http://schemas.microsoft.com/office/powerpoint/2010/main" val="3434707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D718E-0E0B-4761-83CE-72F752CB498C}" type="datetimeFigureOut">
              <a:rPr lang="en-US" smtClean="0"/>
              <a:t>8/6/2019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E4B69-ED7E-4651-9630-DE714DD356FA}" type="slidenum">
              <a:rPr lang="en-US" smtClean="0"/>
              <a:t>‹#›</a:t>
            </a:fld>
            <a:endParaRPr lang="en-US"/>
          </a:p>
        </p:txBody>
      </p:sp>
    </p:spTree>
    <p:extLst>
      <p:ext uri="{BB962C8B-B14F-4D97-AF65-F5344CB8AC3E}">
        <p14:creationId xmlns:p14="http://schemas.microsoft.com/office/powerpoint/2010/main" val="1851883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1468600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a:t>
            </a:fld>
            <a:endParaRPr lang="en-US"/>
          </a:p>
        </p:txBody>
      </p:sp>
    </p:spTree>
    <p:extLst>
      <p:ext uri="{BB962C8B-B14F-4D97-AF65-F5344CB8AC3E}">
        <p14:creationId xmlns:p14="http://schemas.microsoft.com/office/powerpoint/2010/main" val="2729310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2443069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1194237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4078723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4060920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1992014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2555115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3447733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810148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3059155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3630258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1579888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188847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980056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2781584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1754499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253829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3336133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3691827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1221904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4166020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38738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1661352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878663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3740968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965640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147490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2718026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1317517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2398270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42837995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20698900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2356343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3700656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958434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26182880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4168000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5735190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43</a:t>
            </a:fld>
            <a:endParaRPr lang="en-US"/>
          </a:p>
        </p:txBody>
      </p:sp>
    </p:spTree>
    <p:extLst>
      <p:ext uri="{BB962C8B-B14F-4D97-AF65-F5344CB8AC3E}">
        <p14:creationId xmlns:p14="http://schemas.microsoft.com/office/powerpoint/2010/main" val="31697292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44</a:t>
            </a:fld>
            <a:endParaRPr lang="en-US"/>
          </a:p>
        </p:txBody>
      </p:sp>
    </p:spTree>
    <p:extLst>
      <p:ext uri="{BB962C8B-B14F-4D97-AF65-F5344CB8AC3E}">
        <p14:creationId xmlns:p14="http://schemas.microsoft.com/office/powerpoint/2010/main" val="88957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45</a:t>
            </a:fld>
            <a:endParaRPr lang="en-US"/>
          </a:p>
        </p:txBody>
      </p:sp>
    </p:spTree>
    <p:extLst>
      <p:ext uri="{BB962C8B-B14F-4D97-AF65-F5344CB8AC3E}">
        <p14:creationId xmlns:p14="http://schemas.microsoft.com/office/powerpoint/2010/main" val="1439660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Updated on 6/4/2018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3610432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Updated on 6/4/2018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1495843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Updated on 6/4/2018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2488702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Updated on 6/4/2018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2013294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Updated on 6/4/2018</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2812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Updated on 6/4/2018</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386421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Updated on 6/4/2018</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670574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Updated on 6/4/2018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1948845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Updated on 6/4/2018</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2920289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Updated on 6/4/2018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104004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Updated on 6/4/2018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39C0-574F-45AA-9EBC-293C965CE52B}" type="slidenum">
              <a:rPr lang="en-US" smtClean="0"/>
              <a:t>‹#›</a:t>
            </a:fld>
            <a:endParaRPr lang="en-US"/>
          </a:p>
        </p:txBody>
      </p:sp>
    </p:spTree>
    <p:extLst>
      <p:ext uri="{BB962C8B-B14F-4D97-AF65-F5344CB8AC3E}">
        <p14:creationId xmlns:p14="http://schemas.microsoft.com/office/powerpoint/2010/main" val="1163727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5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Updated on 6/4/2018</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239C0-574F-45AA-9EBC-293C965CE52B}" type="slidenum">
              <a:rPr lang="en-US" smtClean="0"/>
              <a:t>‹#›</a:t>
            </a:fld>
            <a:endParaRPr lang="en-US"/>
          </a:p>
        </p:txBody>
      </p:sp>
    </p:spTree>
    <p:extLst>
      <p:ext uri="{BB962C8B-B14F-4D97-AF65-F5344CB8AC3E}">
        <p14:creationId xmlns:p14="http://schemas.microsoft.com/office/powerpoint/2010/main" val="109018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38100" dir="2700000" algn="tl" rotWithShape="0">
              <a:prstClr val="black">
                <a:alpha val="40000"/>
              </a:prstClr>
            </a:outerShdw>
          </a:effectLst>
        </p:spPr>
        <p:txBody>
          <a:bodyPr>
            <a:normAutofit/>
          </a:body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600" dirty="0">
                <a:solidFill>
                  <a:schemeClr val="bg1"/>
                </a:solidFill>
                <a:effectLst>
                  <a:outerShdw blurRad="38100" dist="38100" dir="2700000" algn="tl">
                    <a:srgbClr val="000000">
                      <a:alpha val="43137"/>
                    </a:srgbClr>
                  </a:outerShdw>
                </a:effectLst>
                <a:latin typeface="Rockwell" panose="02060603020205020403" pitchFamily="18" charset="0"/>
              </a:rPr>
              <a:t>Chapter 2 – Living with Tectonic Hazards</a:t>
            </a:r>
          </a:p>
        </p:txBody>
      </p:sp>
      <p:sp>
        <p:nvSpPr>
          <p:cNvPr id="3" name="Subtitle 2"/>
          <p:cNvSpPr>
            <a:spLocks noGrp="1"/>
          </p:cNvSpPr>
          <p:nvPr>
            <p:ph type="subTitle" idx="1"/>
          </p:nvPr>
        </p:nvSpPr>
        <p:spPr>
          <a:effectLst>
            <a:outerShdw blurRad="50800" dist="38100" dir="2700000" algn="tl" rotWithShape="0">
              <a:prstClr val="black">
                <a:alpha val="40000"/>
              </a:prstClr>
            </a:outerShdw>
          </a:effectLst>
        </p:spPr>
        <p:txBody>
          <a:body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2 – What landforms and associated phenomena are found at plate boundaries?</a:t>
            </a:r>
          </a:p>
        </p:txBody>
      </p:sp>
    </p:spTree>
    <p:extLst>
      <p:ext uri="{BB962C8B-B14F-4D97-AF65-F5344CB8AC3E}">
        <p14:creationId xmlns:p14="http://schemas.microsoft.com/office/powerpoint/2010/main" val="648929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landforms and associated phenomena are found at plate boundaries?</a:t>
            </a:r>
            <a:endParaRPr lang="en-US" sz="3200" dirty="0">
              <a:solidFill>
                <a:schemeClr val="bg1"/>
              </a:solidFill>
              <a:latin typeface="Rockwell" panose="02060603020205020403" pitchFamily="18" charset="0"/>
            </a:endParaRPr>
          </a:p>
        </p:txBody>
      </p:sp>
      <p:sp>
        <p:nvSpPr>
          <p:cNvPr id="7" name="Content Placeholder 2"/>
          <p:cNvSpPr txBox="1">
            <a:spLocks/>
          </p:cNvSpPr>
          <p:nvPr/>
        </p:nvSpPr>
        <p:spPr>
          <a:xfrm>
            <a:off x="838199" y="1418137"/>
            <a:ext cx="10515600" cy="16679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SG" sz="2400" dirty="0">
                <a:solidFill>
                  <a:srgbClr val="FFFF00"/>
                </a:solidFill>
                <a:effectLst>
                  <a:outerShdw blurRad="38100" dist="38100" dir="2700000" algn="tl">
                    <a:srgbClr val="000000">
                      <a:alpha val="43137"/>
                    </a:srgbClr>
                  </a:outerShdw>
                </a:effectLst>
                <a:latin typeface="Rockwell" panose="02060603020205020403" pitchFamily="18" charset="0"/>
              </a:rPr>
              <a:t>Why are different landforms found at different plate boundaries and how are they formed? </a:t>
            </a:r>
          </a:p>
          <a:p>
            <a:pPr marL="457200" indent="-457200" defTabSz="457200">
              <a:buFont typeface="Arial" charset="0"/>
              <a:buAutoNum type="alphaLcPeriod"/>
              <a:defRPr/>
            </a:pPr>
            <a:r>
              <a:rPr lang="en-SG" sz="2400" dirty="0">
                <a:solidFill>
                  <a:schemeClr val="bg1"/>
                </a:solidFill>
                <a:effectLst>
                  <a:outerShdw blurRad="38100" dist="38100" dir="2700000" algn="tl">
                    <a:srgbClr val="000000">
                      <a:alpha val="43137"/>
                    </a:srgbClr>
                  </a:outerShdw>
                </a:effectLst>
                <a:latin typeface="Rockwell" panose="02060603020205020403" pitchFamily="18" charset="0"/>
              </a:rPr>
              <a:t>What phenomena are found at plate boundaries and how are they formed?</a:t>
            </a:r>
          </a:p>
          <a:p>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8041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746" y="5355142"/>
            <a:ext cx="3618471" cy="432711"/>
          </a:xfrm>
          <a:effectLst>
            <a:outerShdw blurRad="50800" dist="38100" dir="2700000" algn="tl" rotWithShape="0">
              <a:prstClr val="black">
                <a:alpha val="40000"/>
              </a:prstClr>
            </a:outerShdw>
          </a:effectLst>
        </p:spPr>
        <p:txBody>
          <a:bodyPr>
            <a:normAutofit/>
          </a:body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Andes Fold Mountains</a:t>
            </a:r>
          </a:p>
        </p:txBody>
      </p:sp>
      <p:pic>
        <p:nvPicPr>
          <p:cNvPr id="1032" name="Picture 8" descr="Image result for andes mountai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700" y="3058418"/>
            <a:ext cx="3344561" cy="223082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4" name="Picture 10" descr="Image result for east african rift valle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4175" y="3058418"/>
            <a:ext cx="3364600" cy="223113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4277239" y="5355142"/>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East African Rift Valley</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4689" y="3058104"/>
            <a:ext cx="3397937" cy="2231136"/>
          </a:xfrm>
          <a:prstGeom prst="rect">
            <a:avLst/>
          </a:prstGeom>
          <a:effectLst>
            <a:outerShdw blurRad="50800" dist="38100" dir="2700000" algn="tl" rotWithShape="0">
              <a:prstClr val="black">
                <a:alpha val="40000"/>
              </a:prstClr>
            </a:outerShdw>
          </a:effectLst>
        </p:spPr>
      </p:pic>
      <p:sp>
        <p:nvSpPr>
          <p:cNvPr id="13" name="Content Placeholder 2"/>
          <p:cNvSpPr txBox="1">
            <a:spLocks/>
          </p:cNvSpPr>
          <p:nvPr/>
        </p:nvSpPr>
        <p:spPr>
          <a:xfrm>
            <a:off x="8157732" y="5355142"/>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Kilauea Volcano, Hawaii</a:t>
            </a:r>
          </a:p>
        </p:txBody>
      </p:sp>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are different landforms found at different plate boundaries and how are they formed?</a:t>
            </a:r>
            <a:endParaRPr lang="en-US" sz="3200" dirty="0">
              <a:solidFill>
                <a:schemeClr val="bg1"/>
              </a:solidFill>
              <a:latin typeface="Rockwell" panose="02060603020205020403" pitchFamily="18" charset="0"/>
            </a:endParaRPr>
          </a:p>
        </p:txBody>
      </p:sp>
      <p:sp>
        <p:nvSpPr>
          <p:cNvPr id="18" name="Content Placeholder 2"/>
          <p:cNvSpPr txBox="1">
            <a:spLocks/>
          </p:cNvSpPr>
          <p:nvPr/>
        </p:nvSpPr>
        <p:spPr>
          <a:xfrm>
            <a:off x="838199" y="1418138"/>
            <a:ext cx="10515600" cy="125532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movement of plates at different plate boundaries can result in various landforms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fold mountains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rift valleys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block mountains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well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volcanoes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44269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Fold Mountains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30"/>
            <a:ext cx="10515600" cy="258519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Fold mountains are formed along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convergent plate boundaries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plates move toward each other and collide.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compressional force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causes the layers of rocks to buckle and fold. This process is known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folding</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 folded rock layer, the upfold is called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anticline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400" dirty="0" err="1">
                <a:solidFill>
                  <a:schemeClr val="bg1"/>
                </a:solidFill>
                <a:effectLst>
                  <a:outerShdw blurRad="38100" dist="38100" dir="2700000" algn="tl">
                    <a:srgbClr val="000000">
                      <a:alpha val="43137"/>
                    </a:srgbClr>
                  </a:outerShdw>
                </a:effectLst>
                <a:latin typeface="Rockwell" panose="02060603020205020403" pitchFamily="18" charset="0"/>
              </a:rPr>
              <a:t>downfold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is known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syncline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pSp>
        <p:nvGrpSpPr>
          <p:cNvPr id="4" name="Group 3"/>
          <p:cNvGrpSpPr/>
          <p:nvPr/>
        </p:nvGrpSpPr>
        <p:grpSpPr>
          <a:xfrm>
            <a:off x="980558" y="3705225"/>
            <a:ext cx="10230881" cy="2593568"/>
            <a:chOff x="2846388" y="3248025"/>
            <a:chExt cx="8859837" cy="2246003"/>
          </a:xfrm>
          <a:effectLst>
            <a:outerShdw blurRad="50800" dist="38100" dir="2700000" algn="tl" rotWithShape="0">
              <a:prstClr val="black">
                <a:alpha val="40000"/>
              </a:prstClr>
            </a:outerShdw>
          </a:effectLst>
        </p:grpSpPr>
        <p:pic>
          <p:nvPicPr>
            <p:cNvPr id="11" name="Picture 5">
              <a:extLst>
                <a:ext uri="{FF2B5EF4-FFF2-40B4-BE49-F238E27FC236}">
                  <a16:creationId xmlns="" xmlns:a16="http://schemas.microsoft.com/office/drawing/2014/main" id="{153B4B62-55D2-401D-9948-483CB7540E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496"/>
            <a:stretch/>
          </p:blipFill>
          <p:spPr bwMode="auto">
            <a:xfrm>
              <a:off x="2846388" y="3248025"/>
              <a:ext cx="8859837" cy="1865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a:extLst>
                <a:ext uri="{FF2B5EF4-FFF2-40B4-BE49-F238E27FC236}">
                  <a16:creationId xmlns="" xmlns:a16="http://schemas.microsoft.com/office/drawing/2014/main" id="{E7DD49A5-192B-42A6-97A0-F2B5FD05E6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4950" y="5093978"/>
              <a:ext cx="25812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69304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Fold Mountains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30"/>
            <a:ext cx="10515600" cy="13088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there is increasing compressional force on one limb of a fold, the rocks may buckle until a fracture forms. The limb may then move forward to ride over the other limb.</a:t>
            </a:r>
          </a:p>
        </p:txBody>
      </p:sp>
      <p:grpSp>
        <p:nvGrpSpPr>
          <p:cNvPr id="3" name="Group 2"/>
          <p:cNvGrpSpPr/>
          <p:nvPr/>
        </p:nvGrpSpPr>
        <p:grpSpPr>
          <a:xfrm>
            <a:off x="1804986" y="2798763"/>
            <a:ext cx="8582025" cy="2706687"/>
            <a:chOff x="561975" y="4027488"/>
            <a:chExt cx="8582025" cy="2706687"/>
          </a:xfrm>
          <a:effectLst>
            <a:outerShdw blurRad="50800" dist="38100" dir="2700000" algn="tl" rotWithShape="0">
              <a:prstClr val="black">
                <a:alpha val="40000"/>
              </a:prstClr>
            </a:outerShdw>
          </a:effectLst>
        </p:grpSpPr>
        <p:pic>
          <p:nvPicPr>
            <p:cNvPr id="7" name="Picture 11">
              <a:extLst>
                <a:ext uri="{FF2B5EF4-FFF2-40B4-BE49-F238E27FC236}">
                  <a16:creationId xmlns="" xmlns:a16="http://schemas.microsoft.com/office/drawing/2014/main" id="{C6CE966A-1BB7-4679-B68F-B80DE556A4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4027488"/>
              <a:ext cx="6078538" cy="2706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a:extLst>
                <a:ext uri="{FF2B5EF4-FFF2-40B4-BE49-F238E27FC236}">
                  <a16:creationId xmlns="" xmlns:a16="http://schemas.microsoft.com/office/drawing/2014/main" id="{36EAF2B8-0153-4F51-B299-6DF6523416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536"/>
            <a:stretch>
              <a:fillRect/>
            </a:stretch>
          </p:blipFill>
          <p:spPr bwMode="auto">
            <a:xfrm>
              <a:off x="6624638" y="4956175"/>
              <a:ext cx="2519362"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7657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9324"/>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Fold Mountains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Locations of Fold Mountains</a:t>
            </a:r>
            <a:endParaRPr lang="en-US" sz="2800" dirty="0">
              <a:solidFill>
                <a:schemeClr val="bg1"/>
              </a:solidFill>
              <a:latin typeface="Rockwell" panose="02060603020205020403" pitchFamily="18" charset="0"/>
            </a:endParaRPr>
          </a:p>
        </p:txBody>
      </p:sp>
      <p:sp>
        <p:nvSpPr>
          <p:cNvPr id="8" name="Content Placeholder 2"/>
          <p:cNvSpPr txBox="1">
            <a:spLocks/>
          </p:cNvSpPr>
          <p:nvPr/>
        </p:nvSpPr>
        <p:spPr>
          <a:xfrm>
            <a:off x="838200" y="1428750"/>
            <a:ext cx="10515600" cy="258519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Fold mountains are found at convergent plate boundaries.</a:t>
            </a:r>
          </a:p>
        </p:txBody>
      </p:sp>
      <p:pic>
        <p:nvPicPr>
          <p:cNvPr id="7" name="Picture 5">
            <a:extLst>
              <a:ext uri="{FF2B5EF4-FFF2-40B4-BE49-F238E27FC236}">
                <a16:creationId xmlns="" xmlns:a16="http://schemas.microsoft.com/office/drawing/2014/main" id="{252F2074-31B2-49DB-BE3D-7547B06E8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1479" y="2019300"/>
            <a:ext cx="7541658" cy="452988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084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29"/>
            <a:ext cx="10515600" cy="19470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 are formed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divergent plate boundaries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where plates are pulled apart, giving rise to faults.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fault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is a fracture in the rocks along which the rocks are displaced. The tensional forces result in parts of the crust being fractured. This process is called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faulting</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10" name="Picture 5">
            <a:extLst>
              <a:ext uri="{FF2B5EF4-FFF2-40B4-BE49-F238E27FC236}">
                <a16:creationId xmlns="" xmlns:a16="http://schemas.microsoft.com/office/drawing/2014/main" id="{F58E77F6-3EAD-494A-95EC-0C0E6922D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5" y="2893568"/>
            <a:ext cx="7207250" cy="318496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503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29"/>
            <a:ext cx="10515600" cy="19470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rift valley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a valley with steep sides formed along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fault lines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sections of the crust extend along fault lines,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tensional forces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can cause a central block of land to subside between a pair of parallel faults, forming a rift valley. </a:t>
            </a:r>
          </a:p>
        </p:txBody>
      </p:sp>
      <p:grpSp>
        <p:nvGrpSpPr>
          <p:cNvPr id="4" name="Group 3"/>
          <p:cNvGrpSpPr/>
          <p:nvPr/>
        </p:nvGrpSpPr>
        <p:grpSpPr>
          <a:xfrm>
            <a:off x="2055813" y="2924175"/>
            <a:ext cx="8909050" cy="3359150"/>
            <a:chOff x="179388" y="2943225"/>
            <a:chExt cx="8909050" cy="3359150"/>
          </a:xfrm>
          <a:effectLst>
            <a:outerShdw blurRad="50800" dist="38100" dir="2700000" algn="tl" rotWithShape="0">
              <a:prstClr val="black">
                <a:alpha val="40000"/>
              </a:prstClr>
            </a:outerShdw>
          </a:effectLst>
        </p:grpSpPr>
        <p:pic>
          <p:nvPicPr>
            <p:cNvPr id="5" name="Picture 5">
              <a:extLst>
                <a:ext uri="{FF2B5EF4-FFF2-40B4-BE49-F238E27FC236}">
                  <a16:creationId xmlns="" xmlns:a16="http://schemas.microsoft.com/office/drawing/2014/main" id="{CD6E3E70-3860-49C6-AA46-D364D66302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2764" r="302" b="14212"/>
            <a:stretch/>
          </p:blipFill>
          <p:spPr bwMode="auto">
            <a:xfrm>
              <a:off x="179388" y="2943225"/>
              <a:ext cx="8907462"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a:extLst>
                <a:ext uri="{FF2B5EF4-FFF2-40B4-BE49-F238E27FC236}">
                  <a16:creationId xmlns="" xmlns:a16="http://schemas.microsoft.com/office/drawing/2014/main" id="{D6464294-5277-429F-A129-73D62BCF3F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661" t="81500"/>
            <a:stretch>
              <a:fillRect/>
            </a:stretch>
          </p:blipFill>
          <p:spPr bwMode="auto">
            <a:xfrm>
              <a:off x="6218238" y="5661025"/>
              <a:ext cx="287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37082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29"/>
            <a:ext cx="10515600" cy="19470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block mountain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a block of land with steep sides.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formed when sections of the crust extend along fault lines and rock masses surrounding a central block sink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tensional forces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grpSp>
        <p:nvGrpSpPr>
          <p:cNvPr id="7" name="Group 6"/>
          <p:cNvGrpSpPr/>
          <p:nvPr/>
        </p:nvGrpSpPr>
        <p:grpSpPr>
          <a:xfrm>
            <a:off x="2366963" y="2528888"/>
            <a:ext cx="9095357" cy="3144275"/>
            <a:chOff x="157163" y="2747963"/>
            <a:chExt cx="9095357" cy="3144275"/>
          </a:xfrm>
          <a:effectLst>
            <a:outerShdw blurRad="50800" dist="38100" dir="2700000" algn="tl" rotWithShape="0">
              <a:prstClr val="black">
                <a:alpha val="40000"/>
              </a:prstClr>
            </a:outerShdw>
          </a:effectLst>
        </p:grpSpPr>
        <p:pic>
          <p:nvPicPr>
            <p:cNvPr id="9" name="Picture 6">
              <a:extLst>
                <a:ext uri="{FF2B5EF4-FFF2-40B4-BE49-F238E27FC236}">
                  <a16:creationId xmlns="" xmlns:a16="http://schemas.microsoft.com/office/drawing/2014/main" id="{0EA8E99A-C5A0-4E42-873A-39C574A9D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661" t="81500"/>
            <a:stretch>
              <a:fillRect/>
            </a:stretch>
          </p:blipFill>
          <p:spPr bwMode="auto">
            <a:xfrm>
              <a:off x="6273800" y="5250888"/>
              <a:ext cx="287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a:extLst>
                <a:ext uri="{FF2B5EF4-FFF2-40B4-BE49-F238E27FC236}">
                  <a16:creationId xmlns="" xmlns:a16="http://schemas.microsoft.com/office/drawing/2014/main" id="{2F80AD5D-AC45-4000-863A-9AC71E081E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18"/>
            <a:stretch/>
          </p:blipFill>
          <p:spPr bwMode="auto">
            <a:xfrm>
              <a:off x="157163" y="2747963"/>
              <a:ext cx="9095357" cy="251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2790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Location of Rift Valleys and Block Mountains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7"/>
            <a:ext cx="5916828" cy="280910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Rift valleys and block mountains are found at divergent plate boundaries. </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East African Rift Valley is formed due to the divergent movement of the Somalian boundary of the African Plate from the Nubian boundary of the African plate.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8594" y="1785840"/>
            <a:ext cx="3879534" cy="41554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0872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endParaRPr lang="en-US" sz="3200" dirty="0">
              <a:solidFill>
                <a:schemeClr val="bg1"/>
              </a:solidFill>
              <a:latin typeface="Rockwell" panose="02060603020205020403" pitchFamily="18" charset="0"/>
            </a:endParaRPr>
          </a:p>
        </p:txBody>
      </p:sp>
      <p:sp>
        <p:nvSpPr>
          <p:cNvPr id="5" name="Content Placeholder 2"/>
          <p:cNvSpPr txBox="1">
            <a:spLocks/>
          </p:cNvSpPr>
          <p:nvPr/>
        </p:nvSpPr>
        <p:spPr>
          <a:xfrm>
            <a:off x="838199" y="1120029"/>
            <a:ext cx="10515600" cy="19470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volcano</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is a landform formed by magma ejected from the mantle onto the earth’s surface.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Magma is molten rock found below the Earth’s surface and builds up within the crust to form a magma chamber.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magma chamber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a reservoir of molten rock beneath the Earth’s crust.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4767" y="3067050"/>
            <a:ext cx="4876800" cy="3252216"/>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5982213" y="6380403"/>
            <a:ext cx="4741907"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Holuhraun Volcanic Eruption, Iceland</a:t>
            </a:r>
          </a:p>
        </p:txBody>
      </p:sp>
    </p:spTree>
    <p:extLst>
      <p:ext uri="{BB962C8B-B14F-4D97-AF65-F5344CB8AC3E}">
        <p14:creationId xmlns:p14="http://schemas.microsoft.com/office/powerpoint/2010/main" val="1777091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endParaRPr lang="en-US" sz="3200" dirty="0">
              <a:solidFill>
                <a:schemeClr val="bg1"/>
              </a:solidFill>
              <a:latin typeface="Rockwell" panose="02060603020205020403" pitchFamily="18" charset="0"/>
            </a:endParaRPr>
          </a:p>
        </p:txBody>
      </p:sp>
      <p:sp>
        <p:nvSpPr>
          <p:cNvPr id="5" name="Content Placeholder 2"/>
          <p:cNvSpPr txBox="1">
            <a:spLocks/>
          </p:cNvSpPr>
          <p:nvPr/>
        </p:nvSpPr>
        <p:spPr>
          <a:xfrm>
            <a:off x="838199" y="1120029"/>
            <a:ext cx="10515600" cy="523958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Volcanoes are formed by a process known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vulcanicity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1.	As magma seeps into the magma chamber, the amount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pressure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 	the chamber builds up, giving rise to a volcanic eruption.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2.	When the pressure in the chamber is too great, magma moves via 	vents to the Earth’s surface, causing a volcanic eruption.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3.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Volcanic materials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ejected during this 	process.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4. 	Much lava solidifies near the vent to form a small volcanic cone known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crater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5. 	Subsequent new layers of lava and volcanic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materials </a:t>
            </a:r>
            <a:r>
              <a:rPr lang="en-US" sz="2400" smtClean="0">
                <a:solidFill>
                  <a:schemeClr val="bg1"/>
                </a:solidFill>
                <a:effectLst>
                  <a:outerShdw blurRad="38100" dist="38100" dir="2700000" algn="tl">
                    <a:srgbClr val="000000">
                      <a:alpha val="43137"/>
                    </a:srgbClr>
                  </a:outerShdw>
                </a:effectLst>
                <a:latin typeface="Rockwell" panose="02060603020205020403" pitchFamily="18" charset="0"/>
              </a:rPr>
              <a:t>build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up the 	volcano.</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037946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Shield Volcanoes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6"/>
            <a:ext cx="5719120" cy="51733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Shield volcanoes have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gentle sloping sides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broad summit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low-silica lava is ejected, these volcanoes are formed.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low-silica lava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flows easily due to it being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less viscous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it spreads out over a large area before solidifying.</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Since the lava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does not trap much gas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eruptions are usually not explosive. With successive eruptions, the base of the volcano increases in size as the lava accumulates.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Shield volcanoes are common along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divergent plate boundaries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where magma can rise directly above the mantle.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4826" y="2203133"/>
            <a:ext cx="5092013" cy="3394675"/>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6993921" y="5659791"/>
            <a:ext cx="4513822" cy="6876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Mauna Kea, a shield volcano in Hawaii, United States of America</a:t>
            </a:r>
          </a:p>
        </p:txBody>
      </p:sp>
    </p:spTree>
    <p:extLst>
      <p:ext uri="{BB962C8B-B14F-4D97-AF65-F5344CB8AC3E}">
        <p14:creationId xmlns:p14="http://schemas.microsoft.com/office/powerpoint/2010/main" val="3443775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Stratovolcanoes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6"/>
            <a:ext cx="6246342" cy="51733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Stratovolcanoes are also known as composite volcanoes and they develop from successive eruptions of lava 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pyroclasts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Pyroclasts refer to ash and rock fragments which are ejected during a volcanic eruption.</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After an initial eruption of pyroclasts, the subsequent eruption ejects lava which covers them and prevents them from </a:t>
            </a:r>
            <a:r>
              <a:rPr lang="en-US" sz="2200">
                <a:solidFill>
                  <a:schemeClr val="bg1"/>
                </a:solidFill>
                <a:effectLst>
                  <a:outerShdw blurRad="38100" dist="38100" dir="2700000" algn="tl">
                    <a:srgbClr val="000000">
                      <a:alpha val="43137"/>
                    </a:srgbClr>
                  </a:outerShdw>
                </a:effectLst>
                <a:latin typeface="Rockwell" panose="02060603020205020403" pitchFamily="18" charset="0"/>
              </a:rPr>
              <a:t>being </a:t>
            </a:r>
            <a:r>
              <a:rPr lang="en-US" sz="2200" smtClean="0">
                <a:solidFill>
                  <a:schemeClr val="bg1"/>
                </a:solidFill>
                <a:effectLst>
                  <a:outerShdw blurRad="38100" dist="38100" dir="2700000" algn="tl">
                    <a:srgbClr val="000000">
                      <a:alpha val="43137"/>
                    </a:srgbClr>
                  </a:outerShdw>
                </a:effectLst>
                <a:latin typeface="Rockwell" panose="02060603020205020403" pitchFamily="18" charset="0"/>
              </a:rPr>
              <a:t>eroded.</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Successive eruptions build a high volcano with a slightly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concave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shape. Hence, the volcano is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steeper at the top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gentler at the base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Secondary cones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may develop as magma from the vents seeps into the sides of the cone and erupts.</a:t>
            </a:r>
          </a:p>
        </p:txBody>
      </p:sp>
      <p:sp>
        <p:nvSpPr>
          <p:cNvPr id="7" name="Content Placeholder 2"/>
          <p:cNvSpPr txBox="1">
            <a:spLocks/>
          </p:cNvSpPr>
          <p:nvPr/>
        </p:nvSpPr>
        <p:spPr>
          <a:xfrm>
            <a:off x="7776618" y="5684900"/>
            <a:ext cx="3690555" cy="6876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Mount Mayon, a stratovolcano in the Philippines</a:t>
            </a:r>
          </a:p>
        </p:txBody>
      </p:sp>
      <p:pic>
        <p:nvPicPr>
          <p:cNvPr id="2050" name="Picture 2" descr="Image result for mount may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2861" y="2695786"/>
            <a:ext cx="4498071" cy="298871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68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Stratovolcanoes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7"/>
            <a:ext cx="10175790" cy="13098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Pyroclastic flow 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lahars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may result from volcanic eruptions. Lahars are formed when pyroclasts mix with water from melted ice or lakes and they are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fast-flowing mudflows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7" name="Content Placeholder 2"/>
          <p:cNvSpPr txBox="1">
            <a:spLocks/>
          </p:cNvSpPr>
          <p:nvPr/>
        </p:nvSpPr>
        <p:spPr>
          <a:xfrm>
            <a:off x="5908587" y="5544065"/>
            <a:ext cx="3908857" cy="6876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Lahar is a destructive mudflow on the slopes of a volcano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417" y="2329935"/>
            <a:ext cx="4821195" cy="321413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5887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Volcanoes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Comparison between Shield Volcanoes and Stratovolcanoes</a:t>
            </a:r>
            <a:endParaRPr lang="en-US" sz="2400" dirty="0">
              <a:solidFill>
                <a:schemeClr val="bg1"/>
              </a:solidFill>
              <a:latin typeface="Rockwell" panose="02060603020205020403"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78953469"/>
              </p:ext>
            </p:extLst>
          </p:nvPr>
        </p:nvGraphicFramePr>
        <p:xfrm>
          <a:off x="1768390" y="2210715"/>
          <a:ext cx="8677189" cy="26338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1922161">
                  <a:extLst>
                    <a:ext uri="{9D8B030D-6E8A-4147-A177-3AD203B41FA5}">
                      <a16:colId xmlns="" xmlns:a16="http://schemas.microsoft.com/office/drawing/2014/main" val="20000"/>
                    </a:ext>
                  </a:extLst>
                </a:gridCol>
                <a:gridCol w="2965622">
                  <a:extLst>
                    <a:ext uri="{9D8B030D-6E8A-4147-A177-3AD203B41FA5}">
                      <a16:colId xmlns="" xmlns:a16="http://schemas.microsoft.com/office/drawing/2014/main" val="20001"/>
                    </a:ext>
                  </a:extLst>
                </a:gridCol>
                <a:gridCol w="3789406">
                  <a:extLst>
                    <a:ext uri="{9D8B030D-6E8A-4147-A177-3AD203B41FA5}">
                      <a16:colId xmlns="" xmlns:a16="http://schemas.microsoft.com/office/drawing/2014/main" val="20002"/>
                    </a:ext>
                  </a:extLst>
                </a:gridCol>
              </a:tblGrid>
              <a:tr h="248266">
                <a:tc>
                  <a:txBody>
                    <a:bodyPr/>
                    <a:lstStyle/>
                    <a:p>
                      <a:endParaRPr lang="en-US" sz="2000" dirty="0">
                        <a:effectLst>
                          <a:outerShdw blurRad="38100" dist="38100" dir="2700000" algn="tl">
                            <a:srgbClr val="000000">
                              <a:alpha val="43137"/>
                            </a:srgbClr>
                          </a:outerShdw>
                        </a:effectLst>
                        <a:latin typeface="Rockwell" panose="02060603020205020403" pitchFamily="18" charset="0"/>
                      </a:endParaRPr>
                    </a:p>
                  </a:txBody>
                  <a:tcPr anchor="ct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Shield Volcanoes</a:t>
                      </a: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Stratovolcanoes</a:t>
                      </a:r>
                    </a:p>
                  </a:txBody>
                  <a:tcPr/>
                </a:tc>
                <a:extLst>
                  <a:ext uri="{0D108BD9-81ED-4DB2-BD59-A6C34878D82A}">
                    <a16:rowId xmlns="" xmlns:a16="http://schemas.microsoft.com/office/drawing/2014/main" val="10000"/>
                  </a:ext>
                </a:extLst>
              </a:tr>
              <a:tr h="630214">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Structure</a:t>
                      </a:r>
                    </a:p>
                  </a:txBody>
                  <a:tcPr anchor="ct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Gentle</a:t>
                      </a:r>
                      <a:r>
                        <a:rPr lang="en-US" sz="2000" baseline="0" dirty="0">
                          <a:effectLst>
                            <a:outerShdw blurRad="38100" dist="38100" dir="2700000" algn="tl">
                              <a:srgbClr val="000000">
                                <a:alpha val="43137"/>
                              </a:srgbClr>
                            </a:outerShdw>
                          </a:effectLst>
                          <a:latin typeface="Rockwell" panose="02060603020205020403" pitchFamily="18" charset="0"/>
                        </a:rPr>
                        <a:t> sloping sides, broad submit</a:t>
                      </a:r>
                      <a:endParaRPr lang="en-US" sz="2000" dirty="0">
                        <a:effectLst>
                          <a:outerShdw blurRad="38100" dist="38100" dir="2700000" algn="tl">
                            <a:srgbClr val="000000">
                              <a:alpha val="43137"/>
                            </a:srgbClr>
                          </a:outerShdw>
                        </a:effectLst>
                        <a:latin typeface="Rockwell" panose="02060603020205020403" pitchFamily="18" charset="0"/>
                      </a:endParaRPr>
                    </a:p>
                  </a:txBody>
                  <a:tcPr anchor="ct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Tall, slightly concave,</a:t>
                      </a:r>
                      <a:r>
                        <a:rPr lang="en-US" sz="2000" baseline="0" dirty="0">
                          <a:effectLst>
                            <a:outerShdw blurRad="38100" dist="38100" dir="2700000" algn="tl">
                              <a:srgbClr val="000000">
                                <a:alpha val="43137"/>
                              </a:srgbClr>
                            </a:outerShdw>
                          </a:effectLst>
                          <a:latin typeface="Rockwell" panose="02060603020205020403" pitchFamily="18" charset="0"/>
                        </a:rPr>
                        <a:t> steeper at the top with a gentler base</a:t>
                      </a:r>
                      <a:endParaRPr lang="en-US" sz="2000" dirty="0">
                        <a:effectLst>
                          <a:outerShdw blurRad="38100" dist="38100" dir="2700000" algn="tl">
                            <a:srgbClr val="000000">
                              <a:alpha val="43137"/>
                            </a:srgbClr>
                          </a:outerShdw>
                        </a:effectLst>
                        <a:latin typeface="Rockwell" panose="02060603020205020403" pitchFamily="18" charset="0"/>
                      </a:endParaRPr>
                    </a:p>
                  </a:txBody>
                  <a:tcPr anchor="ctr"/>
                </a:tc>
                <a:extLst>
                  <a:ext uri="{0D108BD9-81ED-4DB2-BD59-A6C34878D82A}">
                    <a16:rowId xmlns="" xmlns:a16="http://schemas.microsoft.com/office/drawing/2014/main" val="10001"/>
                  </a:ext>
                </a:extLst>
              </a:tr>
              <a:tr h="24826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Type of lava</a:t>
                      </a:r>
                    </a:p>
                  </a:txBody>
                  <a:tcPr anchor="ct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Low</a:t>
                      </a:r>
                      <a:r>
                        <a:rPr lang="en-US" sz="2000" baseline="0" dirty="0">
                          <a:effectLst>
                            <a:outerShdw blurRad="38100" dist="38100" dir="2700000" algn="tl">
                              <a:srgbClr val="000000">
                                <a:alpha val="43137"/>
                              </a:srgbClr>
                            </a:outerShdw>
                          </a:effectLst>
                          <a:latin typeface="Rockwell" panose="02060603020205020403" pitchFamily="18" charset="0"/>
                        </a:rPr>
                        <a:t> silica, n</a:t>
                      </a:r>
                      <a:r>
                        <a:rPr lang="en-US" sz="2000" dirty="0">
                          <a:effectLst>
                            <a:outerShdw blurRad="38100" dist="38100" dir="2700000" algn="tl">
                              <a:srgbClr val="000000">
                                <a:alpha val="43137"/>
                              </a:srgbClr>
                            </a:outerShdw>
                          </a:effectLst>
                          <a:latin typeface="Rockwell" panose="02060603020205020403" pitchFamily="18" charset="0"/>
                        </a:rPr>
                        <a:t>on-viscous</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High silica content, viscous</a:t>
                      </a:r>
                    </a:p>
                  </a:txBody>
                  <a:tcPr/>
                </a:tc>
                <a:extLst>
                  <a:ext uri="{0D108BD9-81ED-4DB2-BD59-A6C34878D82A}">
                    <a16:rowId xmlns="" xmlns:a16="http://schemas.microsoft.com/office/drawing/2014/main" val="10002"/>
                  </a:ext>
                </a:extLst>
              </a:tr>
              <a:tr h="317506">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Type</a:t>
                      </a:r>
                      <a:r>
                        <a:rPr lang="en-US" sz="2000" baseline="0" dirty="0">
                          <a:effectLst>
                            <a:outerShdw blurRad="38100" dist="38100" dir="2700000" algn="tl">
                              <a:srgbClr val="000000">
                                <a:alpha val="43137"/>
                              </a:srgbClr>
                            </a:outerShdw>
                          </a:effectLst>
                          <a:latin typeface="Rockwell" panose="02060603020205020403" pitchFamily="18" charset="0"/>
                        </a:rPr>
                        <a:t> of eruption</a:t>
                      </a:r>
                      <a:endParaRPr lang="en-US" sz="2000" dirty="0">
                        <a:effectLst>
                          <a:outerShdw blurRad="38100" dist="38100" dir="2700000" algn="tl">
                            <a:srgbClr val="000000">
                              <a:alpha val="43137"/>
                            </a:srgbClr>
                          </a:outerShdw>
                        </a:effectLst>
                        <a:latin typeface="Rockwell" panose="02060603020205020403" pitchFamily="18" charset="0"/>
                      </a:endParaRPr>
                    </a:p>
                  </a:txBody>
                  <a:tcPr anchor="ct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Usually not explosive</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Generally</a:t>
                      </a:r>
                      <a:r>
                        <a:rPr lang="en-US" sz="2000" baseline="0" dirty="0">
                          <a:effectLst>
                            <a:outerShdw blurRad="38100" dist="38100" dir="2700000" algn="tl">
                              <a:srgbClr val="000000">
                                <a:alpha val="43137"/>
                              </a:srgbClr>
                            </a:outerShdw>
                          </a:effectLst>
                          <a:latin typeface="Rockwell" panose="02060603020205020403" pitchFamily="18" charset="0"/>
                        </a:rPr>
                        <a:t> explosive (viscous lava traps gas)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 xmlns:a16="http://schemas.microsoft.com/office/drawing/2014/main" val="10003"/>
                  </a:ext>
                </a:extLst>
              </a:tr>
              <a:tr h="439240">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Example</a:t>
                      </a:r>
                    </a:p>
                  </a:txBody>
                  <a:tcPr anchor="ct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Mauna Kea,</a:t>
                      </a:r>
                      <a:r>
                        <a:rPr lang="en-US" sz="2000" baseline="0" dirty="0">
                          <a:effectLst>
                            <a:outerShdw blurRad="38100" dist="38100" dir="2700000" algn="tl">
                              <a:srgbClr val="000000">
                                <a:alpha val="43137"/>
                              </a:srgbClr>
                            </a:outerShdw>
                          </a:effectLst>
                          <a:latin typeface="Rockwell" panose="02060603020205020403" pitchFamily="18" charset="0"/>
                        </a:rPr>
                        <a:t> USA</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Mount Mayon, the Philippines</a:t>
                      </a: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4064028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landforms and associated phenomena are found at plate boundaries?</a:t>
            </a:r>
            <a:endParaRPr lang="en-US" sz="3200" dirty="0">
              <a:solidFill>
                <a:schemeClr val="bg1"/>
              </a:solidFill>
              <a:latin typeface="Rockwell" panose="02060603020205020403" pitchFamily="18" charset="0"/>
            </a:endParaRPr>
          </a:p>
        </p:txBody>
      </p:sp>
      <p:sp>
        <p:nvSpPr>
          <p:cNvPr id="7" name="Content Placeholder 2"/>
          <p:cNvSpPr txBox="1">
            <a:spLocks/>
          </p:cNvSpPr>
          <p:nvPr/>
        </p:nvSpPr>
        <p:spPr>
          <a:xfrm>
            <a:off x="838199" y="1418137"/>
            <a:ext cx="10515600" cy="16679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SG" sz="2400" dirty="0">
                <a:solidFill>
                  <a:schemeClr val="bg1"/>
                </a:solidFill>
                <a:effectLst>
                  <a:outerShdw blurRad="38100" dist="38100" dir="2700000" algn="tl">
                    <a:srgbClr val="000000">
                      <a:alpha val="43137"/>
                    </a:srgbClr>
                  </a:outerShdw>
                </a:effectLst>
                <a:latin typeface="Rockwell" panose="02060603020205020403" pitchFamily="18" charset="0"/>
              </a:rPr>
              <a:t>Why are different landforms found at different plate boundaries and how are they formed? </a:t>
            </a:r>
          </a:p>
          <a:p>
            <a:pPr marL="457200" indent="-457200" defTabSz="457200">
              <a:buFont typeface="Arial" charset="0"/>
              <a:buAutoNum type="alphaLcPeriod"/>
              <a:defRPr/>
            </a:pPr>
            <a:r>
              <a:rPr lang="en-SG" sz="2400" dirty="0">
                <a:solidFill>
                  <a:srgbClr val="FFFF00"/>
                </a:solidFill>
                <a:effectLst>
                  <a:outerShdw blurRad="38100" dist="38100" dir="2700000" algn="tl">
                    <a:srgbClr val="000000">
                      <a:alpha val="43137"/>
                    </a:srgbClr>
                  </a:outerShdw>
                </a:effectLst>
                <a:latin typeface="Rockwell" panose="02060603020205020403" pitchFamily="18" charset="0"/>
              </a:rPr>
              <a:t>What phenomena are found at plate boundaries and how are they formed?</a:t>
            </a:r>
          </a:p>
          <a:p>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57175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878" y="5355142"/>
            <a:ext cx="2684205" cy="707907"/>
          </a:xfrm>
          <a:effectLst>
            <a:outerShdw blurRad="50800" dist="38100" dir="2700000" algn="tl" rotWithShape="0">
              <a:prstClr val="black">
                <a:alpha val="40000"/>
              </a:prstClr>
            </a:outerShdw>
          </a:effectLst>
        </p:spPr>
        <p:txBody>
          <a:bodyPr>
            <a:normAutofit/>
          </a:body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Aftermath of 2010 Haiti Earthquake</a:t>
            </a:r>
          </a:p>
        </p:txBody>
      </p:sp>
      <p:sp>
        <p:nvSpPr>
          <p:cNvPr id="10" name="Content Placeholder 2"/>
          <p:cNvSpPr txBox="1">
            <a:spLocks/>
          </p:cNvSpPr>
          <p:nvPr/>
        </p:nvSpPr>
        <p:spPr>
          <a:xfrm>
            <a:off x="4277239" y="5355142"/>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Tsunami in Japan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4689" y="3058104"/>
            <a:ext cx="3397937" cy="2231136"/>
          </a:xfrm>
          <a:prstGeom prst="rect">
            <a:avLst/>
          </a:prstGeom>
          <a:effectLst>
            <a:outerShdw blurRad="50800" dist="38100" dir="2700000" algn="tl" rotWithShape="0">
              <a:prstClr val="black">
                <a:alpha val="40000"/>
              </a:prstClr>
            </a:outerShdw>
          </a:effectLst>
        </p:spPr>
      </p:pic>
      <p:sp>
        <p:nvSpPr>
          <p:cNvPr id="13" name="Content Placeholder 2"/>
          <p:cNvSpPr txBox="1">
            <a:spLocks/>
          </p:cNvSpPr>
          <p:nvPr/>
        </p:nvSpPr>
        <p:spPr>
          <a:xfrm>
            <a:off x="8157732" y="5355142"/>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Eruption of Kilauea in Hawaii</a:t>
            </a:r>
          </a:p>
        </p:txBody>
      </p:sp>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phenomena are found at plate boundaries and how are they formed?</a:t>
            </a:r>
          </a:p>
        </p:txBody>
      </p:sp>
      <p:sp>
        <p:nvSpPr>
          <p:cNvPr id="18" name="Content Placeholder 2"/>
          <p:cNvSpPr txBox="1">
            <a:spLocks/>
          </p:cNvSpPr>
          <p:nvPr/>
        </p:nvSpPr>
        <p:spPr>
          <a:xfrm>
            <a:off x="838199" y="1418138"/>
            <a:ext cx="10515600" cy="125532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Phenomena which are associated with plate movements include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earthquakes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tsunamis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volcanic eruptions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7058" y="3058104"/>
            <a:ext cx="3357897" cy="2231136"/>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748" y="3053325"/>
            <a:ext cx="3348466" cy="2231136"/>
          </a:xfrm>
          <a:prstGeom prst="rect">
            <a:avLst/>
          </a:prstGeom>
        </p:spPr>
      </p:pic>
    </p:spTree>
    <p:extLst>
      <p:ext uri="{BB962C8B-B14F-4D97-AF65-F5344CB8AC3E}">
        <p14:creationId xmlns:p14="http://schemas.microsoft.com/office/powerpoint/2010/main" val="295674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31"/>
            <a:ext cx="10515600" cy="21452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earthquake is a vibration in the Earth’s crust caused by the sudden release of stored energy in the rocks found along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fault lines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Earthquakes occur when there is movement along plate boundaries.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plate movements cause the build-up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stress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 the rocks on either side of the fault. When the rocks can no longer withstand the increasing stress, they can slip many metres, causing an earthquake.</a:t>
            </a:r>
          </a:p>
        </p:txBody>
      </p:sp>
      <p:pic>
        <p:nvPicPr>
          <p:cNvPr id="7" name="Picture 5">
            <a:extLst>
              <a:ext uri="{FF2B5EF4-FFF2-40B4-BE49-F238E27FC236}">
                <a16:creationId xmlns="" xmlns:a16="http://schemas.microsoft.com/office/drawing/2014/main" id="{BAC465B6-7A49-4B4B-9BF9-942F898221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1" t="2635" r="751" b="8554"/>
          <a:stretch/>
        </p:blipFill>
        <p:spPr bwMode="auto">
          <a:xfrm>
            <a:off x="2636316" y="3265267"/>
            <a:ext cx="6837197" cy="352189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612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9318"/>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endParaRPr lang="en-US" sz="3200" dirty="0">
              <a:solidFill>
                <a:schemeClr val="bg1"/>
              </a:solidFill>
              <a:latin typeface="Rockwell" panose="02060603020205020403" pitchFamily="18" charset="0"/>
            </a:endParaRPr>
          </a:p>
        </p:txBody>
      </p:sp>
      <p:sp>
        <p:nvSpPr>
          <p:cNvPr id="8" name="Content Placeholder 2"/>
          <p:cNvSpPr txBox="1">
            <a:spLocks/>
          </p:cNvSpPr>
          <p:nvPr/>
        </p:nvSpPr>
        <p:spPr>
          <a:xfrm>
            <a:off x="838199" y="1120031"/>
            <a:ext cx="10515600" cy="12277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earthquake releases energy in the form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seismic waves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These waves radiate out from a point of sudden energy release called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focus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 point on the Earth’s surface directly above the focus is known as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epicentre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7" name="Picture 5">
            <a:extLst>
              <a:ext uri="{FF2B5EF4-FFF2-40B4-BE49-F238E27FC236}">
                <a16:creationId xmlns="" xmlns:a16="http://schemas.microsoft.com/office/drawing/2014/main" id="{BAC465B6-7A49-4B4B-9BF9-942F898221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75" t="27278" r="44156" b="8534"/>
          <a:stretch/>
        </p:blipFill>
        <p:spPr bwMode="auto">
          <a:xfrm>
            <a:off x="5943599" y="2413371"/>
            <a:ext cx="4913871" cy="38833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517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14498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Earthquakes release different amounts of energy. The amount of energy released is described as the magnitude of the earthquake.</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Richter Scale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is used to measure the magnitude of an earthquake.</a:t>
            </a:r>
          </a:p>
        </p:txBody>
      </p:sp>
    </p:spTree>
    <p:extLst>
      <p:ext uri="{BB962C8B-B14F-4D97-AF65-F5344CB8AC3E}">
        <p14:creationId xmlns:p14="http://schemas.microsoft.com/office/powerpoint/2010/main" val="302431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306447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Apart from its magnitude, the extent of damage caused by an earthquake may vary based on other factors: </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Population density</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Time of occurrence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Level of preparedness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Distance from the epicentre</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Type of soil</a:t>
            </a:r>
          </a:p>
        </p:txBody>
      </p:sp>
    </p:spTree>
    <p:extLst>
      <p:ext uri="{BB962C8B-B14F-4D97-AF65-F5344CB8AC3E}">
        <p14:creationId xmlns:p14="http://schemas.microsoft.com/office/powerpoint/2010/main" val="3744065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 [Population Density]</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14498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number of people living in the affected area is an important factor. Earthquakes in sparsely populated areas are likely to affect fewer people than in densely populated areas. Therefore, an earthquake in a city can cause more casualties and damage than an earthquake in the countryside.</a:t>
            </a:r>
          </a:p>
        </p:txBody>
      </p:sp>
    </p:spTree>
    <p:extLst>
      <p:ext uri="{BB962C8B-B14F-4D97-AF65-F5344CB8AC3E}">
        <p14:creationId xmlns:p14="http://schemas.microsoft.com/office/powerpoint/2010/main" val="1036382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 [Level of preparedness]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18205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amount of preparation taken by the authorities and citizens makes a significant difference to the impact of an earthquake. These preparations include having evacuation plans, trained rescue workers and a range of action plans. The damage caused by an earthquake is more manageable when people are better prepared for it.</a:t>
            </a:r>
          </a:p>
        </p:txBody>
      </p:sp>
    </p:spTree>
    <p:extLst>
      <p:ext uri="{BB962C8B-B14F-4D97-AF65-F5344CB8AC3E}">
        <p14:creationId xmlns:p14="http://schemas.microsoft.com/office/powerpoint/2010/main" val="4225464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 [Distance from the epicentre]</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18205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damage caused by an earthquake is more severe when an area is closer to the epicentre of the earthquake. During the earthquake in Christchurch, New Zealand in 2011, the epicentre was in a town a few kilometres away from the city centre. The city suffered more damage than areas further away from the city.</a:t>
            </a:r>
          </a:p>
        </p:txBody>
      </p:sp>
    </p:spTree>
    <p:extLst>
      <p:ext uri="{BB962C8B-B14F-4D97-AF65-F5344CB8AC3E}">
        <p14:creationId xmlns:p14="http://schemas.microsoft.com/office/powerpoint/2010/main" val="367901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 [Time of occurrence]</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338575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time of the day during which an earthquake occurs determines where people are and what they are doing. This will affect their chances of survival in an earthquake. If the earthquake occurs when most people are sleeping, there is a higher chance that these people will be trapped in their houses and more deaths may occur. For example, more than 2400 people died when an earthquake occurred a couple of hours after midnight in the Sun Moon Lake region in Taiwan in 1999.</a:t>
            </a:r>
          </a:p>
        </p:txBody>
      </p:sp>
    </p:spTree>
    <p:extLst>
      <p:ext uri="{BB962C8B-B14F-4D97-AF65-F5344CB8AC3E}">
        <p14:creationId xmlns:p14="http://schemas.microsoft.com/office/powerpoint/2010/main" val="1767634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Extent of Earthquakes [Type of soil]</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515601" cy="249606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places where the sediments are loose and unconsolidated, the seismic waves are amplified and this results in greater damage when earthquakes occur. Structures built on saturated and unconsolidated sediments can be affected by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liquefaction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Liquefaction is when the ground becomes unstable and saturated soil flows like a liquid. In Christchurch, many houses and buildings had to be abandoned because of liquefaction after an earthquake in 2011.</a:t>
            </a:r>
          </a:p>
        </p:txBody>
      </p:sp>
    </p:spTree>
    <p:extLst>
      <p:ext uri="{BB962C8B-B14F-4D97-AF65-F5344CB8AC3E}">
        <p14:creationId xmlns:p14="http://schemas.microsoft.com/office/powerpoint/2010/main" val="3244493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Location and Distribution of Earthquakes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406451" cy="11780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Earthquakes can occur at convergent, divergent and transform plate boundaries but occur most often at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convergent plate boundaries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is because stress builds up when a plate subducts beneath another.</a:t>
            </a:r>
          </a:p>
        </p:txBody>
      </p:sp>
      <p:pic>
        <p:nvPicPr>
          <p:cNvPr id="4" name="Picture 5">
            <a:extLst>
              <a:ext uri="{FF2B5EF4-FFF2-40B4-BE49-F238E27FC236}">
                <a16:creationId xmlns="" xmlns:a16="http://schemas.microsoft.com/office/drawing/2014/main" id="{8EAA000F-9F4A-42A8-A13D-545A9F79DD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5" r="2036"/>
          <a:stretch/>
        </p:blipFill>
        <p:spPr bwMode="auto">
          <a:xfrm>
            <a:off x="4448432" y="2594919"/>
            <a:ext cx="7074907" cy="402360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txBox="1">
            <a:spLocks/>
          </p:cNvSpPr>
          <p:nvPr/>
        </p:nvSpPr>
        <p:spPr>
          <a:xfrm>
            <a:off x="838197" y="2594918"/>
            <a:ext cx="3331545" cy="297385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Around 75% of the earthquakes which occur annually are found along the Pacific Ring of Fire.</a:t>
            </a:r>
          </a:p>
        </p:txBody>
      </p:sp>
    </p:spTree>
    <p:extLst>
      <p:ext uri="{BB962C8B-B14F-4D97-AF65-F5344CB8AC3E}">
        <p14:creationId xmlns:p14="http://schemas.microsoft.com/office/powerpoint/2010/main" val="2648796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Earthquakes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1450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Some hazards associated with living in earthquake zones include the threat of tsunamis, disruption of services, fires, landslides, destruction of properties, destruction of infrastructure and loss of lives.</a:t>
            </a:r>
          </a:p>
        </p:txBody>
      </p:sp>
      <p:sp>
        <p:nvSpPr>
          <p:cNvPr id="9" name="Content Placeholder 2"/>
          <p:cNvSpPr txBox="1">
            <a:spLocks/>
          </p:cNvSpPr>
          <p:nvPr/>
        </p:nvSpPr>
        <p:spPr>
          <a:xfrm>
            <a:off x="183034" y="4926774"/>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Tsunami in Japan</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853" y="2629736"/>
            <a:ext cx="3357897" cy="2231136"/>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2973" y="3189909"/>
            <a:ext cx="3966464" cy="2231136"/>
          </a:xfrm>
          <a:prstGeom prst="rect">
            <a:avLst/>
          </a:prstGeom>
          <a:effectLst>
            <a:outerShdw blurRad="50800" dist="38100" dir="2700000" algn="tl" rotWithShape="0">
              <a:prstClr val="black">
                <a:alpha val="40000"/>
              </a:prstClr>
            </a:outerShdw>
          </a:effectLst>
        </p:spPr>
      </p:pic>
      <p:sp>
        <p:nvSpPr>
          <p:cNvPr id="11" name="Content Placeholder 2"/>
          <p:cNvSpPr txBox="1">
            <a:spLocks/>
          </p:cNvSpPr>
          <p:nvPr/>
        </p:nvSpPr>
        <p:spPr>
          <a:xfrm>
            <a:off x="4086969" y="5464952"/>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Wildfire</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1660" y="2740285"/>
            <a:ext cx="3348967" cy="2231136"/>
          </a:xfrm>
          <a:prstGeom prst="rect">
            <a:avLst/>
          </a:prstGeom>
          <a:effectLst>
            <a:outerShdw blurRad="50800" dist="38100" dir="2700000" algn="tl" rotWithShape="0">
              <a:prstClr val="black">
                <a:alpha val="40000"/>
              </a:prstClr>
            </a:outerShdw>
          </a:effectLst>
        </p:spPr>
      </p:pic>
      <p:sp>
        <p:nvSpPr>
          <p:cNvPr id="13" name="Content Placeholder 2"/>
          <p:cNvSpPr txBox="1">
            <a:spLocks/>
          </p:cNvSpPr>
          <p:nvPr/>
        </p:nvSpPr>
        <p:spPr>
          <a:xfrm>
            <a:off x="7986907" y="5026285"/>
            <a:ext cx="3618471"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Destruction of Infrastructure</a:t>
            </a:r>
          </a:p>
        </p:txBody>
      </p:sp>
    </p:spTree>
    <p:extLst>
      <p:ext uri="{BB962C8B-B14F-4D97-AF65-F5344CB8AC3E}">
        <p14:creationId xmlns:p14="http://schemas.microsoft.com/office/powerpoint/2010/main" val="4140434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Tsunamis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406451" cy="232307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One of the most damaging hazards associated with an earthquake is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tsunami</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Tsunami refers to an unusually large sea wave. They may be formed by:</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movement of the seafloor during a large earthquake at the subduction zones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 explosive underwater volcanic eruption</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 landslide above sea level which causes materials to plunge into the water. Such landslides may be due to earthquakes or volcanic eruptions.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260" t="9517"/>
          <a:stretch/>
        </p:blipFill>
        <p:spPr>
          <a:xfrm>
            <a:off x="3542270" y="3575222"/>
            <a:ext cx="7490254" cy="2163976"/>
          </a:xfrm>
          <a:prstGeom prst="rect">
            <a:avLst/>
          </a:prstGeom>
          <a:effectLst>
            <a:outerShdw blurRad="50800" dist="38100" dir="2700000" algn="tl" rotWithShape="0">
              <a:prstClr val="black">
                <a:alpha val="40000"/>
              </a:prstClr>
            </a:outerShdw>
          </a:effectLst>
        </p:spPr>
      </p:pic>
      <p:sp>
        <p:nvSpPr>
          <p:cNvPr id="14" name="Content Placeholder 2"/>
          <p:cNvSpPr txBox="1">
            <a:spLocks/>
          </p:cNvSpPr>
          <p:nvPr/>
        </p:nvSpPr>
        <p:spPr>
          <a:xfrm>
            <a:off x="2851321" y="5805101"/>
            <a:ext cx="8872151" cy="70279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These 3 diagrams show the possible formations of a tsunami – illustrating an earthquake, volcanic eruption and a landslide respectively.</a:t>
            </a:r>
          </a:p>
        </p:txBody>
      </p:sp>
    </p:spTree>
    <p:extLst>
      <p:ext uri="{BB962C8B-B14F-4D97-AF65-F5344CB8AC3E}">
        <p14:creationId xmlns:p14="http://schemas.microsoft.com/office/powerpoint/2010/main" val="3563816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Formation of Tsunamis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6"/>
            <a:ext cx="6279293" cy="544109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Tsunamis are formed when seismic energy from an offshore earthquake forces out a mass of sea water.</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457200" indent="-457200" defTabSz="457200">
              <a:buFont typeface="+mj-lt"/>
              <a:buAutoNum type="arabicPeriod"/>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subduction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of the denser oceanic plate causes much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pressure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tension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to be built up.</a:t>
            </a:r>
          </a:p>
          <a:p>
            <a:pPr marL="457200" indent="-457200" defTabSz="457200">
              <a:buFont typeface="+mj-lt"/>
              <a:buAutoNum type="arabicPeriod"/>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As the threshold is reached, the oceanic plate snaps back to its original position, causing much energy to be released in the form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seismic waves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457200" indent="-457200" defTabSz="457200">
              <a:buFont typeface="+mj-lt"/>
              <a:buAutoNum type="arabicPeriod"/>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This causes an offshore earthquake which displaces a huge mass of seawater. The wave created has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large wavelength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but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low height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457200" indent="-457200" defTabSz="457200">
              <a:buFont typeface="+mj-lt"/>
              <a:buAutoNum type="arabicPeriod"/>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On reaching shallower water,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greater friction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the seabed slows down the waves and forces them to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increase in height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resulting in a tsunami that breaks violently at the coast.</a:t>
            </a:r>
          </a:p>
        </p:txBody>
      </p:sp>
      <p:pic>
        <p:nvPicPr>
          <p:cNvPr id="3076" name="Picture 4" descr="Image result for tsunami formation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168" y="3134060"/>
            <a:ext cx="5230631" cy="1876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747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Disruption of Services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406451" cy="282558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 earthquake can disrupt services such as the supply of electricity, gas and water and potentially affect a large area. Vibrations on the ground can snap pipes and break cables which may cause the outbreak of fires. Communication services such as television broadcasts and telephone connections may also be affected.</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earthquake in Kobe, Japan, in 2004 damaged pipes and transmission lines. This disrupted electricity, gas and water supplies to about a million of Kobe city’s 1.4 million residents.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051557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Landslides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9" y="1416907"/>
            <a:ext cx="6180440" cy="44649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shaking of the ground during earthquakes can weaken the slopes of hills and mountains. The unstable slopes may result in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landslides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Landslides are rapid downslope movements of soil, rock and vegetation debris from a slope. They can range from several metres to several kilometres in both length and width.</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Mudflows may also occur when there is heavy rainfall which saturates the soil, causing the mixed soil debris to flow down the slope. Mudflow is often experienced in Indonesia and the Philippines where heavy rainfall is common.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2780" y="2718486"/>
            <a:ext cx="4857349" cy="2732259"/>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8339839" y="5525015"/>
            <a:ext cx="2363230" cy="42270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Landslide</a:t>
            </a:r>
          </a:p>
        </p:txBody>
      </p:sp>
    </p:spTree>
    <p:extLst>
      <p:ext uri="{BB962C8B-B14F-4D97-AF65-F5344CB8AC3E}">
        <p14:creationId xmlns:p14="http://schemas.microsoft.com/office/powerpoint/2010/main" val="338576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Destruction of Properties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406451" cy="120272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Earthquakes can cause widespread destruction to many homes. People may be without homes after the disaster and reside at temporary shelters while their homes are being rebuilt.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958604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Destruction of Infrastructure</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7"/>
            <a:ext cx="10406451" cy="164756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Earthquakes may cause cracks to form in infrastructure such as roads and bridges. Transportation can be disrupted as it is unsafe to use the damaged roads. For example, after the earthquake in Kobe, Japan, in 1995, many places in the city became inaccessible or difficult to reach.</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9126" y="2883243"/>
            <a:ext cx="5159761" cy="3328087"/>
          </a:xfrm>
          <a:prstGeom prst="rect">
            <a:avLst/>
          </a:prstGeom>
        </p:spPr>
      </p:pic>
      <p:sp>
        <p:nvSpPr>
          <p:cNvPr id="6" name="Content Placeholder 2"/>
          <p:cNvSpPr txBox="1">
            <a:spLocks/>
          </p:cNvSpPr>
          <p:nvPr/>
        </p:nvSpPr>
        <p:spPr>
          <a:xfrm>
            <a:off x="6847763" y="6277233"/>
            <a:ext cx="4242486" cy="422704"/>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Aftermath of Kobe Earthquake in 1995</a:t>
            </a:r>
          </a:p>
        </p:txBody>
      </p:sp>
    </p:spTree>
    <p:extLst>
      <p:ext uri="{BB962C8B-B14F-4D97-AF65-F5344CB8AC3E}">
        <p14:creationId xmlns:p14="http://schemas.microsoft.com/office/powerpoint/2010/main" val="1323789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associated with living in Earthquake Zones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Loss of Lives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233131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Earthquakes and their associated hazards often threaten the lives of those living in earthquake zones.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hazards associated with living in earthquake zones can cause great destruction when an earthquake occurs. Hence, it is important for people living in earthquake zones to be prepared for an earthquake and take necessary precautionary measures to minimise the damage.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756169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Volcanic Eruptions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324571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Volcanic eruptions result from tectonic activity. Volcanic eruptions can occur on land or on the seafloor.</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There are 3 types of volcanoes – active, dormant and extinct volcanoes.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Active volcanoes refer to volcanoes which are currently erupting or are expected to erupt in the near future.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Dormant volcanoes are currently inactive but may erupt in the future.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Extinct volcanoes refer to volcanoes without current seismic activity and with no geological evidence of eruptions for the past thousands of years.</a:t>
            </a:r>
          </a:p>
        </p:txBody>
      </p:sp>
    </p:spTree>
    <p:extLst>
      <p:ext uri="{BB962C8B-B14F-4D97-AF65-F5344CB8AC3E}">
        <p14:creationId xmlns:p14="http://schemas.microsoft.com/office/powerpoint/2010/main" val="119240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of living near Volcanic Areas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67228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There are risks associated with living near volcanic areas. For example, people who live near the subduction zones of the Pacific Ring of Fire face the risks from volcanic eruptions. These people include the populations of Indonesia, the Philippines, Taiwan and Japan.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812602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Massive Destruction by Volcanic Materials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23148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Volcanic materials produced by volcanic eruptions include lava and pyroclasts that consist of ash, rock fragments and volcanic bombs. These volcanic materials can lead to widespread damage of property.</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Landslides can occur due to the structural collapse of a volcanic cone. They can obstruct the flow of rivers which causes floods, block roads, and bury villages and farmlands.</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238" y="3690164"/>
            <a:ext cx="5249562" cy="2952879"/>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307887" y="4791781"/>
            <a:ext cx="5733536" cy="74964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Ongoing eruption of Kilauea, Hawaii since 1983 has destroyed many homes and highways</a:t>
            </a:r>
          </a:p>
        </p:txBody>
      </p:sp>
    </p:spTree>
    <p:extLst>
      <p:ext uri="{BB962C8B-B14F-4D97-AF65-F5344CB8AC3E}">
        <p14:creationId xmlns:p14="http://schemas.microsoft.com/office/powerpoint/2010/main" val="2638839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Risks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Pollution</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231483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Ash particles may block sunlight, suffocate crops, and cause severe respiratory problems for people and animals.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Volcanic eruptions can also release gases such as carbon dioxide, sulfur dioxide and carbon monoxide which may be harmful to people.</a:t>
            </a:r>
          </a:p>
        </p:txBody>
      </p:sp>
      <p:sp>
        <p:nvSpPr>
          <p:cNvPr id="5" name="Content Placeholder 2"/>
          <p:cNvSpPr txBox="1">
            <a:spLocks/>
          </p:cNvSpPr>
          <p:nvPr/>
        </p:nvSpPr>
        <p:spPr>
          <a:xfrm>
            <a:off x="233747" y="4120344"/>
            <a:ext cx="5733536" cy="152664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eruption of E</a:t>
            </a:r>
            <a:r>
              <a:rPr lang="en-US" sz="2000" dirty="0">
                <a:solidFill>
                  <a:schemeClr val="bg1"/>
                </a:solidFill>
                <a:latin typeface="Rockwell" panose="02060603020205020403" pitchFamily="18" charset="0"/>
              </a:rPr>
              <a:t>yjafjallajökull in Iceland in 2010 produced extensive volcanic ash clouds containing tiny particles of abrasive glass, sand and rock, posing a serious danger to aircraft engines and structures.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423" y="3109784"/>
            <a:ext cx="5228281" cy="354776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954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Benefits of living near Volcanic Areas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67228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After investigating the nature and risks of volcanic eruptions, it may seem unlikely that anyone would live near volcanic areas. However, many people continue to live in regions near active volcanoes due to its numerous benefits which include having fertile soil, precious stones and minerals, tourism and a source of geothermal energy.</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116873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Benefits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Fertile Soil</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0873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Lava and ash from the volcanic eruptions break down to form fertile volcanic soils and they are very favourable to agriculture.</a:t>
            </a:r>
          </a:p>
        </p:txBody>
      </p:sp>
      <p:sp>
        <p:nvSpPr>
          <p:cNvPr id="5" name="Content Placeholder 2"/>
          <p:cNvSpPr txBox="1">
            <a:spLocks/>
          </p:cNvSpPr>
          <p:nvPr/>
        </p:nvSpPr>
        <p:spPr>
          <a:xfrm>
            <a:off x="307888" y="3453079"/>
            <a:ext cx="5733536" cy="152664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volcanic soils of Java and Bali in Indonesia support the cultivation of crops such as tea, coffee and rice. This is the main reason why these two islands have been able to support a large rural population over many decades.</a:t>
            </a:r>
          </a:p>
        </p:txBody>
      </p:sp>
      <p:pic>
        <p:nvPicPr>
          <p:cNvPr id="819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5374" y="2405449"/>
            <a:ext cx="5440101" cy="362394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65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Benefits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Precious Stones and Minerals</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0873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Volcanic rocks can be rich in precious stones and minerals. These resources can only be from a volcanic area after millions of years. An example is diamond.</a:t>
            </a:r>
          </a:p>
        </p:txBody>
      </p:sp>
      <p:sp>
        <p:nvSpPr>
          <p:cNvPr id="5" name="Content Placeholder 2"/>
          <p:cNvSpPr txBox="1">
            <a:spLocks/>
          </p:cNvSpPr>
          <p:nvPr/>
        </p:nvSpPr>
        <p:spPr>
          <a:xfrm>
            <a:off x="838198" y="3807307"/>
            <a:ext cx="4568912" cy="108597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old volcanic rocks at Kimberley in South Africa are one of the world’s richest sources of diamond.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4637" y="2754783"/>
            <a:ext cx="6227805" cy="31139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54494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Benefits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4580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Volcanic areas offer a variety of activities for tourists to engage in. Many people visit volcanoes to hike and camp in the area or simply to enjoy the scenery. Volcanic areas are rich in history and people can visit these areas to learn more about them.</a:t>
            </a:r>
          </a:p>
        </p:txBody>
      </p:sp>
      <p:sp>
        <p:nvSpPr>
          <p:cNvPr id="5" name="Content Placeholder 2"/>
          <p:cNvSpPr txBox="1">
            <a:spLocks/>
          </p:cNvSpPr>
          <p:nvPr/>
        </p:nvSpPr>
        <p:spPr>
          <a:xfrm>
            <a:off x="2080446" y="5490009"/>
            <a:ext cx="8229599" cy="108597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town of Pompeii, Italy was buried by layers of ash from the nearby Mount Vesuvius in 79 CE. The unearthed archaeological site has revealed buildings, pottery and mosaic left intact.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5423" y="3156533"/>
            <a:ext cx="4180114" cy="2194560"/>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7135" y="3156533"/>
            <a:ext cx="4012910" cy="21945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28669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2312"/>
          </a:xfrm>
          <a:effectLst>
            <a:outerShdw blurRad="50800" dist="38100" dir="2700000" algn="tl" rotWithShape="0">
              <a:prstClr val="black">
                <a:alpha val="40000"/>
              </a:prstClr>
            </a:outerShdw>
          </a:effectLst>
        </p:spPr>
        <p:txBody>
          <a:bodyPr>
            <a:noAutofit/>
          </a:body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Benefits of living near Volcanic Areas</a:t>
            </a:r>
            <a:br>
              <a:rPr lang="en-US" sz="3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Geothermal Energy</a:t>
            </a:r>
            <a:endParaRPr lang="en-US" sz="2400" dirty="0">
              <a:solidFill>
                <a:schemeClr val="bg1"/>
              </a:solidFill>
              <a:latin typeface="Rockwell" panose="02060603020205020403" pitchFamily="18" charset="0"/>
            </a:endParaRPr>
          </a:p>
        </p:txBody>
      </p:sp>
      <p:sp>
        <p:nvSpPr>
          <p:cNvPr id="8" name="Content Placeholder 2"/>
          <p:cNvSpPr txBox="1">
            <a:spLocks/>
          </p:cNvSpPr>
          <p:nvPr/>
        </p:nvSpPr>
        <p:spPr>
          <a:xfrm>
            <a:off x="838198" y="1416906"/>
            <a:ext cx="10406451" cy="14580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Geothermal energy is derived from the heat in the Earth’s crust. When groundwater comes into contact with hot rocks beneath the surface, it heats up and erupts as hot water or steam. The hot water or steam can be harnessed to drive turbines and produce electricity.</a:t>
            </a:r>
          </a:p>
        </p:txBody>
      </p:sp>
      <p:sp>
        <p:nvSpPr>
          <p:cNvPr id="5" name="Content Placeholder 2"/>
          <p:cNvSpPr txBox="1">
            <a:spLocks/>
          </p:cNvSpPr>
          <p:nvPr/>
        </p:nvSpPr>
        <p:spPr>
          <a:xfrm>
            <a:off x="539971" y="4015944"/>
            <a:ext cx="5778452" cy="13345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Most of Iceland’s electricity is generated from geothermal power because of the large number of volcanoes in the country. Over 70% of homes in Iceland are heated by volcanic steam.</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562" y="2627870"/>
            <a:ext cx="5151395" cy="386354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86684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894</TotalTime>
  <Words>2835</Words>
  <Application>Microsoft Office PowerPoint</Application>
  <PresentationFormat>Widescreen</PresentationFormat>
  <Paragraphs>214</Paragraphs>
  <Slides>45</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Rockwell</vt:lpstr>
      <vt:lpstr>Office Theme</vt:lpstr>
      <vt:lpstr>Secondary 3 Pure Geography Chapter 2 – Living with Tectonic Hazards</vt:lpstr>
      <vt:lpstr>PowerPoint Presentation</vt:lpstr>
      <vt:lpstr>PowerPoint Presentation</vt:lpstr>
      <vt:lpstr>Fold Mountains</vt:lpstr>
      <vt:lpstr>Fold Mountains</vt:lpstr>
      <vt:lpstr>Fold Mountains Locations of Fold Mountains</vt:lpstr>
      <vt:lpstr>Rift Valleys and Block Mountains</vt:lpstr>
      <vt:lpstr>Rift Valleys and Block Mountains</vt:lpstr>
      <vt:lpstr>Rift Valleys and Block Mountains</vt:lpstr>
      <vt:lpstr>Rift Valleys and Block Mountains Location of Rift Valleys and Block Mountains</vt:lpstr>
      <vt:lpstr>Volcanoes</vt:lpstr>
      <vt:lpstr>Volcanoes</vt:lpstr>
      <vt:lpstr>Volcanoes Shield Volcanoes</vt:lpstr>
      <vt:lpstr>Volcanoes Stratovolcanoes</vt:lpstr>
      <vt:lpstr>Volcanoes Stratovolcanoes</vt:lpstr>
      <vt:lpstr>Volcanoes Comparison between Shield Volcanoes and Stratovolcanoes</vt:lpstr>
      <vt:lpstr>PowerPoint Presentation</vt:lpstr>
      <vt:lpstr>PowerPoint Presentation</vt:lpstr>
      <vt:lpstr>Earthquakes</vt:lpstr>
      <vt:lpstr>Earthquakes</vt:lpstr>
      <vt:lpstr>Earthquakes Extent of Earthquakes</vt:lpstr>
      <vt:lpstr>Earthquakes Extent of Earthquakes</vt:lpstr>
      <vt:lpstr>Earthquakes Extent of Earthquakes [Population Density]</vt:lpstr>
      <vt:lpstr>Earthquakes Extent of Earthquakes [Level of preparedness]</vt:lpstr>
      <vt:lpstr>Earthquakes Extent of Earthquakes [Distance from the epicentre]</vt:lpstr>
      <vt:lpstr>Earthquakes Extent of Earthquakes [Time of occurrence]</vt:lpstr>
      <vt:lpstr>Earthquakes Extent of Earthquakes [Type of soil]</vt:lpstr>
      <vt:lpstr>Earthquakes Location and Distribution of Earthquakes</vt:lpstr>
      <vt:lpstr>Earthquakes Risks associated with living in Earthquake Zones</vt:lpstr>
      <vt:lpstr>Risks associated with living in Earthquake Zones Tsunamis</vt:lpstr>
      <vt:lpstr>Risks associated with living in Earthquake Zones Formation of Tsunamis</vt:lpstr>
      <vt:lpstr>Risks associated with living in Earthquake Zones Disruption of Services</vt:lpstr>
      <vt:lpstr>Risks associated with living in Earthquake Zones Landslides</vt:lpstr>
      <vt:lpstr>Risks associated with living in Earthquake Zones Destruction of Properties</vt:lpstr>
      <vt:lpstr>Risks associated with living in Earthquake Zones Destruction of Infrastructure</vt:lpstr>
      <vt:lpstr>Risks associated with living in Earthquake Zones Loss of Lives</vt:lpstr>
      <vt:lpstr>Volcanic Eruptions</vt:lpstr>
      <vt:lpstr>Risks of living near Volcanic Areas</vt:lpstr>
      <vt:lpstr>Risks of living near Volcanic Areas Massive Destruction by Volcanic Materials</vt:lpstr>
      <vt:lpstr>Risks of living near Volcanic Areas Pollution</vt:lpstr>
      <vt:lpstr>Benefits of living near Volcanic Areas</vt:lpstr>
      <vt:lpstr>Benefits of living near Volcanic Areas Fertile Soil</vt:lpstr>
      <vt:lpstr>Benefits of living near Volcanic Areas Precious Stones and Minerals</vt:lpstr>
      <vt:lpstr>Benefits of living near Volcanic Areas Tourism</vt:lpstr>
      <vt:lpstr>Benefits of living near Volcanic Areas Geothermal Energy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usr</dc:creator>
  <cp:lastModifiedBy>usr</cp:lastModifiedBy>
  <cp:revision>80</cp:revision>
  <dcterms:created xsi:type="dcterms:W3CDTF">2018-06-04T13:54:42Z</dcterms:created>
  <dcterms:modified xsi:type="dcterms:W3CDTF">2019-08-06T14:39:29Z</dcterms:modified>
</cp:coreProperties>
</file>