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83" r:id="rId5"/>
    <p:sldId id="284" r:id="rId6"/>
    <p:sldId id="259" r:id="rId7"/>
    <p:sldId id="280" r:id="rId8"/>
    <p:sldId id="281" r:id="rId9"/>
    <p:sldId id="282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65CE5-2620-499A-A47E-E801D29067B1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282D1-6B6C-4133-B40D-CB3E959E1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3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0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72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80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4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2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672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5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0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01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2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3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79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5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8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2C77D-8663-4B54-BAF5-E9D21BC2F84A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0B79E-F7E4-492A-B4BA-4A8F5148F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3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Secondary 3 Pure Geography</a:t>
            </a:r>
            <a:br>
              <a:rPr lang="en-US" sz="4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</a:br>
            <a:r>
              <a:rPr lang="en-US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Chapter 2 – Living with Tectonic Hazards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– Why are some places more prone to tectonic hazards?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2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– Why are some places more prone to tectonic hazards?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natural hazard? </a:t>
            </a:r>
            <a:endParaRPr lang="en-US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the internal structure of the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tectonic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plate?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do tectonic plates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are the different types of plate boundaries?</a:t>
            </a:r>
          </a:p>
        </p:txBody>
      </p:sp>
    </p:spTree>
    <p:extLst>
      <p:ext uri="{BB962C8B-B14F-4D97-AF65-F5344CB8AC3E}">
        <p14:creationId xmlns:p14="http://schemas.microsoft.com/office/powerpoint/2010/main" val="29999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is a natural hazard?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7451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Natural hazards are events that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occur naturally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that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threaten human lives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cause damage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property and the environment.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This is a result from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interaction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of physical processes and varied ways man uses environment.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1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Natural Hazards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Types of Natural Hazards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7451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Natural hazards can be classified into tectonic hazards and climatic hazards.</a:t>
            </a:r>
          </a:p>
          <a:p>
            <a:pPr defTabSz="457200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Tectonic Hazards (e.g. Volcanic Eruptions, Earthquakes)</a:t>
            </a:r>
          </a:p>
          <a:p>
            <a:pPr defTabSz="457200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Climatic Hazards (e.g. Floods, Tropical Storms)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5" y="3163330"/>
            <a:ext cx="3657600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75" y="3460330"/>
            <a:ext cx="3898645" cy="21945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591" y="3163330"/>
            <a:ext cx="3294066" cy="21945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0" y="5049511"/>
            <a:ext cx="4222922" cy="4327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Tsunami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984537" y="5666466"/>
            <a:ext cx="4222922" cy="4327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Volcanic Eruption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045320" y="5375655"/>
            <a:ext cx="4222922" cy="4327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Tropical Storm</a:t>
            </a:r>
          </a:p>
        </p:txBody>
      </p:sp>
    </p:spTree>
    <p:extLst>
      <p:ext uri="{BB962C8B-B14F-4D97-AF65-F5344CB8AC3E}">
        <p14:creationId xmlns:p14="http://schemas.microsoft.com/office/powerpoint/2010/main" val="220378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– Why are some places more prone to tectonic hazards?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natural hazard? 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the internal structure of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tectonic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plate?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do tectonic plates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are the different types of plate boundaries?</a:t>
            </a:r>
          </a:p>
        </p:txBody>
      </p:sp>
    </p:spTree>
    <p:extLst>
      <p:ext uri="{BB962C8B-B14F-4D97-AF65-F5344CB8AC3E}">
        <p14:creationId xmlns:p14="http://schemas.microsoft.com/office/powerpoint/2010/main" val="202151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is the Internal Structure of the Earth?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199" y="1418138"/>
            <a:ext cx="10515600" cy="18934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internal structure of the Earth comprises different layers with different compositions and varied physical properties. It contains the core, mantle and the crust.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3184709-96D3-4F17-A400-5FA6726B1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"/>
          <a:stretch/>
        </p:blipFill>
        <p:spPr bwMode="auto">
          <a:xfrm>
            <a:off x="4912327" y="2364875"/>
            <a:ext cx="5942543" cy="416697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01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Internal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Structure of the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Core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core is rich in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iron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nickel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It is divided into the outer core and the inner core.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outer core consists of liquid whereas the inner core is solid. The reason for the solid appearance for the inner core is due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pressure exerted by the surrounding layers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temperature of the core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varies between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3000°C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5000°C.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Internal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Structure of the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Mantle and Asthenosphere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mantle consists of mainly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solid rock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which flows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under high temperature and pressure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The uppermost mantle is beneath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crust and it is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dense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rigid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asthenosphere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lies beneath the uppermost mantle and it consists of viscous rocks, hence this layer is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highly viscous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partially rigid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The temperature of the mantle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varies between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800°C and 3000°C.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19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Internal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Structure of the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Crust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190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crust consists of solid rocks like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basalt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granite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There are two types of crust – oceanic and continental.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The oceanic crust is found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beneath the oceans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whereas the continental crust is found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beneath the continents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4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– Why are some places more prone to tectonic hazards?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natural hazard? 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the internal structure of the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tectonic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plate?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do tectonic plates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are the different types of plate boundaries?</a:t>
            </a:r>
          </a:p>
        </p:txBody>
      </p:sp>
    </p:spTree>
    <p:extLst>
      <p:ext uri="{BB962C8B-B14F-4D97-AF65-F5344CB8AC3E}">
        <p14:creationId xmlns:p14="http://schemas.microsoft.com/office/powerpoint/2010/main" val="180791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is a Tectonic Plate?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tectonic plate is made up of either oceanic crust, continental crust or a combination of both. The Earth’s crust is broken into different pieces that move in relation to one another.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506457"/>
              </p:ext>
            </p:extLst>
          </p:nvPr>
        </p:nvGraphicFramePr>
        <p:xfrm>
          <a:off x="810052" y="2660822"/>
          <a:ext cx="10571894" cy="1706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4994878"/>
                <a:gridCol w="5577016"/>
              </a:tblGrid>
              <a:tr h="2756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 Crust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Continental Crust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Found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beneath oceans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Very thin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Dense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Consists of basalt (fine-grained rocks)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Found beneath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the continents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Very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thick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Less dense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Consists of granite (coarse-grained rocks)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814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Tectonic Plates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Comparing Oceanic and Continental Crusts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1012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This is a visual representation to show the different layers beneath the Earth’s crust.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890197" y="1683639"/>
            <a:ext cx="3161679" cy="4946136"/>
            <a:chOff x="8051759" y="1911864"/>
            <a:chExt cx="3161679" cy="49461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6059" l="10000" r="7569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297"/>
            <a:stretch/>
          </p:blipFill>
          <p:spPr>
            <a:xfrm>
              <a:off x="8051759" y="1911864"/>
              <a:ext cx="2962230" cy="49461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8668778" y="6075121"/>
              <a:ext cx="2515116" cy="4327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Asthenosphere</a:t>
              </a: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8695187" y="4564798"/>
              <a:ext cx="2515116" cy="4327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Lithosphere</a:t>
              </a: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8668778" y="3075063"/>
              <a:ext cx="2515116" cy="4327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Continental Crust</a:t>
              </a: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8698322" y="2203512"/>
              <a:ext cx="2515116" cy="4327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Land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76341" y="1830151"/>
            <a:ext cx="2943628" cy="4799624"/>
            <a:chOff x="5420608" y="1985120"/>
            <a:chExt cx="2943628" cy="479962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599" l="10000" r="7590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494"/>
            <a:stretch/>
          </p:blipFill>
          <p:spPr>
            <a:xfrm>
              <a:off x="5420608" y="1985120"/>
              <a:ext cx="2808991" cy="479962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849120" y="5362548"/>
              <a:ext cx="2515116" cy="4327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Asthenosphere</a:t>
              </a: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5714483" y="3940352"/>
              <a:ext cx="2515116" cy="4327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Lithosphere</a:t>
              </a: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5692882" y="2968633"/>
              <a:ext cx="2515116" cy="4327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Oceanic Crust</a:t>
              </a:r>
            </a:p>
          </p:txBody>
        </p:sp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5781802" y="2386031"/>
              <a:ext cx="2515116" cy="4327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Oceans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150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– Why are some places more prone to tectonic hazards?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natural hazard? 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the internal structure of the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tectonic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plate?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do tectonic plates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are the different types of plate boundaries?</a:t>
            </a:r>
          </a:p>
        </p:txBody>
      </p:sp>
    </p:spTree>
    <p:extLst>
      <p:ext uri="{BB962C8B-B14F-4D97-AF65-F5344CB8AC3E}">
        <p14:creationId xmlns:p14="http://schemas.microsoft.com/office/powerpoint/2010/main" val="288835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do Tectonic Plates move?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Tectonic plates move due to two reasons which are namely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convection currents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slab-pull force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97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Movement of Tectonic Plates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Convection Currents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387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Convection currents refer to the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movement of heat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within the mantle. Material in the mantle is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heated by the core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This causes convection currents in the molten mantle material, causing the mantle to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expand and rise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spread out beneath the plates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Plates are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dragged along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they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 away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from each other.</a:t>
            </a:r>
          </a:p>
          <a:p>
            <a:pPr marL="0" indent="0" defTabSz="457200"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Subsequently, the hot molten mantle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cools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 slightly and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sinks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, pulling the plates along and thus they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move towards each other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. The sinking mantle material heats up again and the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 cycle repeats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05" y="3583000"/>
            <a:ext cx="6796048" cy="29525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006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Movement of Tectonic Plates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Slab-Pull Force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8"/>
            <a:ext cx="10515600" cy="14815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Slab-pull occurs when a denser oceanic plate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subducts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plate of lesser density and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pulls the rest of the plate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along. The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subducting plate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drives the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downward-moving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portion of the convection currents while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mantle material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away from the subduction zone drives the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rising portion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of the convection currents.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016" y="3789406"/>
            <a:ext cx="2901948" cy="29385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441989" y="4792041"/>
            <a:ext cx="5535828" cy="9332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Subduction occurs when a denser oceanic plate subducts beneath a plate of lesser density (can be either continental or oceanic)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604593"/>
              </p:ext>
            </p:extLst>
          </p:nvPr>
        </p:nvGraphicFramePr>
        <p:xfrm>
          <a:off x="2177276" y="2769967"/>
          <a:ext cx="8383375" cy="792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4906812"/>
                <a:gridCol w="3476563"/>
              </a:tblGrid>
              <a:tr h="2756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Subducting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Plate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Mantle Material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Drives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the downward-moving portion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Drives the rising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portion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82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– Why are some places more prone to tectonic hazards?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natural hazard? 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the internal structure of the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tectonic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plate?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do tectonic plates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are the different types of plate boundaries?</a:t>
            </a:r>
          </a:p>
        </p:txBody>
      </p:sp>
    </p:spTree>
    <p:extLst>
      <p:ext uri="{BB962C8B-B14F-4D97-AF65-F5344CB8AC3E}">
        <p14:creationId xmlns:p14="http://schemas.microsoft.com/office/powerpoint/2010/main" val="223538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different types of Plate Boundaries?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2659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Earth’s crust is dynamic especially at plate boundaries. As such, tectonic plates move at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 speeds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 directions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Hence, there are 3 types of plate boundaries which are:</a:t>
            </a:r>
          </a:p>
          <a:p>
            <a:pPr defTabSz="457200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Divergent Plate Boundary (away from each other)</a:t>
            </a:r>
          </a:p>
          <a:p>
            <a:pPr defTabSz="457200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Convergent Plate Boundary (towards each other)</a:t>
            </a:r>
          </a:p>
          <a:p>
            <a:pPr defTabSz="457200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Transform Plate Boundary (slide past each other)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496" y="4335773"/>
            <a:ext cx="4040882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80" y="4143317"/>
            <a:ext cx="381586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26" y="3693853"/>
            <a:ext cx="3785584" cy="24707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69443" y="5870689"/>
            <a:ext cx="4008634" cy="4827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Divergent Plate Boundary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023709" y="5870689"/>
            <a:ext cx="4008634" cy="4827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Boundary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662514" y="5870689"/>
            <a:ext cx="4008634" cy="4827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Transform Plate Boundary</a:t>
            </a:r>
          </a:p>
        </p:txBody>
      </p:sp>
    </p:spTree>
    <p:extLst>
      <p:ext uri="{BB962C8B-B14F-4D97-AF65-F5344CB8AC3E}">
        <p14:creationId xmlns:p14="http://schemas.microsoft.com/office/powerpoint/2010/main" val="4181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Locations of Plate Boundaries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079704" y="1352550"/>
            <a:ext cx="8032591" cy="5007595"/>
            <a:chOff x="2015466" y="1619102"/>
            <a:chExt cx="8032591" cy="500759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4" name="Picture 6">
              <a:extLst>
                <a:ext uri="{FF2B5EF4-FFF2-40B4-BE49-F238E27FC236}">
                  <a16:creationId xmlns="" xmlns:a16="http://schemas.microsoft.com/office/drawing/2014/main" id="{A101E924-7ACA-4B08-BC3B-B2F821F201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466" y="1619102"/>
              <a:ext cx="8032591" cy="40557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7">
              <a:extLst>
                <a:ext uri="{FF2B5EF4-FFF2-40B4-BE49-F238E27FC236}">
                  <a16:creationId xmlns="" xmlns:a16="http://schemas.microsoft.com/office/drawing/2014/main" id="{DB3741EE-261E-4644-BBAD-BF39C7E0DB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941" y="5674816"/>
              <a:ext cx="7904116" cy="9518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986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Types of Plate Boundaries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824046"/>
              </p:ext>
            </p:extLst>
          </p:nvPr>
        </p:nvGraphicFramePr>
        <p:xfrm>
          <a:off x="171193" y="2662367"/>
          <a:ext cx="11849614" cy="170688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{8FD4443E-F989-4FC4-A0C8-D5A2AF1F390B}</a:tableStyleId>
              </a:tblPr>
              <a:tblGrid>
                <a:gridCol w="4007192"/>
                <a:gridCol w="4044778"/>
                <a:gridCol w="3797644"/>
              </a:tblGrid>
              <a:tr h="2756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Divergent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Plate Boundaries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Convergent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Plate Boundaries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Transform Plate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Boundaries</a:t>
                      </a:r>
                      <a:endParaRPr lang="en-US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Oceanic-Oceanic</a:t>
                      </a:r>
                      <a:r>
                        <a:rPr lang="en-US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Plate Divergence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Continental-Continental Plate Divergence</a:t>
                      </a:r>
                      <a:endParaRPr lang="en-US" sz="16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Oceanic-Oceanic Plate Convergence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Continental-Continental</a:t>
                      </a:r>
                      <a:r>
                        <a:rPr lang="en-US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Plate Convergence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Oceanic-Continental Plate Convergence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07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Divergent Plate Boundaries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Oceanic-Oceanic Plate Divergence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487461" y="6112067"/>
            <a:ext cx="5217075" cy="6759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Oceanic-Oceanic Plate Divergence of the North American and Eurasian plates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935" y="1461792"/>
            <a:ext cx="6588129" cy="45410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51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Divergent Plate Boundaries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Oceanic-Oceanic Plate Divergence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32032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Magma rises from the mantle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fill the gap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between the plates as they diverge. New sea floor is formed when the magma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cools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solidifies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This process is known as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sea-floor spreading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At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spreading zone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, a ridge of new ocean floor known as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mid-oceanic ridge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forms. Newly-formed rocks are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closest to the plate boundaries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 and the older ones are further way.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At various points along the ridge, magma builds up above the ocean to form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volcanic islands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980413"/>
              </p:ext>
            </p:extLst>
          </p:nvPr>
        </p:nvGraphicFramePr>
        <p:xfrm>
          <a:off x="2078422" y="4621427"/>
          <a:ext cx="8383375" cy="125246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8383375"/>
              </a:tblGrid>
              <a:tr h="452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-Oceanic Plate Divergence (Associated Landforms)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80018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Mid-Oceanic Ridge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Volcanic Islands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13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Divergent Plate Boundaries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Oceanic-Oceanic Plate Divergence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34529" y="1556951"/>
            <a:ext cx="4028303" cy="3814119"/>
            <a:chOff x="1387434" y="1583106"/>
            <a:chExt cx="5550090" cy="502508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5" t="2642" r="915" b="780"/>
            <a:stretch/>
          </p:blipFill>
          <p:spPr>
            <a:xfrm>
              <a:off x="1387434" y="1583106"/>
              <a:ext cx="5550090" cy="5025081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3850107" y="4254497"/>
              <a:ext cx="2633420" cy="9536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Mid-Atlantic Oceanic Ridge</a:t>
              </a:r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974921" y="5444802"/>
            <a:ext cx="4747518" cy="10548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Mid-Atlantic Oceanic Ridge presented on the World Map. It mainly runs through the Atlantic Ocean.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589995"/>
            <a:ext cx="4799792" cy="3599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399367" y="5251214"/>
            <a:ext cx="4193059" cy="10548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Azores Volcanic Islands, Portugal, formed due to magma build-up above the ocean.</a:t>
            </a:r>
          </a:p>
        </p:txBody>
      </p:sp>
    </p:spTree>
    <p:extLst>
      <p:ext uri="{BB962C8B-B14F-4D97-AF65-F5344CB8AC3E}">
        <p14:creationId xmlns:p14="http://schemas.microsoft.com/office/powerpoint/2010/main" val="134321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Divergent Plate Boundaries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Divergence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046649" y="5885398"/>
            <a:ext cx="6098696" cy="766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Divergence of the Nubian and Somalian boundaries of the African Plate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1" t="4113" r="47999" b="2433"/>
          <a:stretch/>
        </p:blipFill>
        <p:spPr>
          <a:xfrm rot="16200000">
            <a:off x="4000573" y="-234212"/>
            <a:ext cx="4190848" cy="79330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455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fr-F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Divergent Plate Boundaries</a:t>
            </a:r>
          </a:p>
          <a:p>
            <a:pPr defTabSz="457200">
              <a:defRPr/>
            </a:pP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Divergence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1514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When two continental plates diverge, they are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stretched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causing fractures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form on the continental crust. As the crust continues to be pulled apart, 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rift valley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is formed.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036487"/>
              </p:ext>
            </p:extLst>
          </p:nvPr>
        </p:nvGraphicFramePr>
        <p:xfrm>
          <a:off x="1685322" y="2725078"/>
          <a:ext cx="8821354" cy="792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8821354"/>
              </a:tblGrid>
              <a:tr h="3004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Continental-Continental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Plate Divergence (Associated Landforms)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4745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Rift Valley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68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fr-F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Divergent Plate Boundaries</a:t>
            </a:r>
          </a:p>
          <a:p>
            <a:pPr defTabSz="457200">
              <a:defRPr/>
            </a:pP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Divergence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6119" y="22818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046651" y="6333688"/>
            <a:ext cx="6098696" cy="452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East African Rift Valley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548127" y="1555379"/>
            <a:ext cx="7095745" cy="4705334"/>
            <a:chOff x="2548127" y="1555379"/>
            <a:chExt cx="7095745" cy="470533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8127" y="1555379"/>
              <a:ext cx="7095745" cy="470533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6425345" y="4346895"/>
              <a:ext cx="2953547" cy="66972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Steep slopes with evidence of fractures</a:t>
              </a:r>
            </a:p>
          </p:txBody>
        </p:sp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2548127" y="3073166"/>
              <a:ext cx="2373309" cy="7102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Flat-top </a:t>
              </a:r>
              <a:r>
                <a:rPr lang="en-US" sz="14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plateau </a:t>
              </a:r>
              <a:r>
                <a:rPr 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(a plateau is a highland with steep slopes and a flat summit)</a:t>
              </a:r>
              <a:endPara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4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fr-F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Divergent Plate Boundaries</a:t>
            </a:r>
          </a:p>
          <a:p>
            <a:pPr defTabSz="457200">
              <a:defRPr/>
            </a:pPr>
            <a:r>
              <a:rPr lang="fr-F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Divergence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771" y="1609550"/>
            <a:ext cx="3841619" cy="411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156" y="1609550"/>
            <a:ext cx="3849604" cy="411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6119" y="22818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916413" y="5824716"/>
            <a:ext cx="6359174" cy="7209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East African Rift stretches over 3000 kilometres from the Gulf of Aden towards Zimbabwe</a:t>
            </a:r>
          </a:p>
        </p:txBody>
      </p:sp>
    </p:spTree>
    <p:extLst>
      <p:ext uri="{BB962C8B-B14F-4D97-AF65-F5344CB8AC3E}">
        <p14:creationId xmlns:p14="http://schemas.microsoft.com/office/powerpoint/2010/main" val="254086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Oceanic-Oceanic Plate Convergence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481281" y="5939073"/>
            <a:ext cx="5217075" cy="6759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Oceanic-Oceanic Plate Convergence of the Pacific Plate and Philippine Plate</a:t>
            </a: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xmlns="" id="{97C43903-2546-4F01-A526-38F600973F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2673" r="975" b="920"/>
          <a:stretch/>
        </p:blipFill>
        <p:spPr bwMode="auto">
          <a:xfrm>
            <a:off x="1248029" y="1870584"/>
            <a:ext cx="9683581" cy="39953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45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Boundaries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Oceanic-Oceanic Plate Convergence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33680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When two oceanic plates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collide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the denser oceanic plate will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subduct beneath the less dense oceanic plate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A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deep oceanic trench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formed at the subduction point. The subducted oceanic plate causes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mantle material to melt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forming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magma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The magma rises through the crust and forms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volcanoes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. Eventually, a chain or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arc of islands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is formed.</a:t>
            </a:r>
          </a:p>
          <a:p>
            <a:pPr marL="0" indent="0" defTabSz="457200"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Earthquakes may also occur at the boundary between two plates due to friction created between the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moving rock masses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when a plate subducts under another, hence it accounts for the reason that </a:t>
            </a:r>
            <a:r>
              <a:rPr lang="en-US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earthquakes generally occur at convergent plate boundaries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997509"/>
              </p:ext>
            </p:extLst>
          </p:nvPr>
        </p:nvGraphicFramePr>
        <p:xfrm>
          <a:off x="1685322" y="4389120"/>
          <a:ext cx="8821354" cy="117965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8821354"/>
              </a:tblGrid>
              <a:tr h="42598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Oceanic-Oceanic Plate Convergence 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(Associated Landforms)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75367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Trench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Volcanic Islands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7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Boundaries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Oceanic-Oceanic Plate Convergence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2" y="2323791"/>
            <a:ext cx="5439548" cy="2719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006415" y="5222585"/>
            <a:ext cx="5996115" cy="10379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Marianas Volcanic Islands, a landform created as a result of the convergence of the oceanic Philippine Plate and oceanic Pacific Plate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862" y="2510736"/>
            <a:ext cx="3315220" cy="26521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72182" y="5103238"/>
            <a:ext cx="5134233" cy="10379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Marianas Oceanic Trench, which has a depth of about 11 kilometres. This is known as the deepest trench in the world.</a:t>
            </a:r>
          </a:p>
        </p:txBody>
      </p:sp>
    </p:spTree>
    <p:extLst>
      <p:ext uri="{BB962C8B-B14F-4D97-AF65-F5344CB8AC3E}">
        <p14:creationId xmlns:p14="http://schemas.microsoft.com/office/powerpoint/2010/main" val="371556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Convergence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256133" y="5828488"/>
            <a:ext cx="5885142" cy="6759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Convergence of the Indian Plate and Eurasian Plate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16922" y="1352550"/>
            <a:ext cx="8188180" cy="5370742"/>
            <a:chOff x="716922" y="1352550"/>
            <a:chExt cx="8188180" cy="537074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922" y="1352550"/>
              <a:ext cx="8188180" cy="537074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88900"/>
            </a:effectLst>
          </p:spPr>
        </p:pic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2544463" y="3174405"/>
              <a:ext cx="1805116" cy="4161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Indian Plate</a:t>
              </a: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4723372" y="2187816"/>
              <a:ext cx="1455007" cy="55538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Himalayas Fold Mountains</a:t>
              </a:r>
            </a:p>
          </p:txBody>
        </p:sp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6639182" y="2055421"/>
              <a:ext cx="1805116" cy="4161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17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Tibetan Plateau</a:t>
              </a: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3645758" y="4229781"/>
              <a:ext cx="2277247" cy="4161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17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Continental Crust</a:t>
              </a: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2978886" y="4709504"/>
              <a:ext cx="2277247" cy="4161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17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Uppermost Mantle</a:t>
              </a: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2921222" y="5556823"/>
              <a:ext cx="2277247" cy="4161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17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Asthenosphere</a:t>
              </a: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6639182" y="4428238"/>
              <a:ext cx="1339603" cy="5625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Ancient Oceanic Crust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671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Convergence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21488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When two continental plates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collide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crusts are compressed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this causes massive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folding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The folding of the crusts forms a range of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fold mountains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Times New Roman" panose="02020603050405020304" pitchFamily="18" charset="0"/>
              </a:rPr>
              <a:t>During continental-continental plate convergence, either plate does not subduct as they are of similar densities.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079804"/>
              </p:ext>
            </p:extLst>
          </p:nvPr>
        </p:nvGraphicFramePr>
        <p:xfrm>
          <a:off x="1685322" y="3464955"/>
          <a:ext cx="8821354" cy="792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8821354"/>
              </a:tblGrid>
              <a:tr h="3004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Continental-Continental Plate Convergence 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(Associated Landforms)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4745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Fold Mountains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00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Continental-Continental Plate Convergence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10858" y="4979991"/>
            <a:ext cx="5885142" cy="6759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Himalayas Fold Mountain range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11" y="1705233"/>
            <a:ext cx="5120639" cy="3200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86" y="1705233"/>
            <a:ext cx="4833642" cy="3200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6444686" y="4979991"/>
            <a:ext cx="4798492" cy="10501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Mount Everest, the tallest mountain in the world at 8848m, located along the fold mountain range of the Himalayas</a:t>
            </a:r>
          </a:p>
        </p:txBody>
      </p:sp>
    </p:spTree>
    <p:extLst>
      <p:ext uri="{BB962C8B-B14F-4D97-AF65-F5344CB8AC3E}">
        <p14:creationId xmlns:p14="http://schemas.microsoft.com/office/powerpoint/2010/main" val="233825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Oceanic-Continental Plate Convergence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758784" y="6071391"/>
            <a:ext cx="6674431" cy="6759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Oceanic-Continental Convergence of the Oceanic Nazca Plate and Continental South American Plate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74027" y="1602835"/>
            <a:ext cx="6818652" cy="4422508"/>
            <a:chOff x="2574027" y="1602835"/>
            <a:chExt cx="6818652" cy="442250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5476" y="1602835"/>
              <a:ext cx="6657203" cy="4422508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2574027" y="2064161"/>
              <a:ext cx="5630859" cy="3411932"/>
              <a:chOff x="2574027" y="2064161"/>
              <a:chExt cx="5630859" cy="3411932"/>
            </a:xfrm>
          </p:grpSpPr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3155232" y="2185108"/>
                <a:ext cx="1805116" cy="41611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2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Nazca Plate</a:t>
                </a:r>
              </a:p>
            </p:txBody>
          </p:sp>
          <p:sp>
            <p:nvSpPr>
              <p:cNvPr id="7" name="Content Placeholder 2"/>
              <p:cNvSpPr txBox="1">
                <a:spLocks/>
              </p:cNvSpPr>
              <p:nvPr/>
            </p:nvSpPr>
            <p:spPr>
              <a:xfrm>
                <a:off x="7219435" y="3641072"/>
                <a:ext cx="985451" cy="80736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14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South American Plate</a:t>
                </a:r>
              </a:p>
            </p:txBody>
          </p:sp>
          <p:sp>
            <p:nvSpPr>
              <p:cNvPr id="8" name="Content Placeholder 2"/>
              <p:cNvSpPr txBox="1">
                <a:spLocks/>
              </p:cNvSpPr>
              <p:nvPr/>
            </p:nvSpPr>
            <p:spPr>
              <a:xfrm>
                <a:off x="4879770" y="3846873"/>
                <a:ext cx="1867019" cy="3957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16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Continental Crust</a:t>
                </a:r>
              </a:p>
            </p:txBody>
          </p:sp>
          <p:sp>
            <p:nvSpPr>
              <p:cNvPr id="9" name="Content Placeholder 2"/>
              <p:cNvSpPr txBox="1">
                <a:spLocks/>
              </p:cNvSpPr>
              <p:nvPr/>
            </p:nvSpPr>
            <p:spPr>
              <a:xfrm rot="919860">
                <a:off x="2574027" y="3226221"/>
                <a:ext cx="1867019" cy="3957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16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Oceanic Crust</a:t>
                </a:r>
              </a:p>
            </p:txBody>
          </p:sp>
          <p:sp>
            <p:nvSpPr>
              <p:cNvPr id="11" name="Content Placeholder 2"/>
              <p:cNvSpPr txBox="1">
                <a:spLocks/>
              </p:cNvSpPr>
              <p:nvPr/>
            </p:nvSpPr>
            <p:spPr>
              <a:xfrm rot="824459">
                <a:off x="2712753" y="3597386"/>
                <a:ext cx="1958446" cy="3957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16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Uppermost Mantle</a:t>
                </a:r>
              </a:p>
            </p:txBody>
          </p:sp>
          <p:sp>
            <p:nvSpPr>
              <p:cNvPr id="12" name="Content Placeholder 2"/>
              <p:cNvSpPr txBox="1">
                <a:spLocks/>
              </p:cNvSpPr>
              <p:nvPr/>
            </p:nvSpPr>
            <p:spPr>
              <a:xfrm>
                <a:off x="2921324" y="5080336"/>
                <a:ext cx="1958446" cy="3957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16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Asthenosphere</a:t>
                </a:r>
              </a:p>
            </p:txBody>
          </p:sp>
          <p:sp>
            <p:nvSpPr>
              <p:cNvPr id="13" name="Content Placeholder 2"/>
              <p:cNvSpPr txBox="1">
                <a:spLocks/>
              </p:cNvSpPr>
              <p:nvPr/>
            </p:nvSpPr>
            <p:spPr>
              <a:xfrm>
                <a:off x="4095802" y="3275059"/>
                <a:ext cx="1466444" cy="59436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Subduction Zone</a:t>
                </a:r>
              </a:p>
            </p:txBody>
          </p:sp>
          <p:sp>
            <p:nvSpPr>
              <p:cNvPr id="14" name="Content Placeholder 2"/>
              <p:cNvSpPr txBox="1">
                <a:spLocks/>
              </p:cNvSpPr>
              <p:nvPr/>
            </p:nvSpPr>
            <p:spPr>
              <a:xfrm>
                <a:off x="4789031" y="2414801"/>
                <a:ext cx="1275046" cy="59436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16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Peru-Chile Trench</a:t>
                </a:r>
              </a:p>
            </p:txBody>
          </p:sp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6826730" y="2064161"/>
                <a:ext cx="1275046" cy="59436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457200">
                  <a:buFont typeface="Arial" panose="020B0604020202020204" pitchFamily="34" charset="0"/>
                  <a:buNone/>
                  <a:defRPr/>
                </a:pPr>
                <a:r>
                  <a:rPr lang="en-US" sz="16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ckwell" panose="02060603020205020403" pitchFamily="18" charset="0"/>
                  </a:rPr>
                  <a:t>Andes Fold Mountains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631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n-ea"/>
                <a:cs typeface="+mn-cs"/>
              </a:rPr>
              <a:t>Convergent Plate Boundaries</a:t>
            </a:r>
          </a:p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n-ea"/>
                <a:cs typeface="+mn-cs"/>
              </a:rPr>
              <a:t>Oceanic-Continental Plate Convergence</a:t>
            </a:r>
            <a:endParaRPr lang="en-US" sz="1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29314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When an oceanic plate converges with a continental plate,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denser oceanic plate subducts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beneath the less dense continental plate. An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 trench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formed at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point of subduction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continental plate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buckles and folds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forming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fold mountains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The sinking oceanic plate causes mantle material to melt to form magma. The magma rises above the crust, giving rise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volcanoes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volcanic islands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677933"/>
              </p:ext>
            </p:extLst>
          </p:nvPr>
        </p:nvGraphicFramePr>
        <p:xfrm>
          <a:off x="1685322" y="4140458"/>
          <a:ext cx="8821354" cy="14020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8821354"/>
              </a:tblGrid>
              <a:tr h="3004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Oceanic-Continental Plate Convergence 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(Associated Landforms)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4745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Oceanic Trench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Fold Mountain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Volcanic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Islands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34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Convergent Plate Boundaries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Oceanic-Continental Plate Convergence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136821" y="1655805"/>
            <a:ext cx="3916258" cy="4646141"/>
            <a:chOff x="1136821" y="1655805"/>
            <a:chExt cx="3916258" cy="46461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/>
            <a:srcRect l="25946" t="16336" r="40338" b="12553"/>
            <a:stretch/>
          </p:blipFill>
          <p:spPr>
            <a:xfrm>
              <a:off x="1136821" y="1655805"/>
              <a:ext cx="3916258" cy="4646141"/>
            </a:xfrm>
            <a:prstGeom prst="rect">
              <a:avLst/>
            </a:prstGeom>
          </p:spPr>
        </p:pic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1136821" y="4102544"/>
              <a:ext cx="2447084" cy="103786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Font typeface="Arial" panose="020B0604020202020204" pitchFamily="34" charset="0"/>
                <a:buNone/>
                <a:defRPr/>
              </a:pPr>
              <a:r>
                <a:rPr lang="en-US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anose="02060603020205020403" pitchFamily="18" charset="0"/>
                </a:rPr>
                <a:t>The Peru-Chile Oceanic Trench, which stretches 160 kilometres off the coast of Peru and Chile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2430162" y="3517557"/>
              <a:ext cx="362465" cy="527221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816" y="2203364"/>
            <a:ext cx="5905984" cy="332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5447816" y="5584845"/>
            <a:ext cx="5885142" cy="6759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Andes Fold Mountain range</a:t>
            </a:r>
          </a:p>
        </p:txBody>
      </p:sp>
    </p:spTree>
    <p:extLst>
      <p:ext uri="{BB962C8B-B14F-4D97-AF65-F5344CB8AC3E}">
        <p14:creationId xmlns:p14="http://schemas.microsoft.com/office/powerpoint/2010/main" val="40039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n-ea"/>
                <a:cs typeface="+mn-cs"/>
              </a:rPr>
              <a:t>Transform Plate Boundaries</a:t>
            </a:r>
            <a:endParaRPr lang="en-US" sz="1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="" xmlns:a16="http://schemas.microsoft.com/office/drawing/2014/main" id="{4BAE7829-9163-4892-8B13-F63BD3A33B6B}"/>
              </a:ext>
            </a:extLst>
          </p:cNvPr>
          <p:cNvGrpSpPr>
            <a:grpSpLocks/>
          </p:cNvGrpSpPr>
          <p:nvPr/>
        </p:nvGrpSpPr>
        <p:grpSpPr bwMode="auto">
          <a:xfrm>
            <a:off x="1210278" y="1874012"/>
            <a:ext cx="9771443" cy="3914140"/>
            <a:chOff x="507045" y="2348880"/>
            <a:chExt cx="8129910" cy="33686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Picture 5">
              <a:extLst>
                <a:ext uri="{FF2B5EF4-FFF2-40B4-BE49-F238E27FC236}">
                  <a16:creationId xmlns="" xmlns:a16="http://schemas.microsoft.com/office/drawing/2014/main" id="{F3A6CFD3-9635-4FD6-8525-2C88FEF23F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0"/>
            <a:stretch>
              <a:fillRect/>
            </a:stretch>
          </p:blipFill>
          <p:spPr bwMode="auto">
            <a:xfrm>
              <a:off x="507045" y="2348880"/>
              <a:ext cx="8129910" cy="31120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5">
              <a:extLst>
                <a:ext uri="{FF2B5EF4-FFF2-40B4-BE49-F238E27FC236}">
                  <a16:creationId xmlns="" xmlns:a16="http://schemas.microsoft.com/office/drawing/2014/main" id="{B7B5A34B-483E-4E4B-84CA-7C07505DE4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28" t="89906"/>
            <a:stretch>
              <a:fillRect/>
            </a:stretch>
          </p:blipFill>
          <p:spPr bwMode="auto">
            <a:xfrm>
              <a:off x="5021502" y="5373216"/>
              <a:ext cx="3615453" cy="344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763806" y="5588094"/>
            <a:ext cx="5872456" cy="9132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Transform plate boundary between the Anatolian Plate and Eurasian Plate</a:t>
            </a:r>
          </a:p>
        </p:txBody>
      </p:sp>
    </p:spTree>
    <p:extLst>
      <p:ext uri="{BB962C8B-B14F-4D97-AF65-F5344CB8AC3E}">
        <p14:creationId xmlns:p14="http://schemas.microsoft.com/office/powerpoint/2010/main" val="402885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n-ea"/>
                <a:cs typeface="+mn-cs"/>
              </a:rPr>
              <a:t>Transform Plate Boundaries</a:t>
            </a:r>
            <a:endParaRPr lang="en-US" sz="1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29314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Plates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slide past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each other along transform plate boundaries. This movement results in the formation of 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transform fault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In the process, tremendous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stress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builds up and is eventually released, often in the form of violent earthquakes.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31422"/>
              </p:ext>
            </p:extLst>
          </p:nvPr>
        </p:nvGraphicFramePr>
        <p:xfrm>
          <a:off x="1685322" y="3079754"/>
          <a:ext cx="8821354" cy="792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8821354"/>
              </a:tblGrid>
              <a:tr h="3004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Transform Plate Boundaries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(Associated Landforms)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4745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None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65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n-ea"/>
                <a:cs typeface="+mn-cs"/>
              </a:rPr>
              <a:t>Transform Plate Boundaries</a:t>
            </a:r>
            <a:endParaRPr lang="en-US" sz="1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5560534"/>
            <a:ext cx="5416296" cy="11145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Alpine Fault formed due to the transform plate boundaries of the Australian Plate and Pacific Plate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296406" y="5157817"/>
            <a:ext cx="5676900" cy="11145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San Andreas Fault formed due to the transform plate boundaries of the Pacific Plate and North American Plate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867123" y="1352550"/>
            <a:ext cx="3169016" cy="4133850"/>
            <a:chOff x="1867123" y="1352550"/>
            <a:chExt cx="3169016" cy="413385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7123" y="1352550"/>
              <a:ext cx="3169016" cy="41338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2212848" y="3191256"/>
              <a:ext cx="740664" cy="51206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915912" y="1755267"/>
            <a:ext cx="4437888" cy="3328416"/>
            <a:chOff x="6915912" y="1755267"/>
            <a:chExt cx="4437888" cy="332841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5912" y="1755267"/>
              <a:ext cx="4437888" cy="332841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1" name="Straight Arrow Connector 10"/>
            <p:cNvCxnSpPr/>
            <p:nvPr/>
          </p:nvCxnSpPr>
          <p:spPr>
            <a:xfrm flipH="1">
              <a:off x="10515600" y="2139696"/>
              <a:ext cx="329184" cy="156362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319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1865</Words>
  <Application>Microsoft Office PowerPoint</Application>
  <PresentationFormat>Widescreen</PresentationFormat>
  <Paragraphs>218</Paragraphs>
  <Slides>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Rockwell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usr</dc:creator>
  <cp:lastModifiedBy>usr</cp:lastModifiedBy>
  <cp:revision>154</cp:revision>
  <dcterms:created xsi:type="dcterms:W3CDTF">2018-06-12T14:28:17Z</dcterms:created>
  <dcterms:modified xsi:type="dcterms:W3CDTF">2019-01-06T13:30:37Z</dcterms:modified>
</cp:coreProperties>
</file>