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2" r:id="rId15"/>
    <p:sldId id="273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7BE48-F1E4-4F46-83B7-12D5B7C2C170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ED690-548D-40AB-BD14-E9768CB5E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5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82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216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046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62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879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185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77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9006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066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6631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6163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3295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4783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3840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3254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6296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5306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644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7510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207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6417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420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2832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894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5887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926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10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29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32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617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730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02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3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95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94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252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968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39BF4-510E-47FA-AFDB-E78AB00DFA7E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2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88540" y="1214438"/>
            <a:ext cx="10214919" cy="2387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Secondary 3 Pure Geography</a:t>
            </a:r>
            <a:b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</a:b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Chapter 1 - Coasts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Gateway 3 – How can we manage coastal areas in a sustainable manner?</a:t>
            </a:r>
          </a:p>
        </p:txBody>
      </p:sp>
    </p:spTree>
    <p:extLst>
      <p:ext uri="{BB962C8B-B14F-4D97-AF65-F5344CB8AC3E}">
        <p14:creationId xmlns:p14="http://schemas.microsoft.com/office/powerpoint/2010/main" val="452932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Gateway 3 – How can we manage coastal areas in a sustainable manner?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7"/>
            <a:ext cx="10515600" cy="6868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How can coastal areas be managed?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830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How can coastal areas be managed?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21201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management of a coastal area refers to the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implementation of certain policies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building certain structures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or doing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restoration works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ease pressure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on the coast according to agreed principles and criteria.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As coasts are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vulnerable to erosion and destruction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by natural processes as well as human activities, there is a need to manage coasts.</a:t>
            </a:r>
          </a:p>
        </p:txBody>
      </p:sp>
    </p:spTree>
    <p:extLst>
      <p:ext uri="{BB962C8B-B14F-4D97-AF65-F5344CB8AC3E}">
        <p14:creationId xmlns:p14="http://schemas.microsoft.com/office/powerpoint/2010/main" val="3802671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Managing Coastal Areas in a Sustainable Manner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18584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Management of coasts can be carried out in several ways like</a:t>
            </a:r>
          </a:p>
          <a:p>
            <a:pPr defTabSz="457200"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Limiting damaging activities</a:t>
            </a:r>
          </a:p>
          <a:p>
            <a:pPr defTabSz="457200"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Protecting coastal resources</a:t>
            </a:r>
          </a:p>
          <a:p>
            <a:pPr defTabSz="457200"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Restricting development in areas prone to natural hazards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687" y="3342187"/>
            <a:ext cx="4504222" cy="30162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979031" y="6358467"/>
            <a:ext cx="5833533" cy="4308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 coastal area in East Coast Park, Singapore</a:t>
            </a:r>
          </a:p>
        </p:txBody>
      </p:sp>
    </p:spTree>
    <p:extLst>
      <p:ext uri="{BB962C8B-B14F-4D97-AF65-F5344CB8AC3E}">
        <p14:creationId xmlns:p14="http://schemas.microsoft.com/office/powerpoint/2010/main" val="339496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Management of Coasts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Limiting Damaging Activities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25103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Damaging activities are those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that threaten to disrupt the balance of ecosystems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like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clearing mangroves for aquaculture farms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Since such activities cannot be banned, they can be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minimised to ensure a balance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between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needs, intactness of nature and economic profits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282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Management of Coasts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Limiting Damaging Activities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25103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 example is limiting damage to grasses planted to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stabilise sand dunes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on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Port Phillip in Melbourne, Australia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prevent sand from being blown and burying houses.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This is done by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fencing off dunes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building access paths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building walkovers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the beach to avoid grasses being trampled on 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by </a:t>
            </a:r>
            <a:r>
              <a:rPr lang="en-US" sz="2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beach-goers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However, this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destroys the aesthetic appeal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of the beach.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5999" y="4785649"/>
            <a:ext cx="4985302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Management of sand dunes on Port Phillip, Melbourne in Australia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112" y="3782484"/>
            <a:ext cx="4929887" cy="27757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2462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Management of Coasts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Protecting Coastal Resources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19007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One of the measures is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discouraging over-fishing and destructive fishing methods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protect marine ecosystems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sustain endangered species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 example is the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Wakatobi National Park in Indonesia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where banning of fishing here has led to the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recovery of fish population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such as snappers.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268" y="3082153"/>
            <a:ext cx="6595461" cy="28360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608645" y="5918201"/>
            <a:ext cx="8974705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ban of fishing at the Wakatobi National Park proved its effectiveness since it resulted in the recovery of the fish population</a:t>
            </a:r>
          </a:p>
        </p:txBody>
      </p:sp>
    </p:spTree>
    <p:extLst>
      <p:ext uri="{BB962C8B-B14F-4D97-AF65-F5344CB8AC3E}">
        <p14:creationId xmlns:p14="http://schemas.microsoft.com/office/powerpoint/2010/main" val="95495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Management of Coasts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Protecting Coastal Resources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12911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Establishment of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marine reserves has met with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opposition by local fishermen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who suffer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 loss of income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as they have been denied their traditional fishing grounds.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468" y="2565401"/>
            <a:ext cx="5562600" cy="41719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442199" y="4266655"/>
            <a:ext cx="3564466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Wakatobi National Park in Sulawesi, Indonesia</a:t>
            </a:r>
          </a:p>
        </p:txBody>
      </p:sp>
    </p:spTree>
    <p:extLst>
      <p:ext uri="{BB962C8B-B14F-4D97-AF65-F5344CB8AC3E}">
        <p14:creationId xmlns:p14="http://schemas.microsoft.com/office/powerpoint/2010/main" val="192744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Management of Coasts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Restricting development in areas prone to natural hazards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19007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Natural hazards such as tsunamis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can be disastrous to natural environments and human activities. The powerful 2011 Tohoku earthquake resulted in a tsunami of powerful sea waves that swamped large areas of coastal Japan.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5510" y="4114483"/>
            <a:ext cx="6366955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powerful 2011 Tohoku earthquake resulted in over 20,000 deaths and rebuilding costs were estimated to be around US$300 billion.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465" y="2877865"/>
            <a:ext cx="5389815" cy="358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8343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Management of Coasts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Restricting development in areas prone to natural hazards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96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Despite the occurrence and unpredictability of natural hazards, people are still attracted to coasts due to the following reasons.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90076"/>
              </p:ext>
            </p:extLst>
          </p:nvPr>
        </p:nvGraphicFramePr>
        <p:xfrm>
          <a:off x="499532" y="2444719"/>
          <a:ext cx="5596467" cy="1767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{125E5076-3810-47DD-B79F-674D7AD40C01}</a:tableStyleId>
              </a:tblPr>
              <a:tblGrid>
                <a:gridCol w="55964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Advantages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Provision of natural resources (e.g.</a:t>
                      </a:r>
                      <a:r>
                        <a:rPr lang="en-US" sz="2000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</a:t>
                      </a: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food and building materials)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Provision of a substantial range of built services</a:t>
                      </a:r>
                      <a:r>
                        <a:rPr lang="en-US" sz="2000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(e.g. docks, ports and housing)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94133"/>
              </p:ext>
            </p:extLst>
          </p:nvPr>
        </p:nvGraphicFramePr>
        <p:xfrm>
          <a:off x="6095999" y="2444719"/>
          <a:ext cx="5596467" cy="14630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{125E5076-3810-47DD-B79F-674D7AD40C01}</a:tableStyleId>
              </a:tblPr>
              <a:tblGrid>
                <a:gridCol w="55964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Disadvantages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Residents</a:t>
                      </a:r>
                      <a:r>
                        <a:rPr lang="en-US" sz="2000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and investors may have to spend more in construction and maintenance and also be prepared for emergencies.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702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Soft Engineering Measures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24595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Soft engineering measures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use natural processes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without the construction of physical structures to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protect coasts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Examples include</a:t>
            </a:r>
          </a:p>
          <a:p>
            <a:pPr defTabSz="457200"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Beach nourishment</a:t>
            </a:r>
          </a:p>
          <a:p>
            <a:pPr defTabSz="457200"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Planting vegetation and stabilising dunes</a:t>
            </a:r>
          </a:p>
          <a:p>
            <a:pPr defTabSz="457200"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Encouraging coral reef growth</a:t>
            </a:r>
          </a:p>
          <a:p>
            <a:pPr marL="0" indent="0" defTabSz="457200">
              <a:buNone/>
              <a:defRPr/>
            </a:pP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056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Soft Engineering Measures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Beach Nourishment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8"/>
            <a:ext cx="6040396" cy="52215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Beach nourishment refers to the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replenishment of large quantities of sand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from another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source (i.e. using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sand from an external source to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replenish sand on a depleted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beach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).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Changes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 coast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into a wide, sandy beach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this measure is implemented on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Siloso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Beach in Sentosa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creating an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aesthetically appealing beach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recreational purposes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Expensive strategy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as sand needs to be purchased and transported to the location of nourishment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233" y="2182038"/>
            <a:ext cx="4928879" cy="27689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102610" y="4983894"/>
            <a:ext cx="4686124" cy="4308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Siloso Beach, Sentosa in Singapore</a:t>
            </a:r>
          </a:p>
        </p:txBody>
      </p:sp>
    </p:spTree>
    <p:extLst>
      <p:ext uri="{BB962C8B-B14F-4D97-AF65-F5344CB8AC3E}">
        <p14:creationId xmlns:p14="http://schemas.microsoft.com/office/powerpoint/2010/main" val="726727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Soft Engineering Measures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Planting Vegetation and Stabilising Dunes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200" y="1418136"/>
            <a:ext cx="4710854" cy="53616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Mangrove-planting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near coasts uses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human power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2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rop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roots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trap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sediments and reduce coastal erosion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mangroves form a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wall of protection against natural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disasters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Mangroves were planted to protect the entire 4800km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Malaysian coastline against strong waves and winds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reducing erosion.</a:t>
            </a:r>
          </a:p>
          <a:p>
            <a:pPr marL="0" indent="0" defTabSz="457200">
              <a:buNone/>
              <a:defRPr/>
            </a:pPr>
            <a:r>
              <a:rPr lang="en-US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Mangroves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only grow in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tropical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regions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Requires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calm conditions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survival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(destructive waves)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054" y="2219129"/>
            <a:ext cx="6304981" cy="39406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8328207" y="3281289"/>
            <a:ext cx="2690312" cy="4308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Mangrove trees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13341" y="5496648"/>
            <a:ext cx="2690312" cy="4308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Prop roots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8458200" y="4402667"/>
            <a:ext cx="508000" cy="109398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846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Soft Engineering Measures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Planting Vegetation and Stabilising Dunes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1" cy="939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Involves the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use of vegetation such as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marram grass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bind existing sand dunes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which exist along the coast.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333" y="2357966"/>
            <a:ext cx="7577667" cy="42624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178606" y="5918685"/>
            <a:ext cx="5235394" cy="4308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Marram grass planted on sand dunes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7539568" y="4453467"/>
            <a:ext cx="461432" cy="1465218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7448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Soft Engineering Measures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Planting Vegetation and Stabilising Dunes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1" cy="27220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2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Prevents coasts from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being disturbed by human activities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the dunes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protect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coast from erosion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Inexpensive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since it only involves the planting of vegetation.</a:t>
            </a:r>
          </a:p>
          <a:p>
            <a:pPr marL="0" indent="0" defTabSz="457200">
              <a:buNone/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Marram grass is planted at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Omaha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Beach, New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Zealand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stabilise coastal dunes to reduce erosion.</a:t>
            </a:r>
          </a:p>
          <a:p>
            <a:pPr marL="0" indent="0" defTabSz="457200">
              <a:buNone/>
              <a:defRPr/>
            </a:pPr>
            <a:r>
              <a:rPr lang="en-US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Can only be implemented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on sandy beaches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since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coastal dunes are formed there naturally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9938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Soft Engineering Measures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Encouraging Coral Reef Growth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1" cy="27220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Coral reefs involves the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cultivation of coral polyps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 laboratories and subsequently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transplanting them along the coast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by human means. </a:t>
            </a:r>
          </a:p>
          <a:p>
            <a:pPr marL="0" indent="0" defTabSz="457200">
              <a:buNone/>
              <a:defRPr/>
            </a:pPr>
            <a:r>
              <a:rPr lang="en-US" sz="22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Effective as artificial reefs can act as a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natural off-shore breakwater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absorb impact of waves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protect coast behind it. There is also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no environmental damage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since it is a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fully natural process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coral reefs in Malaysia are protected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enhance growth in order to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slow down oncoming waves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reduce erosion.</a:t>
            </a:r>
          </a:p>
        </p:txBody>
      </p:sp>
    </p:spTree>
    <p:extLst>
      <p:ext uri="{BB962C8B-B14F-4D97-AF65-F5344CB8AC3E}">
        <p14:creationId xmlns:p14="http://schemas.microsoft.com/office/powerpoint/2010/main" val="2970985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499221"/>
            <a:ext cx="7102023" cy="41613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Soft Engineering Measures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Encouraging Coral Reef Growth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1" cy="11557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Cannot be implemented in all coastal regions as coral reefs only grow in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warm tropical areas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specific zones where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water is not so deep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reefs can still absorb sunlight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88268" y="3540821"/>
            <a:ext cx="3920852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Coral reefs only grow in warm tropical areas where water is not so deep in order for them to absorb sufficient sunlight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640038" y="4050672"/>
            <a:ext cx="2537311" cy="504589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022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Hard Engineering Measures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35179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Hard engineering measures are strategies that involve the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construction of physical structures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protect coasts against the erosive power of destructive waves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Examples include</a:t>
            </a:r>
          </a:p>
          <a:p>
            <a:pPr defTabSz="457200"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Seawalls</a:t>
            </a:r>
          </a:p>
          <a:p>
            <a:pPr defTabSz="457200"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Gabions</a:t>
            </a:r>
          </a:p>
          <a:p>
            <a:pPr defTabSz="457200"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Breakwaters</a:t>
            </a:r>
          </a:p>
          <a:p>
            <a:pPr defTabSz="457200"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Groynes</a:t>
            </a:r>
          </a:p>
          <a:p>
            <a:pPr defTabSz="457200"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Tetrapods</a:t>
            </a:r>
          </a:p>
        </p:txBody>
      </p:sp>
    </p:spTree>
    <p:extLst>
      <p:ext uri="{BB962C8B-B14F-4D97-AF65-F5344CB8AC3E}">
        <p14:creationId xmlns:p14="http://schemas.microsoft.com/office/powerpoint/2010/main" val="3579252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Hard Engineering Measures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Seawalls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33316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Seawalls are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concrete structures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built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parallel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to a coast.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Seawalls are effective in protecting the coast from erosion as it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reflects energy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from the incoming waves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seawalls are built around the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Esplanade in Singapore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absorb wave energy, and protect the coast from erosion.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However, seawalls are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costly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as it requires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much manpower, machinery and resources as well as expertise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Furthermore,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LDCs may not be able to afford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high costs of building seawalls.</a:t>
            </a:r>
          </a:p>
          <a:p>
            <a:pPr marL="0" indent="0" defTabSz="457200">
              <a:buNone/>
              <a:defRPr/>
            </a:pP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15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Hard Engineering Measures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Seawalls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417" y="1528172"/>
            <a:ext cx="5142169" cy="38566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80" y="1486359"/>
            <a:ext cx="4252383" cy="42523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56545" y="5738742"/>
            <a:ext cx="3920852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Seawalls located around the Esplanade, Singapore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424047" y="4102911"/>
            <a:ext cx="2322020" cy="200055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105075" y="5384799"/>
            <a:ext cx="3920852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Seawalls built in Ventnor in the Isle of Wight, United Kingdom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13533" y="3879355"/>
            <a:ext cx="1544780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Seawalls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1744965" y="4005060"/>
            <a:ext cx="3428168" cy="9785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2510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Hard Engineering Measures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Gabions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40343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Gabions refer to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wire cages containing small rocks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that are used to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form a wall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to protect the coast.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Piling these cages along the shore is effective in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reducing coastal erosion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through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dissipating wave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energy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gabions in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Norfolk, United Kingdom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weaken wave energy to help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reduce the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rate of erosion.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It is a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short term strategy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wired cages corrode easily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by seawater. Building such large physical structure may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disrupt or alter the natural coastal processes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of erosion and deposition. The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natural environment may be disturbed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as a result.</a:t>
            </a:r>
          </a:p>
          <a:p>
            <a:pPr marL="0" indent="0" defTabSz="457200">
              <a:buNone/>
              <a:defRPr/>
            </a:pP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0498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Hard Engineering Measures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Gabions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10" y="1352550"/>
            <a:ext cx="6378223" cy="4783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22529" y="6159501"/>
            <a:ext cx="9726787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Gabions constructed in North Norfolk, United Kingdom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93400" y="3144218"/>
            <a:ext cx="1544780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Gabions</a:t>
            </a:r>
          </a:p>
        </p:txBody>
      </p:sp>
    </p:spTree>
    <p:extLst>
      <p:ext uri="{BB962C8B-B14F-4D97-AF65-F5344CB8AC3E}">
        <p14:creationId xmlns:p14="http://schemas.microsoft.com/office/powerpoint/2010/main" val="2832818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Hard Engineering Measures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Breakwaters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36787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Breakwaters are structures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composed of concrete or boulders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built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parallel to the coast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or with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one end attached to the coast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Breakwaters protect the coast and harbour by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breaking the force of oncoming waves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before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they reach the shore.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They are built at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East Coast Park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in Singapore and are used to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accumulate sediments for the formation of beaches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Breakwaters can protect only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 limited area of the coast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Areas located away from breakwaters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will not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sufficient sediments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will be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eroded away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over time.</a:t>
            </a:r>
          </a:p>
        </p:txBody>
      </p:sp>
    </p:spTree>
    <p:extLst>
      <p:ext uri="{BB962C8B-B14F-4D97-AF65-F5344CB8AC3E}">
        <p14:creationId xmlns:p14="http://schemas.microsoft.com/office/powerpoint/2010/main" val="1030690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Hard Engineering Measures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Breakwaters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12" y="1352550"/>
            <a:ext cx="7339571" cy="48945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-265995" y="6247127"/>
            <a:ext cx="9726787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Breakwaters constructed in East Coast Park, Singapore</a:t>
            </a:r>
          </a:p>
        </p:txBody>
      </p:sp>
      <p:sp>
        <p:nvSpPr>
          <p:cNvPr id="7" name="TextBox 6"/>
          <p:cNvSpPr txBox="1"/>
          <p:nvPr/>
        </p:nvSpPr>
        <p:spPr>
          <a:xfrm rot="21256172">
            <a:off x="2483538" y="4211078"/>
            <a:ext cx="1861400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Breakwater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74793" y="3841114"/>
            <a:ext cx="3317029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Formation of beach due to sediment accumulation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7571891" y="4252295"/>
            <a:ext cx="1108303" cy="116505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37919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Hard Engineering Measures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Groynes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44069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Groynes are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low walls constructed at right angles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the coast to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trap beach sediments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Groynes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absorb energy waves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cause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materials to be deposited on the side of the groyne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facing the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longshore drift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They are built at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East Coast Park in Singapore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effectively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slowing down beach drifting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encouraging the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development of a wide beach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However, it is a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short term strategy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as it requires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constant maintenance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since the structure is constantly impacted upon the waves. Furthermore, changing dynamic coastal processes such as erosion and deposition may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impact natural habitats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51211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714" y="1698127"/>
            <a:ext cx="6821368" cy="454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Hard Engineering Measures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Groynes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265995" y="6247127"/>
            <a:ext cx="9726787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Groynes constructed in East Coast Park, Singapore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56133" y="4549000"/>
            <a:ext cx="1861400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Groynes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4793" y="3841114"/>
            <a:ext cx="3317029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Groynes are rather costly and expensive to maintain</a:t>
            </a:r>
          </a:p>
        </p:txBody>
      </p:sp>
      <p:cxnSp>
        <p:nvCxnSpPr>
          <p:cNvPr id="9" name="Straight Arrow Connector 8"/>
          <p:cNvCxnSpPr>
            <a:endCxn id="8" idx="1"/>
          </p:cNvCxnSpPr>
          <p:nvPr/>
        </p:nvCxnSpPr>
        <p:spPr>
          <a:xfrm flipV="1">
            <a:off x="5130800" y="4195057"/>
            <a:ext cx="3443993" cy="495746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2479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Hard Engineering Measures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Tetrapods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44069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Tetrapods are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four-legged concrete structures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which are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stacked offshore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 an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interlocking position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Allow water to pass around them rather than hitting against them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It also has a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longer life span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compared to other hard engineering structures as gaps in interlocking tetrapods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allow water to flow freely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tetrapods are successfully implemented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off the coast of Hokkaido in Japan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Serves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as a hazard to swimmers and surfers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They are also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aesthetically unappealing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affect the natural beauty of coasts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25115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364" y="1567882"/>
            <a:ext cx="7018867" cy="46792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Hard Engineering Measures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Tetrapods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2606" y="6262404"/>
            <a:ext cx="9726787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Tetrapods constructed in </a:t>
            </a:r>
            <a:r>
              <a:rPr lang="en-US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Malé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Maldives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77133" y="4836867"/>
            <a:ext cx="1861400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Tetrapods</a:t>
            </a:r>
          </a:p>
        </p:txBody>
      </p:sp>
    </p:spTree>
    <p:extLst>
      <p:ext uri="{BB962C8B-B14F-4D97-AF65-F5344CB8AC3E}">
        <p14:creationId xmlns:p14="http://schemas.microsoft.com/office/powerpoint/2010/main" val="3521664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</TotalTime>
  <Words>1655</Words>
  <Application>Microsoft Office PowerPoint</Application>
  <PresentationFormat>Widescreen</PresentationFormat>
  <Paragraphs>167</Paragraphs>
  <Slides>28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Rockwell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Sky123.Org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Ray Zin</dc:creator>
  <cp:lastModifiedBy>usr</cp:lastModifiedBy>
  <cp:revision>152</cp:revision>
  <dcterms:created xsi:type="dcterms:W3CDTF">2018-06-19T13:44:59Z</dcterms:created>
  <dcterms:modified xsi:type="dcterms:W3CDTF">2019-08-05T11:56:49Z</dcterms:modified>
</cp:coreProperties>
</file>