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92" r:id="rId24"/>
    <p:sldId id="293" r:id="rId25"/>
    <p:sldId id="294" r:id="rId26"/>
    <p:sldId id="280" r:id="rId27"/>
    <p:sldId id="295" r:id="rId28"/>
    <p:sldId id="281" r:id="rId29"/>
    <p:sldId id="282" r:id="rId30"/>
    <p:sldId id="283" r:id="rId31"/>
    <p:sldId id="284" r:id="rId32"/>
    <p:sldId id="289" r:id="rId33"/>
    <p:sldId id="290" r:id="rId34"/>
    <p:sldId id="291" r:id="rId35"/>
    <p:sldId id="298" r:id="rId36"/>
    <p:sldId id="299" r:id="rId37"/>
    <p:sldId id="300" r:id="rId38"/>
    <p:sldId id="285" r:id="rId39"/>
    <p:sldId id="286" r:id="rId40"/>
    <p:sldId id="287" r:id="rId41"/>
    <p:sldId id="288" r:id="rId42"/>
    <p:sldId id="296" r:id="rId43"/>
    <p:sldId id="29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3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6/7/2019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a:t>
            </a:fld>
            <a:endParaRPr lang="en-US"/>
          </a:p>
        </p:txBody>
      </p:sp>
    </p:spTree>
    <p:extLst>
      <p:ext uri="{BB962C8B-B14F-4D97-AF65-F5344CB8AC3E}">
        <p14:creationId xmlns:p14="http://schemas.microsoft.com/office/powerpoint/2010/main" val="61446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335025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96653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579397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73355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2229740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548953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425529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591569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3150416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3808111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23659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4208406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153744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4220794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1282574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3215190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172702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919968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1237254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2278785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172894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1287854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1068924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980574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503240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4177181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418383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116356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2229114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1800913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21339089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1473476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2131033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1627972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2738129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1901448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43</a:t>
            </a:fld>
            <a:endParaRPr lang="en-US"/>
          </a:p>
        </p:txBody>
      </p:sp>
    </p:spTree>
    <p:extLst>
      <p:ext uri="{BB962C8B-B14F-4D97-AF65-F5344CB8AC3E}">
        <p14:creationId xmlns:p14="http://schemas.microsoft.com/office/powerpoint/2010/main" val="3137930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6/7/2019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6/7/2019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6/7/2019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6/7/2019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6/7/2019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t="-5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6/7/2019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a:t>
            </a: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1 - Coasts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a:t>
            </a:r>
            <a:r>
              <a:rPr lang="en-US" dirty="0" smtClean="0">
                <a:solidFill>
                  <a:schemeClr val="bg1"/>
                </a:solidFill>
                <a:effectLst>
                  <a:outerShdw blurRad="38100" dist="38100" dir="2700000" algn="tl">
                    <a:srgbClr val="000000">
                      <a:alpha val="43137"/>
                    </a:srgbClr>
                  </a:outerShdw>
                </a:effectLst>
                <a:latin typeface="Rockwell" panose="02060603020205020403" pitchFamily="18" charset="0"/>
              </a:rPr>
              <a:t>2 – Why are coastal areas valuable?</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are coastal areas valuable?</a:t>
            </a:r>
          </a:p>
        </p:txBody>
      </p:sp>
      <p:sp>
        <p:nvSpPr>
          <p:cNvPr id="5" name="Content Placeholder 2"/>
          <p:cNvSpPr txBox="1">
            <a:spLocks/>
          </p:cNvSpPr>
          <p:nvPr/>
        </p:nvSpPr>
        <p:spPr>
          <a:xfrm>
            <a:off x="838199" y="1418137"/>
            <a:ext cx="10515600" cy="1672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How do people use coastal areas?</a:t>
            </a:r>
            <a:endParaRPr lang="en-US" sz="2400" dirty="0">
              <a:solidFill>
                <a:srgbClr val="FFFF00"/>
              </a:solidFill>
              <a:effectLst>
                <a:outerShdw blurRad="38100" dist="38100" dir="2700000" algn="tl">
                  <a:srgbClr val="000000">
                    <a:alpha val="43137"/>
                  </a:srgbClr>
                </a:outerShdw>
              </a:effectLst>
              <a:latin typeface="Rockwell" panose="02060603020205020403" pitchFamily="18" charset="0"/>
            </a:endParaRPr>
          </a:p>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Why are coral reef ecosystems distinctive and valuable?</a:t>
            </a:r>
          </a:p>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Why are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mangrove ecosystems distinctive and valuable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771830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people use coastal areas?</a:t>
            </a:r>
          </a:p>
        </p:txBody>
      </p:sp>
      <p:sp>
        <p:nvSpPr>
          <p:cNvPr id="18" name="Content Placeholder 2"/>
          <p:cNvSpPr txBox="1">
            <a:spLocks/>
          </p:cNvSpPr>
          <p:nvPr/>
        </p:nvSpPr>
        <p:spPr>
          <a:xfrm>
            <a:off x="838199" y="1418137"/>
            <a:ext cx="10515600" cy="1536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People use coasts in many ways. The use of the coast affects its appearance, function and ecosystems. Human activities in coastal areas include the following. However, we will examine 3 of these activities highlighted in yellow in more detail.</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90665846"/>
              </p:ext>
            </p:extLst>
          </p:nvPr>
        </p:nvGraphicFramePr>
        <p:xfrm>
          <a:off x="2031999" y="2954867"/>
          <a:ext cx="8128000" cy="295656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8128000"/>
              </a:tblGrid>
              <a:tr h="370840">
                <a:tc>
                  <a:txBody>
                    <a:bodyPr/>
                    <a:lstStyle/>
                    <a:p>
                      <a:r>
                        <a:rPr lang="en-US" sz="2000" dirty="0" smtClean="0">
                          <a:effectLst>
                            <a:outerShdw blurRad="38100" dist="38100" dir="2700000" algn="tl">
                              <a:srgbClr val="000000">
                                <a:alpha val="43137"/>
                              </a:srgbClr>
                            </a:outerShdw>
                          </a:effectLst>
                          <a:latin typeface="Rockwell" panose="02060603020205020403" pitchFamily="18" charset="0"/>
                        </a:rPr>
                        <a:t>Human</a:t>
                      </a:r>
                      <a:r>
                        <a:rPr lang="en-US" sz="2000" baseline="0" dirty="0" smtClean="0">
                          <a:effectLst>
                            <a:outerShdw blurRad="38100" dist="38100" dir="2700000" algn="tl">
                              <a:srgbClr val="000000">
                                <a:alpha val="43137"/>
                              </a:srgbClr>
                            </a:outerShdw>
                          </a:effectLst>
                          <a:latin typeface="Rockwell" panose="02060603020205020403" pitchFamily="18" charset="0"/>
                        </a:rPr>
                        <a:t> Activities in Coastal Areas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pPr marL="285750" indent="-285750">
                        <a:buFont typeface="Arial" panose="020B0604020202020204" pitchFamily="34" charset="0"/>
                        <a:buChar char="•"/>
                      </a:pPr>
                      <a:r>
                        <a:rPr lang="en-US" dirty="0" smtClean="0">
                          <a:solidFill>
                            <a:srgbClr val="FFFF00"/>
                          </a:solidFill>
                          <a:effectLst>
                            <a:outerShdw blurRad="38100" dist="38100" dir="2700000" algn="tl">
                              <a:srgbClr val="000000">
                                <a:alpha val="43137"/>
                              </a:srgbClr>
                            </a:outerShdw>
                          </a:effectLst>
                          <a:latin typeface="Rockwell" panose="02060603020205020403" pitchFamily="18" charset="0"/>
                        </a:rPr>
                        <a:t>Fisheries and Aquaculture</a:t>
                      </a:r>
                    </a:p>
                    <a:p>
                      <a:pPr marL="285750" indent="-285750">
                        <a:buFont typeface="Arial" panose="020B0604020202020204" pitchFamily="34" charset="0"/>
                        <a:buChar char="•"/>
                      </a:pPr>
                      <a:r>
                        <a:rPr lang="en-US" dirty="0" smtClean="0">
                          <a:solidFill>
                            <a:srgbClr val="FFFF00"/>
                          </a:solidFill>
                          <a:effectLst>
                            <a:outerShdw blurRad="38100" dist="38100" dir="2700000" algn="tl">
                              <a:srgbClr val="000000">
                                <a:alpha val="43137"/>
                              </a:srgbClr>
                            </a:outerShdw>
                          </a:effectLst>
                          <a:latin typeface="Rockwell" panose="02060603020205020403" pitchFamily="18" charset="0"/>
                        </a:rPr>
                        <a:t>Housing</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 and Transportation</a:t>
                      </a:r>
                    </a:p>
                    <a:p>
                      <a:pPr marL="285750" indent="-285750">
                        <a:buFont typeface="Arial" panose="020B0604020202020204" pitchFamily="34" charset="0"/>
                        <a:buChar char="•"/>
                      </a:pP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Tourism and Recreation</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Ports, Harbours and Piers</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Wind Farming</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Desalination</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Sand Mining and Salt Extraction</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Waste Disposal Operations</a:t>
                      </a:r>
                    </a:p>
                    <a:p>
                      <a:pPr marL="285750" indent="-285750">
                        <a:buFont typeface="Arial" panose="020B0604020202020204" pitchFamily="34" charset="0"/>
                        <a:buChar char="•"/>
                      </a:pPr>
                      <a:r>
                        <a:rPr lang="en-US" baseline="0" dirty="0" smtClean="0">
                          <a:effectLst>
                            <a:outerShdw blurRad="38100" dist="38100" dir="2700000" algn="tl">
                              <a:srgbClr val="000000">
                                <a:alpha val="43137"/>
                              </a:srgbClr>
                            </a:outerShdw>
                          </a:effectLst>
                          <a:latin typeface="Rockwell" panose="02060603020205020403" pitchFamily="18" charset="0"/>
                        </a:rPr>
                        <a:t>Oil Refining</a:t>
                      </a:r>
                      <a:endParaRPr lang="en-US" dirty="0">
                        <a:effectLst>
                          <a:outerShdw blurRad="38100" dist="38100" dir="2700000" algn="tl">
                            <a:srgbClr val="000000">
                              <a:alpha val="43137"/>
                            </a:srgbClr>
                          </a:outerShdw>
                        </a:effectLst>
                        <a:latin typeface="Rockwell" panose="02060603020205020403" pitchFamily="18" charset="0"/>
                      </a:endParaRPr>
                    </a:p>
                  </a:txBody>
                  <a:tcPr/>
                </a:tc>
              </a:tr>
            </a:tbl>
          </a:graphicData>
        </a:graphic>
      </p:graphicFrame>
    </p:spTree>
    <p:extLst>
      <p:ext uri="{BB962C8B-B14F-4D97-AF65-F5344CB8AC3E}">
        <p14:creationId xmlns:p14="http://schemas.microsoft.com/office/powerpoint/2010/main" val="3802671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Fisheries and Aquaculture</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0" cy="20531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Due 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increasing demand for fish</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declining global fish stock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as a result from overfishing with advanced fishing methods in the deep seas,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fish are now farmed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Fish are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bred and reared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fisheries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such as caged enclosures in coastal waters and ponds.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3471333"/>
            <a:ext cx="6145276" cy="3146955"/>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7120467" y="4639188"/>
            <a:ext cx="4622800" cy="81124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An example of a fishery, which is a caged enclosure in coastal waters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466697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Fisheries and Aquaculture</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2742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Aquaculture contributes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33% of the world’s fish supply</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and is widely practised in Asian countries like China, India, Vietnam, Indonesia, Thailand and the Philippines.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4306340" y="3636433"/>
            <a:ext cx="7171269" cy="138006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From the table, it is observed that the top 6 aquaculture producers are mainly LDCs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Asia. They rely heavily on aquaculture for a living and have a large proportion of workforce in the primary industry.</a:t>
            </a:r>
          </a:p>
        </p:txBody>
      </p:sp>
      <p:pic>
        <p:nvPicPr>
          <p:cNvPr id="7" name="Picture 6">
            <a:extLst>
              <a:ext uri="{FF2B5EF4-FFF2-40B4-BE49-F238E27FC236}">
                <a16:creationId xmlns="" xmlns:a16="http://schemas.microsoft.com/office/drawing/2014/main" id="{AAADD464-B059-44F2-B05F-0D00FEF1E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8098"/>
          <a:stretch>
            <a:fillRect/>
          </a:stretch>
        </p:blipFill>
        <p:spPr bwMode="auto">
          <a:xfrm>
            <a:off x="1035017" y="2615141"/>
            <a:ext cx="3172915" cy="334539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936607" y="5960533"/>
            <a:ext cx="3369733" cy="89746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1800" dirty="0" smtClean="0">
                <a:solidFill>
                  <a:schemeClr val="bg1"/>
                </a:solidFill>
                <a:effectLst>
                  <a:outerShdw blurRad="38100" dist="38100" dir="2700000" algn="tl">
                    <a:srgbClr val="000000">
                      <a:alpha val="43137"/>
                    </a:srgbClr>
                  </a:outerShdw>
                </a:effectLst>
                <a:latin typeface="Rockwell" panose="02060603020205020403" pitchFamily="18" charset="0"/>
              </a:rPr>
              <a:t>Top ten aquaculture producers of fish, crustaceans and molluscs in 2008</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114357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Fisheries and Aquaculture</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Case Study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Cà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Mau, Vietnam</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579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Shrimp farms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Cà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Mau province are carried out 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ponds constructed of mud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or concrete 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waterlogged areas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that have been cleared of 60,000 hectares of coastal mangroves for building materials, firewood, charcoal and medicinal herbs.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2119" y="2646679"/>
            <a:ext cx="6524413" cy="3669982"/>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6178124" y="6358994"/>
            <a:ext cx="2692401" cy="45564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Cà Mau, Vietnam</a:t>
            </a:r>
          </a:p>
        </p:txBody>
      </p:sp>
    </p:spTree>
    <p:extLst>
      <p:ext uri="{BB962C8B-B14F-4D97-AF65-F5344CB8AC3E}">
        <p14:creationId xmlns:p14="http://schemas.microsoft.com/office/powerpoint/2010/main" val="1458778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Fisheries and Aquaculture</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Case Study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Cà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Mau, Vietnam</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1472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Since 1990s,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shrimp production has accelerated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and valued at US$800 million in 2010. This was largely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at the cost of mangrove forests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wetland rice fields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2321" y="2318838"/>
            <a:ext cx="2338389" cy="4157134"/>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1231" y="2565400"/>
            <a:ext cx="5652305" cy="3910572"/>
          </a:xfrm>
          <a:prstGeom prst="rect">
            <a:avLst/>
          </a:prstGeom>
        </p:spPr>
      </p:pic>
      <p:sp>
        <p:nvSpPr>
          <p:cNvPr id="7" name="Content Placeholder 2"/>
          <p:cNvSpPr txBox="1">
            <a:spLocks/>
          </p:cNvSpPr>
          <p:nvPr/>
        </p:nvSpPr>
        <p:spPr>
          <a:xfrm>
            <a:off x="797105" y="4143536"/>
            <a:ext cx="2099734" cy="7542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A shrimp farm in </a:t>
            </a: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Cà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Mau</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982016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Housing and Transportation</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0" cy="15705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Many people especially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fishermen living in houses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built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on stilts in the water</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near the coasts. Living near the coast is a way of life for these people as they can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rely on daily tides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remove household waste from the area.</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3591" y="2639278"/>
            <a:ext cx="5547941" cy="3923082"/>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7611532" y="4382353"/>
            <a:ext cx="3630962" cy="4369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Stilt houses in Cambodia</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014313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Housing and Transportation</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Case Study of Kukup, Malaysia</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100734" cy="4881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Kukup is a town located on the southwest corner of Johor. It has 3 fishing villages, one of which is Air Masin. Air Masin has about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180 houses built on stilts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 the water.</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 diversity of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marine products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like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crabs, fish and shellfish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caught from the sea are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main sources of income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local fishermen. Fishermen use moderate size boats to fish in the sea.</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7125413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Tourism and Recreation</a:t>
            </a:r>
          </a:p>
        </p:txBody>
      </p:sp>
      <p:sp>
        <p:nvSpPr>
          <p:cNvPr id="18" name="Content Placeholder 2"/>
          <p:cNvSpPr txBox="1">
            <a:spLocks/>
          </p:cNvSpPr>
          <p:nvPr/>
        </p:nvSpPr>
        <p:spPr>
          <a:xfrm>
            <a:off x="838199" y="1418136"/>
            <a:ext cx="10100734" cy="18499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People usually associate coasts with tourism and recreation. Tourism involves the temporary movement of people, primarily for leisure or recreational purposes. Recreation involves activities done for enjoyment when one is not working. Coasts are therefore popular for tourism and recreation.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550055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Tourism and Recreation</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Case Study of Sentosa, Singapore</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100734" cy="18499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Sentosa Island is fringed by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sheltered artificial beaches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on its southern coast, with an integrated resort, an exclusive residential area, 2 golf courses and a marina.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use of the coast has been maximised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 excellent example of a heavily capitalized coastline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ONE</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 15 Marina Club</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3268133"/>
            <a:ext cx="5850466" cy="2903903"/>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1333498" y="6236553"/>
            <a:ext cx="4859868" cy="40978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Pool Bar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ONE° 15 Marina Club </a:t>
            </a:r>
          </a:p>
        </p:txBody>
      </p:sp>
      <p:sp>
        <p:nvSpPr>
          <p:cNvPr id="6" name="Content Placeholder 2"/>
          <p:cNvSpPr txBox="1">
            <a:spLocks/>
          </p:cNvSpPr>
          <p:nvPr/>
        </p:nvSpPr>
        <p:spPr>
          <a:xfrm>
            <a:off x="6688665" y="4187914"/>
            <a:ext cx="5236636" cy="106434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These coastal attractions have led to an influx of tourists to Singapore – 19 million in 2011, an increase of 600% from 2003</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58407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are coastal areas valuable?</a:t>
            </a:r>
          </a:p>
        </p:txBody>
      </p:sp>
      <p:sp>
        <p:nvSpPr>
          <p:cNvPr id="5" name="Content Placeholder 2"/>
          <p:cNvSpPr txBox="1">
            <a:spLocks/>
          </p:cNvSpPr>
          <p:nvPr/>
        </p:nvSpPr>
        <p:spPr>
          <a:xfrm>
            <a:off x="838199" y="1418137"/>
            <a:ext cx="10515600" cy="1672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How do people use coastal areas?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457200" indent="-457200" defTabSz="457200">
              <a:buFont typeface="Arial" charset="0"/>
              <a:buAutoNum type="alphaLcPeriod"/>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Why are coral reef ecosystems distinctive and valuable?</a:t>
            </a:r>
          </a:p>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Why are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mangrove ecosystems distinctive and valuable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04929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are coral reef ecosystems distinctive and valuable?</a:t>
            </a:r>
          </a:p>
        </p:txBody>
      </p:sp>
      <p:sp>
        <p:nvSpPr>
          <p:cNvPr id="18" name="Content Placeholder 2"/>
          <p:cNvSpPr txBox="1">
            <a:spLocks/>
          </p:cNvSpPr>
          <p:nvPr/>
        </p:nvSpPr>
        <p:spPr>
          <a:xfrm>
            <a:off x="838199" y="1418137"/>
            <a:ext cx="10515600" cy="1536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Besides being aesthetically pleasing and hence a resource for recreation, coral reefs are also a resource for the livelihood of millions of people. These reefs provide food, building materials, shelter and recreation for some people.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623149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Coral Reef Ecosystems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4064001" cy="4246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 reefs are structures that develop at, or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slightly below sea level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on the seabed. They are built by and made up of thousands of tiny animals known as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coral polyps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which secrete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rock-like deposits of calcium carbonate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protect the soft and delicate body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of the polyp.</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7254" y="1469733"/>
            <a:ext cx="6845345" cy="4518932"/>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8051801" y="3259268"/>
            <a:ext cx="1109134" cy="4699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Coral</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7" name="Content Placeholder 2"/>
          <p:cNvSpPr txBox="1">
            <a:spLocks/>
          </p:cNvSpPr>
          <p:nvPr/>
        </p:nvSpPr>
        <p:spPr>
          <a:xfrm>
            <a:off x="5511800" y="4732468"/>
            <a:ext cx="1905001" cy="4699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Coral Polyps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156439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Coral Reef Ecosystems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4064001" cy="4246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As colonies of coral polyps die, new polyps continue living on the reef, while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calcium carbonate skeletons accumulate as limestone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577" t="32951" r="49637" b="19811"/>
          <a:stretch/>
        </p:blipFill>
        <p:spPr>
          <a:xfrm>
            <a:off x="4902200" y="1352550"/>
            <a:ext cx="7053944" cy="50952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59963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Distribution of Coral Reefs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447868" cy="15875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 reefs are widely distributed but are mostly found between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Tropic of Cancer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Tropic of Capricorn</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With about 70,000km</a:t>
            </a:r>
            <a:r>
              <a:rPr lang="en-US" sz="2400" baseline="30000" dirty="0" smtClean="0">
                <a:solidFill>
                  <a:schemeClr val="bg1"/>
                </a:solidFill>
                <a:effectLst>
                  <a:outerShdw blurRad="38100" dist="38100" dir="2700000" algn="tl">
                    <a:srgbClr val="000000">
                      <a:alpha val="43137"/>
                    </a:srgbClr>
                  </a:outerShdw>
                </a:effectLst>
                <a:latin typeface="Rockwell" panose="02060603020205020403" pitchFamily="18" charset="0"/>
              </a:rPr>
              <a:t>2</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of coral reefs, the region of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Southeast Asia has the largest area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highest biodiversity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of coral reefs in the world.</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0133" y="2895600"/>
            <a:ext cx="6671733" cy="3546026"/>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3826933" y="6441626"/>
            <a:ext cx="4538132" cy="4237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Global distribution of Coral Reefs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6901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Distribution of Coral Reefs</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Most Popular Coral Reefs around the World</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954616" y="4907491"/>
            <a:ext cx="4855634" cy="74824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Great Barrier Reef off the coast of Queensland in Northeastern Australia</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33" y="1527175"/>
            <a:ext cx="6121400" cy="3315758"/>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0525" y="1527175"/>
            <a:ext cx="4983347" cy="3699933"/>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6740525" y="5281612"/>
            <a:ext cx="4855634" cy="44185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Apo Reef in the Philippines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101402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Environmental Conditions for Growth</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Favourable Conditions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447868" cy="9271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Corals are confined to certain environments because they are fragile and very sensitive to water temperature.</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85589687"/>
              </p:ext>
            </p:extLst>
          </p:nvPr>
        </p:nvGraphicFramePr>
        <p:xfrm>
          <a:off x="838199" y="2252133"/>
          <a:ext cx="10447868" cy="1010920"/>
        </p:xfrm>
        <a:graphic>
          <a:graphicData uri="http://schemas.openxmlformats.org/drawingml/2006/table">
            <a:tbl>
              <a:tblPr firstRow="1" bandRow="1">
                <a:effectLst>
                  <a:outerShdw blurRad="50800" dist="38100" dir="2700000" algn="tl" rotWithShape="0">
                    <a:prstClr val="black">
                      <a:alpha val="40000"/>
                    </a:prstClr>
                  </a:outerShdw>
                </a:effectLst>
                <a:tableStyleId>{125E5076-3810-47DD-B79F-674D7AD40C01}</a:tableStyleId>
              </a:tblPr>
              <a:tblGrid>
                <a:gridCol w="5647268"/>
                <a:gridCol w="4800600"/>
              </a:tblGrid>
              <a:tr h="370840">
                <a:tc>
                  <a:txBody>
                    <a:bodyPr/>
                    <a:lstStyle/>
                    <a:p>
                      <a:pPr algn="ctr"/>
                      <a:r>
                        <a:rPr lang="en-US" dirty="0" smtClean="0">
                          <a:effectLst>
                            <a:outerShdw blurRad="38100" dist="38100" dir="2700000" algn="tl">
                              <a:srgbClr val="000000">
                                <a:alpha val="43137"/>
                              </a:srgbClr>
                            </a:outerShdw>
                          </a:effectLst>
                          <a:latin typeface="Rockwell" panose="02060603020205020403" pitchFamily="18" charset="0"/>
                        </a:rPr>
                        <a:t>Favourable Conditions</a:t>
                      </a:r>
                      <a:endParaRPr lang="en-US"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dirty="0" smtClean="0">
                          <a:effectLst>
                            <a:outerShdw blurRad="38100" dist="38100" dir="2700000" algn="tl">
                              <a:srgbClr val="000000">
                                <a:alpha val="43137"/>
                              </a:srgbClr>
                            </a:outerShdw>
                          </a:effectLst>
                          <a:latin typeface="Rockwell" panose="02060603020205020403" pitchFamily="18" charset="0"/>
                        </a:rPr>
                        <a:t>Purpose</a:t>
                      </a:r>
                      <a:endParaRPr lang="en-US"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effectLst>
                            <a:outerShdw blurRad="38100" dist="38100" dir="2700000" algn="tl">
                              <a:srgbClr val="000000">
                                <a:alpha val="43137"/>
                              </a:srgbClr>
                            </a:outerShdw>
                          </a:effectLst>
                          <a:latin typeface="Rockwell" panose="02060603020205020403" pitchFamily="18" charset="0"/>
                        </a:rPr>
                        <a:t>Warm</a:t>
                      </a:r>
                      <a:r>
                        <a:rPr lang="en-US" baseline="0" dirty="0" smtClean="0">
                          <a:effectLst>
                            <a:outerShdw blurRad="38100" dist="38100" dir="2700000" algn="tl">
                              <a:srgbClr val="000000">
                                <a:alpha val="43137"/>
                              </a:srgbClr>
                            </a:outerShdw>
                          </a:effectLst>
                          <a:latin typeface="Rockwell" panose="02060603020205020403" pitchFamily="18" charset="0"/>
                        </a:rPr>
                        <a:t> and clear shallow tropical saline waters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not lower than 17</a:t>
                      </a:r>
                      <a:r>
                        <a:rPr lang="en-US" baseline="30000" dirty="0" smtClean="0">
                          <a:solidFill>
                            <a:srgbClr val="FFFF00"/>
                          </a:solidFill>
                          <a:effectLst>
                            <a:outerShdw blurRad="38100" dist="38100" dir="2700000" algn="tl">
                              <a:srgbClr val="000000">
                                <a:alpha val="43137"/>
                              </a:srgbClr>
                            </a:outerShdw>
                          </a:effectLst>
                          <a:latin typeface="Rockwell" panose="02060603020205020403" pitchFamily="18" charset="0"/>
                        </a:rPr>
                        <a:t>o</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C </a:t>
                      </a:r>
                      <a:r>
                        <a:rPr lang="en-US" baseline="0" dirty="0" smtClean="0">
                          <a:effectLst>
                            <a:outerShdw blurRad="38100" dist="38100" dir="2700000" algn="tl">
                              <a:srgbClr val="000000">
                                <a:alpha val="43137"/>
                              </a:srgbClr>
                            </a:outerShdw>
                          </a:effectLst>
                          <a:latin typeface="Rockwell" panose="02060603020205020403" pitchFamily="18" charset="0"/>
                        </a:rPr>
                        <a:t>and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not deeper than 60m</a:t>
                      </a:r>
                      <a:r>
                        <a:rPr lang="en-US" baseline="0" dirty="0" smtClean="0">
                          <a:effectLst>
                            <a:outerShdw blurRad="38100" dist="38100" dir="2700000" algn="tl">
                              <a:srgbClr val="000000">
                                <a:alpha val="43137"/>
                              </a:srgbClr>
                            </a:outerShdw>
                          </a:effectLst>
                          <a:latin typeface="Rockwell" panose="02060603020205020403" pitchFamily="18" charset="0"/>
                        </a:rPr>
                        <a:t>.</a:t>
                      </a:r>
                      <a:endParaRPr lang="en-US" dirty="0" smtClean="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latin typeface="Rockwell" panose="02060603020205020403" pitchFamily="18" charset="0"/>
                        </a:rPr>
                        <a:t>To allow</a:t>
                      </a:r>
                      <a:r>
                        <a:rPr lang="en-US" baseline="0" dirty="0" smtClean="0">
                          <a:effectLst>
                            <a:outerShdw blurRad="38100" dist="38100" dir="2700000" algn="tl">
                              <a:srgbClr val="000000">
                                <a:alpha val="43137"/>
                              </a:srgbClr>
                            </a:outerShdw>
                          </a:effectLst>
                          <a:latin typeface="Rockwell" panose="02060603020205020403" pitchFamily="18" charset="0"/>
                        </a:rPr>
                        <a:t>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photosynthesis of coral food</a:t>
                      </a:r>
                      <a:r>
                        <a:rPr lang="en-US" baseline="0" dirty="0" smtClean="0">
                          <a:effectLst>
                            <a:outerShdw blurRad="38100" dist="38100" dir="2700000" algn="tl">
                              <a:srgbClr val="000000">
                                <a:alpha val="43137"/>
                              </a:srgbClr>
                            </a:outerShdw>
                          </a:effectLst>
                          <a:latin typeface="Rockwell" panose="02060603020205020403" pitchFamily="18" charset="0"/>
                        </a:rPr>
                        <a:t> such as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phytoplankton</a:t>
                      </a:r>
                      <a:r>
                        <a:rPr lang="en-US" baseline="0" dirty="0" smtClean="0">
                          <a:effectLst>
                            <a:outerShdw blurRad="38100" dist="38100" dir="2700000" algn="tl">
                              <a:srgbClr val="000000">
                                <a:alpha val="43137"/>
                              </a:srgbClr>
                            </a:outerShdw>
                          </a:effectLst>
                          <a:latin typeface="Rockwell" panose="02060603020205020403" pitchFamily="18" charset="0"/>
                        </a:rPr>
                        <a:t> and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algae</a:t>
                      </a:r>
                      <a:r>
                        <a:rPr lang="en-US" baseline="0" dirty="0" smtClean="0">
                          <a:effectLst>
                            <a:outerShdw blurRad="38100" dist="38100" dir="2700000" algn="tl">
                              <a:srgbClr val="000000">
                                <a:alpha val="43137"/>
                              </a:srgbClr>
                            </a:outerShdw>
                          </a:effectLst>
                          <a:latin typeface="Rockwell" panose="02060603020205020403" pitchFamily="18" charset="0"/>
                        </a:rPr>
                        <a:t>.</a:t>
                      </a:r>
                      <a:endParaRPr lang="en-US" dirty="0">
                        <a:effectLst>
                          <a:outerShdw blurRad="38100" dist="38100" dir="2700000" algn="tl">
                            <a:srgbClr val="000000">
                              <a:alpha val="43137"/>
                            </a:srgbClr>
                          </a:outerShdw>
                        </a:effectLst>
                        <a:latin typeface="Rockwell" panose="02060603020205020403" pitchFamily="18" charset="0"/>
                      </a:endParaRPr>
                    </a:p>
                  </a:txBody>
                  <a:tcPr/>
                </a:tc>
              </a:tr>
            </a:tbl>
          </a:graphicData>
        </a:graphic>
      </p:graphicFrame>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6962" y="3517369"/>
            <a:ext cx="5476875" cy="3057525"/>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1364192" y="4690133"/>
            <a:ext cx="3648075" cy="7119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Phytoplankton, which is a microscopic marine algae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521786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Environmental Conditions for Growth</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Unfavourable Conditions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447868" cy="9271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Corals are confined to certain environments because they are fragile and very sensitive to water temperature.</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142386067"/>
              </p:ext>
            </p:extLst>
          </p:nvPr>
        </p:nvGraphicFramePr>
        <p:xfrm>
          <a:off x="838199" y="2252133"/>
          <a:ext cx="10447868" cy="1010920"/>
        </p:xfrm>
        <a:graphic>
          <a:graphicData uri="http://schemas.openxmlformats.org/drawingml/2006/table">
            <a:tbl>
              <a:tblPr firstRow="1" bandRow="1">
                <a:effectLst>
                  <a:outerShdw blurRad="50800" dist="38100" dir="2700000" algn="tl" rotWithShape="0">
                    <a:prstClr val="black">
                      <a:alpha val="40000"/>
                    </a:prstClr>
                  </a:outerShdw>
                </a:effectLst>
                <a:tableStyleId>{125E5076-3810-47DD-B79F-674D7AD40C01}</a:tableStyleId>
              </a:tblPr>
              <a:tblGrid>
                <a:gridCol w="3826934"/>
                <a:gridCol w="6620934"/>
              </a:tblGrid>
              <a:tr h="370840">
                <a:tc>
                  <a:txBody>
                    <a:bodyPr/>
                    <a:lstStyle/>
                    <a:p>
                      <a:pPr algn="ctr"/>
                      <a:r>
                        <a:rPr lang="en-US" dirty="0" smtClean="0">
                          <a:effectLst>
                            <a:outerShdw blurRad="38100" dist="38100" dir="2700000" algn="tl">
                              <a:srgbClr val="000000">
                                <a:alpha val="43137"/>
                              </a:srgbClr>
                            </a:outerShdw>
                          </a:effectLst>
                          <a:latin typeface="Rockwell" panose="02060603020205020403" pitchFamily="18" charset="0"/>
                        </a:rPr>
                        <a:t>Unfavourable Conditions</a:t>
                      </a:r>
                      <a:endParaRPr lang="en-US"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dirty="0" smtClean="0">
                          <a:effectLst>
                            <a:outerShdw blurRad="38100" dist="38100" dir="2700000" algn="tl">
                              <a:srgbClr val="000000">
                                <a:alpha val="43137"/>
                              </a:srgbClr>
                            </a:outerShdw>
                          </a:effectLst>
                          <a:latin typeface="Rockwell" panose="02060603020205020403" pitchFamily="18" charset="0"/>
                        </a:rPr>
                        <a:t>Purpose</a:t>
                      </a:r>
                      <a:endParaRPr lang="en-US"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solidFill>
                            <a:srgbClr val="FFFF00"/>
                          </a:solidFill>
                          <a:effectLst>
                            <a:outerShdw blurRad="38100" dist="38100" dir="2700000" algn="tl">
                              <a:srgbClr val="000000">
                                <a:alpha val="43137"/>
                              </a:srgbClr>
                            </a:outerShdw>
                          </a:effectLst>
                          <a:latin typeface="Rockwell" panose="02060603020205020403" pitchFamily="18" charset="0"/>
                        </a:rPr>
                        <a:t>Low salinity</a:t>
                      </a:r>
                      <a:r>
                        <a:rPr lang="en-US" dirty="0" smtClean="0">
                          <a:effectLst>
                            <a:outerShdw blurRad="38100" dist="38100" dir="2700000" algn="tl">
                              <a:srgbClr val="000000">
                                <a:alpha val="43137"/>
                              </a:srgbClr>
                            </a:outerShdw>
                          </a:effectLst>
                          <a:latin typeface="Rockwell" panose="02060603020205020403" pitchFamily="18" charset="0"/>
                        </a:rPr>
                        <a:t>,</a:t>
                      </a:r>
                      <a:r>
                        <a:rPr lang="en-US" baseline="0" dirty="0" smtClean="0">
                          <a:effectLst>
                            <a:outerShdw blurRad="38100" dist="38100" dir="2700000" algn="tl">
                              <a:srgbClr val="000000">
                                <a:alpha val="43137"/>
                              </a:srgbClr>
                            </a:outerShdw>
                          </a:effectLst>
                          <a:latin typeface="Rockwell" panose="02060603020205020403" pitchFamily="18" charset="0"/>
                        </a:rPr>
                        <a:t> accompanied with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high amounts of </a:t>
                      </a:r>
                      <a:r>
                        <a:rPr lang="en-US" dirty="0" smtClean="0">
                          <a:solidFill>
                            <a:srgbClr val="FFFF00"/>
                          </a:solidFill>
                          <a:effectLst>
                            <a:outerShdw blurRad="38100" dist="38100" dir="2700000" algn="tl">
                              <a:srgbClr val="000000">
                                <a:alpha val="43137"/>
                              </a:srgbClr>
                            </a:outerShdw>
                          </a:effectLst>
                          <a:latin typeface="Rockwell" panose="02060603020205020403" pitchFamily="18" charset="0"/>
                        </a:rPr>
                        <a:t>sedimentation</a:t>
                      </a:r>
                      <a:r>
                        <a:rPr lang="en-US" dirty="0" smtClean="0">
                          <a:effectLst>
                            <a:outerShdw blurRad="38100" dist="38100" dir="2700000" algn="tl">
                              <a:srgbClr val="000000">
                                <a:alpha val="43137"/>
                              </a:srgbClr>
                            </a:outerShdw>
                          </a:effectLst>
                          <a:latin typeface="Rockwell" panose="02060603020205020403" pitchFamily="18" charset="0"/>
                        </a:rPr>
                        <a:t>.</a:t>
                      </a:r>
                    </a:p>
                  </a:txBody>
                  <a:tcPr>
                    <a:solidFill>
                      <a:srgbClr val="CD3737"/>
                    </a:solidFill>
                  </a:tcPr>
                </a:tc>
                <a:tc>
                  <a:txBody>
                    <a:bodyPr/>
                    <a:lstStyle/>
                    <a:p>
                      <a:pPr marL="285750" indent="-285750">
                        <a:buFont typeface="Arial" panose="020B0604020202020204" pitchFamily="34" charset="0"/>
                        <a:buChar char="•"/>
                      </a:pPr>
                      <a:r>
                        <a:rPr lang="en-US" dirty="0" smtClean="0">
                          <a:solidFill>
                            <a:srgbClr val="FFFF00"/>
                          </a:solidFill>
                          <a:effectLst>
                            <a:outerShdw blurRad="38100" dist="38100" dir="2700000" algn="tl">
                              <a:srgbClr val="000000">
                                <a:alpha val="43137"/>
                              </a:srgbClr>
                            </a:outerShdw>
                          </a:effectLst>
                          <a:latin typeface="Rockwell" panose="02060603020205020403" pitchFamily="18" charset="0"/>
                        </a:rPr>
                        <a:t>Inhibits coral growth</a:t>
                      </a:r>
                      <a:r>
                        <a:rPr lang="en-US" dirty="0" smtClean="0">
                          <a:effectLst>
                            <a:outerShdw blurRad="38100" dist="38100" dir="2700000" algn="tl">
                              <a:srgbClr val="000000">
                                <a:alpha val="43137"/>
                              </a:srgbClr>
                            </a:outerShdw>
                          </a:effectLst>
                          <a:latin typeface="Rockwell" panose="02060603020205020403" pitchFamily="18" charset="0"/>
                        </a:rPr>
                        <a:t>.</a:t>
                      </a:r>
                      <a:r>
                        <a:rPr lang="en-US" baseline="0" dirty="0" smtClean="0">
                          <a:effectLst>
                            <a:outerShdw blurRad="38100" dist="38100" dir="2700000" algn="tl">
                              <a:srgbClr val="000000">
                                <a:alpha val="43137"/>
                              </a:srgbClr>
                            </a:outerShdw>
                          </a:effectLst>
                          <a:latin typeface="Rockwell" panose="02060603020205020403" pitchFamily="18" charset="0"/>
                        </a:rPr>
                        <a:t> Sediments result in the water turning murky, </a:t>
                      </a:r>
                      <a:r>
                        <a:rPr lang="en-US" baseline="0" dirty="0" smtClean="0">
                          <a:solidFill>
                            <a:srgbClr val="FFFF00"/>
                          </a:solidFill>
                          <a:effectLst>
                            <a:outerShdw blurRad="38100" dist="38100" dir="2700000" algn="tl">
                              <a:srgbClr val="000000">
                                <a:alpha val="43137"/>
                              </a:srgbClr>
                            </a:outerShdw>
                          </a:effectLst>
                          <a:latin typeface="Rockwell" panose="02060603020205020403" pitchFamily="18" charset="0"/>
                        </a:rPr>
                        <a:t>inhibiting sunlight penetration for photosynthesis</a:t>
                      </a:r>
                      <a:r>
                        <a:rPr lang="en-US" baseline="0" dirty="0" smtClean="0">
                          <a:effectLst>
                            <a:outerShdw blurRad="38100" dist="38100" dir="2700000" algn="tl">
                              <a:srgbClr val="000000">
                                <a:alpha val="43137"/>
                              </a:srgbClr>
                            </a:outerShdw>
                          </a:effectLst>
                          <a:latin typeface="Rockwell" panose="02060603020205020403" pitchFamily="18" charset="0"/>
                        </a:rPr>
                        <a:t>.</a:t>
                      </a:r>
                      <a:endParaRPr lang="en-US" dirty="0">
                        <a:effectLst>
                          <a:outerShdw blurRad="38100" dist="38100" dir="2700000" algn="tl">
                            <a:srgbClr val="000000">
                              <a:alpha val="43137"/>
                            </a:srgbClr>
                          </a:outerShdw>
                        </a:effectLst>
                        <a:latin typeface="Rockwell" panose="02060603020205020403" pitchFamily="18" charset="0"/>
                      </a:endParaRPr>
                    </a:p>
                  </a:txBody>
                  <a:tcPr>
                    <a:solidFill>
                      <a:srgbClr val="CD3737"/>
                    </a:solidFill>
                  </a:tcPr>
                </a:tc>
              </a:tr>
            </a:tbl>
          </a:graphicData>
        </a:graphic>
      </p:graphicFrame>
    </p:spTree>
    <p:extLst>
      <p:ext uri="{BB962C8B-B14F-4D97-AF65-F5344CB8AC3E}">
        <p14:creationId xmlns:p14="http://schemas.microsoft.com/office/powerpoint/2010/main" val="1974963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Value of Coral Reefs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9101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 value of coral reefs is their crucial role in supporting natural ecosystems, allowing a wide range of marine creatures to breed and grow.</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54569701"/>
              </p:ext>
            </p:extLst>
          </p:nvPr>
        </p:nvGraphicFramePr>
        <p:xfrm>
          <a:off x="2565399" y="2328333"/>
          <a:ext cx="7061201" cy="187960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7061201"/>
              </a:tblGrid>
              <a:tr h="0">
                <a:tc>
                  <a:txBody>
                    <a:bodyPr/>
                    <a:lstStyle/>
                    <a:p>
                      <a:r>
                        <a:rPr lang="en-US" sz="2000" dirty="0" smtClean="0">
                          <a:effectLst>
                            <a:outerShdw blurRad="38100" dist="38100" dir="2700000" algn="tl">
                              <a:srgbClr val="000000">
                                <a:alpha val="43137"/>
                              </a:srgbClr>
                            </a:outerShdw>
                          </a:effectLst>
                          <a:latin typeface="Rockwell" panose="02060603020205020403" pitchFamily="18" charset="0"/>
                        </a:rPr>
                        <a:t>Value</a:t>
                      </a:r>
                      <a:r>
                        <a:rPr lang="en-US" sz="2000" baseline="0" dirty="0" smtClean="0">
                          <a:effectLst>
                            <a:outerShdw blurRad="38100" dist="38100" dir="2700000" algn="tl">
                              <a:srgbClr val="000000">
                                <a:alpha val="43137"/>
                              </a:srgbClr>
                            </a:outerShdw>
                          </a:effectLst>
                          <a:latin typeface="Rockwell" panose="02060603020205020403" pitchFamily="18" charset="0"/>
                        </a:rPr>
                        <a:t> of Coral Reefs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Habitat to many species of marine life</a:t>
                      </a:r>
                      <a:endParaRPr kumimoji="0" 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endParaRP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Protect land mass from coastal erosion from storms and typhoons</a:t>
                      </a:r>
                      <a:endParaRPr kumimoji="0" 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endParaRP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Nearby land areas developed as tourist attractions</a:t>
                      </a:r>
                      <a:endParaRPr kumimoji="0" 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endParaRP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Corals used as souvenirs</a:t>
                      </a:r>
                      <a:endParaRPr kumimoji="0" 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endParaRPr>
                    </a:p>
                  </a:txBody>
                  <a:tcPr marT="45723" marB="45723" horzOverflow="overflow"/>
                </a:tc>
              </a:tr>
            </a:tbl>
          </a:graphicData>
        </a:graphic>
      </p:graphicFrame>
    </p:spTree>
    <p:extLst>
      <p:ext uri="{BB962C8B-B14F-4D97-AF65-F5344CB8AC3E}">
        <p14:creationId xmlns:p14="http://schemas.microsoft.com/office/powerpoint/2010/main" val="25730218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13673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Across the world, coral reefs are under pressure either from natural processes or human activities. Pressures are events or conditions that cause changes. Natural processes such as floods may damage coral reefs.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948" y="2692400"/>
            <a:ext cx="5808785" cy="377571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6925733" y="4220117"/>
            <a:ext cx="5019675" cy="72027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Coastal development on the Maldives puts pressure on coral reef ecosystems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440226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13673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Across the world, coral reefs are under pressure either from natural processes or human activities. Pressures are events or conditions that cause changes. Natural processes such as floods may damage coral reefs.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277041170"/>
              </p:ext>
            </p:extLst>
          </p:nvPr>
        </p:nvGraphicFramePr>
        <p:xfrm>
          <a:off x="838198" y="2650066"/>
          <a:ext cx="10795003" cy="3931920"/>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2887135"/>
                <a:gridCol w="4309534"/>
                <a:gridCol w="3598334"/>
              </a:tblGrid>
              <a:tr h="370840">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Pressure</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Activity</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Impact</a:t>
                      </a:r>
                      <a:endParaRPr lang="en-US" sz="20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Fishing Methods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Dynamite</a:t>
                      </a:r>
                      <a:r>
                        <a:rPr lang="en-US" sz="1600" baseline="0" dirty="0" smtClean="0">
                          <a:effectLst>
                            <a:outerShdw blurRad="38100" dist="38100" dir="2700000" algn="tl">
                              <a:srgbClr val="000000">
                                <a:alpha val="43137"/>
                              </a:srgbClr>
                            </a:outerShdw>
                          </a:effectLst>
                          <a:latin typeface="Rockwell" panose="02060603020205020403" pitchFamily="18" charset="0"/>
                        </a:rPr>
                        <a:t> blasting</a:t>
                      </a:r>
                    </a:p>
                    <a:p>
                      <a:pPr marL="285750" indent="-285750">
                        <a:buFont typeface="Arial" panose="020B0604020202020204" pitchFamily="34" charset="0"/>
                        <a:buChar char="•"/>
                      </a:pPr>
                      <a:r>
                        <a:rPr lang="en-US" sz="1600" baseline="0" dirty="0" smtClean="0">
                          <a:effectLst>
                            <a:outerShdw blurRad="38100" dist="38100" dir="2700000" algn="tl">
                              <a:srgbClr val="000000">
                                <a:alpha val="43137"/>
                              </a:srgbClr>
                            </a:outerShdw>
                          </a:effectLst>
                          <a:latin typeface="Rockwell" panose="02060603020205020403" pitchFamily="18" charset="0"/>
                        </a:rPr>
                        <a:t>Use of cyanide to stun fish</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Destroys coral reef </a:t>
                      </a:r>
                      <a:r>
                        <a:rPr lang="en-US" sz="1600" dirty="0" smtClean="0">
                          <a:effectLst>
                            <a:outerShdw blurRad="38100" dist="38100" dir="2700000" algn="tl">
                              <a:srgbClr val="000000">
                                <a:alpha val="43137"/>
                              </a:srgbClr>
                            </a:outerShdw>
                          </a:effectLst>
                          <a:latin typeface="Rockwell" panose="02060603020205020403" pitchFamily="18" charset="0"/>
                        </a:rPr>
                        <a:t>habitat</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Recreational Use</a:t>
                      </a:r>
                      <a:r>
                        <a:rPr lang="en-US" sz="1600" baseline="0" dirty="0" smtClean="0">
                          <a:effectLst>
                            <a:outerShdw blurRad="38100" dist="38100" dir="2700000" algn="tl">
                              <a:srgbClr val="000000">
                                <a:alpha val="43137"/>
                              </a:srgbClr>
                            </a:outerShdw>
                          </a:effectLst>
                          <a:latin typeface="Rockwell" panose="02060603020205020403" pitchFamily="18" charset="0"/>
                        </a:rPr>
                        <a:t> of Coast</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Tourism activities</a:t>
                      </a:r>
                    </a:p>
                    <a:p>
                      <a:pPr marL="285750" indent="-285750">
                        <a:buFont typeface="Arial" panose="020B0604020202020204" pitchFamily="34" charset="0"/>
                        <a:buChar char="•"/>
                      </a:pPr>
                      <a:r>
                        <a:rPr lang="en-US" sz="1600" baseline="0" dirty="0" smtClean="0">
                          <a:effectLst>
                            <a:outerShdw blurRad="38100" dist="38100" dir="2700000" algn="tl">
                              <a:srgbClr val="000000">
                                <a:alpha val="43137"/>
                              </a:srgbClr>
                            </a:outerShdw>
                          </a:effectLst>
                          <a:latin typeface="Rockwell" panose="02060603020205020403" pitchFamily="18" charset="0"/>
                        </a:rPr>
                        <a:t>Expansion of coastal resorts</a:t>
                      </a:r>
                    </a:p>
                    <a:p>
                      <a:pPr marL="285750" indent="-285750">
                        <a:buFont typeface="Arial" panose="020B0604020202020204" pitchFamily="34" charset="0"/>
                        <a:buChar char="•"/>
                      </a:pPr>
                      <a:r>
                        <a:rPr lang="en-US" sz="1600" baseline="0" dirty="0" smtClean="0">
                          <a:effectLst>
                            <a:outerShdw blurRad="38100" dist="38100" dir="2700000" algn="tl">
                              <a:srgbClr val="000000">
                                <a:alpha val="43137"/>
                              </a:srgbClr>
                            </a:outerShdw>
                          </a:effectLst>
                          <a:latin typeface="Rockwell" panose="02060603020205020403" pitchFamily="18" charset="0"/>
                        </a:rPr>
                        <a:t>Anchoring of boats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Sewage</a:t>
                      </a: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 waste </a:t>
                      </a:r>
                      <a:r>
                        <a:rPr lang="en-US" sz="1600" baseline="0" dirty="0" smtClean="0">
                          <a:effectLst>
                            <a:outerShdw blurRad="38100" dist="38100" dir="2700000" algn="tl">
                              <a:srgbClr val="000000">
                                <a:alpha val="43137"/>
                              </a:srgbClr>
                            </a:outerShdw>
                          </a:effectLst>
                          <a:latin typeface="Rockwell" panose="02060603020205020403" pitchFamily="18" charset="0"/>
                        </a:rPr>
                        <a:t>discharged into the water</a:t>
                      </a:r>
                    </a:p>
                    <a:p>
                      <a:pPr marL="285750" indent="-285750">
                        <a:buFont typeface="Arial" panose="020B0604020202020204" pitchFamily="34" charset="0"/>
                        <a:buChar char="•"/>
                      </a:pP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Oil spills </a:t>
                      </a:r>
                      <a:r>
                        <a:rPr lang="en-US" sz="1600" baseline="0" dirty="0" smtClean="0">
                          <a:effectLst>
                            <a:outerShdw blurRad="38100" dist="38100" dir="2700000" algn="tl">
                              <a:srgbClr val="000000">
                                <a:alpha val="43137"/>
                              </a:srgbClr>
                            </a:outerShdw>
                          </a:effectLst>
                          <a:latin typeface="Rockwell" panose="02060603020205020403" pitchFamily="18" charset="0"/>
                        </a:rPr>
                        <a:t>from boats may pollute the water</a:t>
                      </a:r>
                    </a:p>
                    <a:p>
                      <a:pPr marL="285750" indent="-285750">
                        <a:buFont typeface="Arial" panose="020B0604020202020204" pitchFamily="34" charset="0"/>
                        <a:buChar char="•"/>
                      </a:pP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Anchors may damage </a:t>
                      </a:r>
                      <a:r>
                        <a:rPr lang="en-US" sz="1600" baseline="0" dirty="0" smtClean="0">
                          <a:effectLst>
                            <a:outerShdw blurRad="38100" dist="38100" dir="2700000" algn="tl">
                              <a:srgbClr val="000000">
                                <a:alpha val="43137"/>
                              </a:srgbClr>
                            </a:outerShdw>
                          </a:effectLst>
                          <a:latin typeface="Rockwell" panose="02060603020205020403" pitchFamily="18" charset="0"/>
                        </a:rPr>
                        <a:t>corals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Coastal Development</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Reclamation</a:t>
                      </a:r>
                      <a:r>
                        <a:rPr lang="en-US" sz="1600" baseline="0" dirty="0" smtClean="0">
                          <a:effectLst>
                            <a:outerShdw blurRad="38100" dist="38100" dir="2700000" algn="tl">
                              <a:srgbClr val="000000">
                                <a:alpha val="43137"/>
                              </a:srgbClr>
                            </a:outerShdw>
                          </a:effectLst>
                          <a:latin typeface="Rockwell" panose="02060603020205020403" pitchFamily="18" charset="0"/>
                        </a:rPr>
                        <a:t> and extension of land areas by dumping rock and sand onto reefs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Introduction of sediments</a:t>
                      </a:r>
                      <a:r>
                        <a:rPr lang="en-US" sz="1600" dirty="0" smtClean="0">
                          <a:effectLst>
                            <a:outerShdw blurRad="38100" dist="38100" dir="2700000" algn="tl">
                              <a:srgbClr val="000000">
                                <a:alpha val="43137"/>
                              </a:srgbClr>
                            </a:outerShdw>
                          </a:effectLst>
                          <a:latin typeface="Rockwell" panose="02060603020205020403" pitchFamily="18" charset="0"/>
                        </a:rPr>
                        <a:t>, </a:t>
                      </a: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resulting in suffocation and destruction </a:t>
                      </a:r>
                      <a:r>
                        <a:rPr lang="en-US" sz="1600" dirty="0" smtClean="0">
                          <a:effectLst>
                            <a:outerShdw blurRad="38100" dist="38100" dir="2700000" algn="tl">
                              <a:srgbClr val="000000">
                                <a:alpha val="43137"/>
                              </a:srgbClr>
                            </a:outerShdw>
                          </a:effectLst>
                          <a:latin typeface="Rockwell" panose="02060603020205020403" pitchFamily="18" charset="0"/>
                        </a:rPr>
                        <a:t>of coral reefs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Climate Change</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Rapid changes in sea temperatures and sea levels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Coral bleaching</a:t>
                      </a:r>
                      <a:r>
                        <a:rPr lang="en-US" sz="1600" dirty="0" smtClean="0">
                          <a:effectLst>
                            <a:outerShdw blurRad="38100" dist="38100" dir="2700000" algn="tl">
                              <a:srgbClr val="000000">
                                <a:alpha val="43137"/>
                              </a:srgbClr>
                            </a:outerShdw>
                          </a:effectLst>
                          <a:latin typeface="Rockwell" panose="02060603020205020403" pitchFamily="18" charset="0"/>
                        </a:rPr>
                        <a:t>, which</a:t>
                      </a:r>
                      <a:r>
                        <a:rPr lang="en-US" sz="1600" baseline="0" dirty="0" smtClean="0">
                          <a:effectLst>
                            <a:outerShdw blurRad="38100" dist="38100" dir="2700000" algn="tl">
                              <a:srgbClr val="000000">
                                <a:alpha val="43137"/>
                              </a:srgbClr>
                            </a:outerShdw>
                          </a:effectLst>
                          <a:latin typeface="Rockwell" panose="02060603020205020403" pitchFamily="18" charset="0"/>
                        </a:rPr>
                        <a:t> results in the corals to be more susceptible of diseases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bl>
          </a:graphicData>
        </a:graphic>
      </p:graphicFrame>
    </p:spTree>
    <p:extLst>
      <p:ext uri="{BB962C8B-B14F-4D97-AF65-F5344CB8AC3E}">
        <p14:creationId xmlns:p14="http://schemas.microsoft.com/office/powerpoint/2010/main" val="857939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Fishing Methods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232184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Humans adopt a process of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blast fishing</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where explosives are used to stun fish, inflicting terrible consequences on coral reefs. As such,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reefs are destroyed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This is a common commercial fishing method 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the Philippines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where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cyanide is dumped into the sea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stun the fish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easier harvesting. Not only does this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kills the fish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but the reefs are also damaged.</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3052" y="3820555"/>
            <a:ext cx="3835756" cy="2563770"/>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2360326" y="4728319"/>
            <a:ext cx="4855634" cy="74824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 effect of a fisherman dropping cyanide into the sea.</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729380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Recreational Use of Coast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275844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This involves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tourist activities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cater to recreational sailing, scuba diving etc.</a:t>
            </a:r>
          </a:p>
          <a:p>
            <a:pPr marL="0" indent="0" defTabSz="457200">
              <a:buNone/>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Anchoring of boats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marinas may cause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careless discharge of waste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which harm corals. Moreover, the anchors may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damage the corals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Due to the increase in the number of tourists in areas like the Philippines and Indonesia,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areas for snorkeling and scuba diving activities have shot up</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 increase in these actions resulted in the coral reefs being harmed.</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179769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Climate Change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26925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Human activities such as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deforestation and industrialisation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contribute to global warming. The changing global climate has an impact on the coral reef ecosystem.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Sea temperatures and sea levels will rise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greatly. Climate change results 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coral bleaching</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example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 impacts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climate change are very prevalent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low-lying areas like the Seychelles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carbon dioxide emitted from human activities will dissolve in the water,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lowering the pH value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698344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Coral Reefs</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 Bleaching</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6070602" cy="8763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Coral bleaching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slows growth and reproduction of corals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3012" t="23250" r="21824" b="2527"/>
          <a:stretch/>
        </p:blipFill>
        <p:spPr>
          <a:xfrm>
            <a:off x="8881536" y="1352550"/>
            <a:ext cx="2489200" cy="5214343"/>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79901" t="834" r="-3" b="20649"/>
          <a:stretch/>
        </p:blipFill>
        <p:spPr>
          <a:xfrm>
            <a:off x="6694307" y="1352550"/>
            <a:ext cx="1879599" cy="5214342"/>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498" y="2294467"/>
            <a:ext cx="5353780" cy="4023255"/>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047550" y="6374017"/>
            <a:ext cx="5019675"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A bleached coral</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79740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Human Activities that benefit Coral Reefs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Ecotourism</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7"/>
            <a:ext cx="5900353" cy="522979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Ecotourism is 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responsibly travelling to natural areas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conserves the environment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When carefully managed and monitored, ecotourism would actually preserve the valuable coral reef habitats. </a:t>
            </a:r>
            <a:endPar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Phuket, the Phuket Alternative Tours (PAT), as part of its guidelines regarding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sea-canoe ecotourism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limits tourist numbers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64 daily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consideration of the carrying capacity 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ecologically sensitive region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3351" y="2306569"/>
            <a:ext cx="4604949" cy="2878093"/>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7100032" y="5239266"/>
            <a:ext cx="4491585" cy="46744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Sea-canoeing in Phuket, Thailand</a:t>
            </a:r>
          </a:p>
        </p:txBody>
      </p:sp>
    </p:spTree>
    <p:extLst>
      <p:ext uri="{BB962C8B-B14F-4D97-AF65-F5344CB8AC3E}">
        <p14:creationId xmlns:p14="http://schemas.microsoft.com/office/powerpoint/2010/main" val="920304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Why are coastal areas valuable?</a:t>
            </a:r>
          </a:p>
        </p:txBody>
      </p:sp>
      <p:sp>
        <p:nvSpPr>
          <p:cNvPr id="5" name="Content Placeholder 2"/>
          <p:cNvSpPr txBox="1">
            <a:spLocks/>
          </p:cNvSpPr>
          <p:nvPr/>
        </p:nvSpPr>
        <p:spPr>
          <a:xfrm>
            <a:off x="838199" y="1418137"/>
            <a:ext cx="10515600" cy="1672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How do people use coastal areas?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457200" indent="-457200" defTabSz="457200">
              <a:buFont typeface="Arial" charset="0"/>
              <a:buAutoNum type="alphaLcPeriod"/>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Why are coral reef ecosystems distinctive and valuable?</a:t>
            </a:r>
          </a:p>
          <a:p>
            <a:pPr marL="457200" indent="-457200" defTabSz="457200">
              <a:buFont typeface="Arial" charset="0"/>
              <a:buAutoNum type="alphaLcPeriod"/>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Why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mangrove ecosystems distinctive and valuable</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791101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are mangrove ecosystems distinctive and valuable?</a:t>
            </a:r>
          </a:p>
        </p:txBody>
      </p:sp>
      <p:sp>
        <p:nvSpPr>
          <p:cNvPr id="18" name="Content Placeholder 2"/>
          <p:cNvSpPr txBox="1">
            <a:spLocks/>
          </p:cNvSpPr>
          <p:nvPr/>
        </p:nvSpPr>
        <p:spPr>
          <a:xfrm>
            <a:off x="838199" y="1418137"/>
            <a:ext cx="10515600" cy="15282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Mangrove species are </a:t>
            </a:r>
            <a:r>
              <a:rPr lang="en-US" sz="2200" dirty="0" smtClean="0">
                <a:solidFill>
                  <a:srgbClr val="FFFF00"/>
                </a:solidFill>
                <a:effectLst>
                  <a:outerShdw blurRad="38100" dist="38100" dir="2700000" algn="tl">
                    <a:srgbClr val="000000">
                      <a:alpha val="43137"/>
                    </a:srgbClr>
                  </a:outerShdw>
                </a:effectLst>
                <a:latin typeface="Rockwell" panose="02060603020205020403" pitchFamily="18" charset="0"/>
              </a:rPr>
              <a:t>salt-tolerant tropical or subtropical plants </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which grow in conditions that most plants are unable to. They grow in </a:t>
            </a:r>
            <a:r>
              <a:rPr lang="en-US" sz="2200" dirty="0" smtClean="0">
                <a:solidFill>
                  <a:srgbClr val="FFFF00"/>
                </a:solidFill>
                <a:effectLst>
                  <a:outerShdw blurRad="38100" dist="38100" dir="2700000" algn="tl">
                    <a:srgbClr val="000000">
                      <a:alpha val="43137"/>
                    </a:srgbClr>
                  </a:outerShdw>
                </a:effectLst>
                <a:latin typeface="Rockwell" panose="02060603020205020403" pitchFamily="18" charset="0"/>
              </a:rPr>
              <a:t>tidal mud on sheltered coasts</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 They are home to their unique communities of plants and animals, and are one of the most productive and biologically complex ecosystems.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865" y="2946400"/>
            <a:ext cx="5514291" cy="3661834"/>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432350" y="4584442"/>
            <a:ext cx="3338183"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Mangrove trees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054148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Distribution of Mangroves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3708401" cy="4974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Mangroves are found on the coasts of countries. These countries are mostly located between the </a:t>
            </a:r>
            <a:r>
              <a:rPr lang="en-US" sz="2200" dirty="0" smtClean="0">
                <a:solidFill>
                  <a:srgbClr val="FFFF00"/>
                </a:solidFill>
                <a:effectLst>
                  <a:outerShdw blurRad="38100" dist="38100" dir="2700000" algn="tl">
                    <a:srgbClr val="000000">
                      <a:alpha val="43137"/>
                    </a:srgbClr>
                  </a:outerShdw>
                </a:effectLst>
                <a:latin typeface="Rockwell" panose="02060603020205020403" pitchFamily="18" charset="0"/>
              </a:rPr>
              <a:t>Tropic of Cancer</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 and the </a:t>
            </a:r>
            <a:r>
              <a:rPr lang="en-US" sz="2200" dirty="0" smtClean="0">
                <a:solidFill>
                  <a:srgbClr val="FFFF00"/>
                </a:solidFill>
                <a:effectLst>
                  <a:outerShdw blurRad="38100" dist="38100" dir="2700000" algn="tl">
                    <a:srgbClr val="000000">
                      <a:alpha val="43137"/>
                    </a:srgbClr>
                  </a:outerShdw>
                </a:effectLst>
                <a:latin typeface="Rockwell" panose="02060603020205020403" pitchFamily="18" charset="0"/>
              </a:rPr>
              <a:t>Tropic of Capricorn</a:t>
            </a: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smtClean="0">
                <a:solidFill>
                  <a:schemeClr val="bg1"/>
                </a:solidFill>
                <a:effectLst>
                  <a:outerShdw blurRad="38100" dist="38100" dir="2700000" algn="tl">
                    <a:srgbClr val="000000">
                      <a:alpha val="43137"/>
                    </a:srgbClr>
                  </a:outerShdw>
                </a:effectLst>
                <a:latin typeface="Rockwell" panose="02060603020205020403" pitchFamily="18" charset="0"/>
              </a:rPr>
              <a:t>Mangroves are most abundant on tropical coastlines such as the Malay Peninsula, Borneo, Papa New Guinea and northern Australia.</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Content Placeholder 2"/>
          <p:cNvSpPr txBox="1">
            <a:spLocks/>
          </p:cNvSpPr>
          <p:nvPr/>
        </p:nvSpPr>
        <p:spPr>
          <a:xfrm>
            <a:off x="5415596" y="6072170"/>
            <a:ext cx="5540270"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Distribution of mangroves around the world</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7" name="Picture 6">
            <a:extLst>
              <a:ext uri="{FF2B5EF4-FFF2-40B4-BE49-F238E27FC236}">
                <a16:creationId xmlns="" xmlns:a16="http://schemas.microsoft.com/office/drawing/2014/main" id="{15561F60-DEB2-4E6D-AC11-0EA12AF64D4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foregroundMark x1="26623" y1="96275" x2="74147" y2="94706"/>
                        <a14:foregroundMark x1="26183" y1="94314" x2="53465" y2="93529"/>
                        <a14:foregroundMark x1="25633" y1="98627" x2="74477" y2="98235"/>
                      </a14:backgroundRemoval>
                    </a14:imgEffect>
                  </a14:imgLayer>
                </a14:imgProps>
              </a:ext>
              <a:ext uri="{28A0092B-C50C-407E-A947-70E740481C1C}">
                <a14:useLocalDpi xmlns:a14="http://schemas.microsoft.com/office/drawing/2010/main" val="0"/>
              </a:ext>
            </a:extLst>
          </a:blip>
          <a:srcRect l="709" r="721"/>
          <a:stretch/>
        </p:blipFill>
        <p:spPr bwMode="auto">
          <a:xfrm>
            <a:off x="4382664" y="1709993"/>
            <a:ext cx="7606133" cy="432938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4143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Environmental Conditions affecting Growth</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1" cy="2129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Mangroves have various characteristics which allow them 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adapt to the saline environment</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Adaptation refers to the ability of life forms 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adjust to changing conditions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Since many plants cannot adapt to the saline water and oxygen-deficient soil of a tidal environment, mangrove ecosystems have few species of plants.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711369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Zonation and the Mangrove Ecosystem</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Coastal Zonation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1" cy="2129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These mangroves are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nearest to the coast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they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grow in saltwater</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The trees have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breathing aerial/pencil roots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 example of a mangrove tree in the coastal zonation is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Avicennia</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However, such trees are subject to regular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strong effects of tides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sediment changes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8" y="3210158"/>
            <a:ext cx="4254187" cy="3190641"/>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5452957" y="6441989"/>
            <a:ext cx="5540270"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 Avicennia Marina</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7504179" y="4994994"/>
            <a:ext cx="1870481"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Aerial roots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093061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Zonation and the Mangrove Ecosystem</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Middle Zonation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1" cy="2129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These mangroves have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prop/stilt roots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they are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most dense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consist of a wider variety of species.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Sedimentation helps the mangroves to maintain greater height</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Such mangroves include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the Rhizophora</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Content Placeholder 2"/>
          <p:cNvSpPr txBox="1">
            <a:spLocks/>
          </p:cNvSpPr>
          <p:nvPr/>
        </p:nvSpPr>
        <p:spPr>
          <a:xfrm>
            <a:off x="5452957" y="6441989"/>
            <a:ext cx="5540270"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 Rhizophora plant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3104" y="3092435"/>
            <a:ext cx="4908421" cy="3288642"/>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7262073" y="5076230"/>
            <a:ext cx="1870481"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Prop roots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141816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169124" y="3303373"/>
            <a:ext cx="4107935" cy="3080951"/>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Zonation and the Mangrove Ecosystem</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Inland Zonation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1" cy="24454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These mangroves are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least tolerant to saltwater</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The trees have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knee-like roots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and such mangroves include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Bruguiera plant</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The trees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trap soil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between their roots.</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Furthermore, the knee-like roots allow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oxygen intake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water-logged oxygen-deficient soil conditions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as well as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provide stability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the tree in the soft unstable ground.</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5" name="Content Placeholder 2"/>
          <p:cNvSpPr txBox="1">
            <a:spLocks/>
          </p:cNvSpPr>
          <p:nvPr/>
        </p:nvSpPr>
        <p:spPr>
          <a:xfrm>
            <a:off x="5452957" y="6441989"/>
            <a:ext cx="5540270"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 Bruguiera plant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6635997" y="5208035"/>
            <a:ext cx="3315311" cy="44312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Knee-like or kneed roots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492755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Mangrove Adaptations</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Leaves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1" cy="24454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Avicennia​ leaves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salt glands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which secrete salt. It is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washed away by the sea during high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tide</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Rhizophora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Bruguiera</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plants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absorb the salt in old leaves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are then discarded when they fall.</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806835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Mangrove Adaptations</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Roots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1" cy="29726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Aerial roots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 Avicennia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help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plants take in oxygen directly from atmosphere because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of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low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oxygen content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under the muddy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ground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Prop roots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of the Rhizophora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help plants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anchor themselves firmly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ground so that they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are not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easily swept away by waves.</a:t>
            </a:r>
          </a:p>
          <a:p>
            <a:pPr marL="0" indent="0" defTabSz="457200">
              <a:buNone/>
              <a:defRPr/>
            </a:pP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Kneed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roots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of the Bruguiera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help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trap soil between their roots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is essential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plant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growth.</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807345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Mangrove Adaptations</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Fruits and Flowers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515601" cy="29726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Fruits can germinate while still attached to the plant so that they can drop and directly grow without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being washed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away.</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Rhizophora species have fruits that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javelin-shaped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allowing them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pierce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into soft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mud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grow into a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sapling immediately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Avicennia species have fruits that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buoyant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allowing them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float on water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 that they can be carried away by it to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other coastal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areas.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4" name="Content Placeholder 2"/>
          <p:cNvSpPr txBox="1">
            <a:spLocks/>
          </p:cNvSpPr>
          <p:nvPr/>
        </p:nvSpPr>
        <p:spPr>
          <a:xfrm>
            <a:off x="3325863" y="6036277"/>
            <a:ext cx="5540270" cy="3857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The coconut, an example of a buoyant fruit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5212" y="3932538"/>
            <a:ext cx="4141573" cy="20707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12080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Environmental Conditions affecting Growth</a:t>
            </a: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Mangrove Roots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5968998" y="4781718"/>
            <a:ext cx="4826001" cy="393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Prop roots help anchor trees firmly.</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693333"/>
            <a:ext cx="4553594" cy="3029118"/>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4255" y="1693333"/>
            <a:ext cx="4650744" cy="3088385"/>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701996" y="4781718"/>
            <a:ext cx="4826001" cy="393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Aerial roots help trees breathe. </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1946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Value of Mangroves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1" cy="8932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Mangroves play a crucial role in a range of natural processes and also serve as a valuable resource for people.</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74766496"/>
              </p:ext>
            </p:extLst>
          </p:nvPr>
        </p:nvGraphicFramePr>
        <p:xfrm>
          <a:off x="2565398" y="2311400"/>
          <a:ext cx="7061201" cy="187960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7061201"/>
              </a:tblGrid>
              <a:tr h="0">
                <a:tc>
                  <a:txBody>
                    <a:bodyPr/>
                    <a:lstStyle/>
                    <a:p>
                      <a:r>
                        <a:rPr lang="en-US" sz="2000" dirty="0" smtClean="0">
                          <a:effectLst>
                            <a:outerShdw blurRad="38100" dist="38100" dir="2700000" algn="tl">
                              <a:srgbClr val="000000">
                                <a:alpha val="43137"/>
                              </a:srgbClr>
                            </a:outerShdw>
                          </a:effectLst>
                          <a:latin typeface="Rockwell" panose="02060603020205020403" pitchFamily="18" charset="0"/>
                        </a:rPr>
                        <a:t>Value</a:t>
                      </a:r>
                      <a:r>
                        <a:rPr lang="en-US" sz="2000" baseline="0" dirty="0" smtClean="0">
                          <a:effectLst>
                            <a:outerShdw blurRad="38100" dist="38100" dir="2700000" algn="tl">
                              <a:srgbClr val="000000">
                                <a:alpha val="43137"/>
                              </a:srgbClr>
                            </a:outerShdw>
                          </a:effectLst>
                          <a:latin typeface="Rockwell" panose="02060603020205020403" pitchFamily="18" charset="0"/>
                        </a:rPr>
                        <a:t> of Mangroves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Filters sediments washed down by rivers onto coasts</a:t>
                      </a: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Protect coastal areas from erosion by storm waves</a:t>
                      </a: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Breeding ground and habitat for a range of marine creatures</a:t>
                      </a:r>
                    </a:p>
                  </a:txBody>
                  <a:tcPr marT="45723" marB="45723" horzOverflow="overflow"/>
                </a:tc>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Wood for fuel and construction</a:t>
                      </a:r>
                    </a:p>
                  </a:txBody>
                  <a:tcPr marT="45723" marB="45723" horzOverflow="overflow"/>
                </a:tc>
              </a:tr>
            </a:tbl>
          </a:graphicData>
        </a:graphic>
      </p:graphicFrame>
    </p:spTree>
    <p:extLst>
      <p:ext uri="{BB962C8B-B14F-4D97-AF65-F5344CB8AC3E}">
        <p14:creationId xmlns:p14="http://schemas.microsoft.com/office/powerpoint/2010/main" val="2021874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Value of Mangroves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Breeding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Ground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and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Habitat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for a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Range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of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rPr>
              <a:t>Marine Creatures</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a typeface="ＭＳ Ｐゴシック" charset="0"/>
              <a:cs typeface="Calibri"/>
            </a:endParaRPr>
          </a:p>
        </p:txBody>
      </p:sp>
      <p:sp>
        <p:nvSpPr>
          <p:cNvPr id="18" name="Content Placeholder 2"/>
          <p:cNvSpPr txBox="1">
            <a:spLocks/>
          </p:cNvSpPr>
          <p:nvPr/>
        </p:nvSpPr>
        <p:spPr>
          <a:xfrm>
            <a:off x="838199" y="1418137"/>
            <a:ext cx="10515601" cy="1621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The mangrove environment is a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breeding ground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habitat</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for a range of marine creatures.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Barnacles, oysters and sponges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anchor on the hard surfaces of the aerial roots.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Shrimps, crabs and lobsters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search for food in the muddy sediments between mangrove roots.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3790" y="2971800"/>
            <a:ext cx="8244417" cy="2782143"/>
          </a:xfrm>
          <a:prstGeom prst="rect">
            <a:avLst/>
          </a:prstGeom>
          <a:effectLst>
            <a:outerShdw blurRad="50800" dist="38100" dir="2700000" algn="tl" rotWithShape="0">
              <a:prstClr val="black">
                <a:alpha val="40000"/>
              </a:prstClr>
            </a:outerShdw>
          </a:effectLst>
        </p:spPr>
      </p:pic>
      <p:sp>
        <p:nvSpPr>
          <p:cNvPr id="6" name="Content Placeholder 2"/>
          <p:cNvSpPr txBox="1">
            <a:spLocks/>
          </p:cNvSpPr>
          <p:nvPr/>
        </p:nvSpPr>
        <p:spPr>
          <a:xfrm>
            <a:off x="1973790" y="5830143"/>
            <a:ext cx="8442005" cy="71459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smtClean="0">
                <a:solidFill>
                  <a:schemeClr val="bg1"/>
                </a:solidFill>
                <a:effectLst>
                  <a:outerShdw blurRad="38100" dist="38100" dir="2700000" algn="tl">
                    <a:srgbClr val="000000">
                      <a:alpha val="43137"/>
                    </a:srgbClr>
                  </a:outerShdw>
                </a:effectLst>
                <a:latin typeface="Rockwell" panose="02060603020205020403" pitchFamily="18" charset="0"/>
              </a:rPr>
              <a:t>Barnacles live in shallow and tidal waters, and attach themselves permanently to hard surfaces such as the aerial roots of mangroves.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984231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 on Mangroves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515601" cy="12234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Despite mangroves being valuable to natural environments and human activities, they are under pressure due to humans’ use of resources from these ecosystems.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31585387"/>
              </p:ext>
            </p:extLst>
          </p:nvPr>
        </p:nvGraphicFramePr>
        <p:xfrm>
          <a:off x="838198" y="2650066"/>
          <a:ext cx="10795003" cy="3200400"/>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2971802"/>
                <a:gridCol w="4224867"/>
                <a:gridCol w="3598334"/>
              </a:tblGrid>
              <a:tr h="370840">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Pressure</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Activity</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smtClean="0">
                          <a:effectLst>
                            <a:outerShdw blurRad="38100" dist="38100" dir="2700000" algn="tl">
                              <a:srgbClr val="000000">
                                <a:alpha val="43137"/>
                              </a:srgbClr>
                            </a:outerShdw>
                          </a:effectLst>
                          <a:latin typeface="Rockwell" panose="02060603020205020403" pitchFamily="18" charset="0"/>
                        </a:rPr>
                        <a:t>Impact</a:t>
                      </a:r>
                      <a:endParaRPr lang="en-US" sz="20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Clearing of mangroves for fuel</a:t>
                      </a:r>
                      <a:r>
                        <a:rPr lang="en-US" sz="1600" baseline="0" dirty="0" smtClean="0">
                          <a:effectLst>
                            <a:outerShdw blurRad="38100" dist="38100" dir="2700000" algn="tl">
                              <a:srgbClr val="000000">
                                <a:alpha val="43137"/>
                              </a:srgbClr>
                            </a:outerShdw>
                          </a:effectLst>
                          <a:latin typeface="Rockwell" panose="02060603020205020403" pitchFamily="18" charset="0"/>
                        </a:rPr>
                        <a:t> wood and charcoal</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Mangroves are cleared for fuel and charcoal (e.g. Malaysia)</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Coasts</a:t>
                      </a:r>
                      <a:r>
                        <a:rPr lang="en-US" sz="1600" baseline="0" dirty="0" smtClean="0">
                          <a:effectLst>
                            <a:outerShdw blurRad="38100" dist="38100" dir="2700000" algn="tl">
                              <a:srgbClr val="000000">
                                <a:alpha val="43137"/>
                              </a:srgbClr>
                            </a:outerShdw>
                          </a:effectLst>
                          <a:latin typeface="Rockwell" panose="02060603020205020403" pitchFamily="18" charset="0"/>
                        </a:rPr>
                        <a:t> become </a:t>
                      </a: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more open to storm waves</a:t>
                      </a:r>
                      <a:endParaRPr lang="en-US" sz="1600" dirty="0">
                        <a:solidFill>
                          <a:srgbClr val="FFFF00"/>
                        </a:solidFill>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Conversion to other land uses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Thousands</a:t>
                      </a:r>
                      <a:r>
                        <a:rPr lang="en-US" sz="1600" baseline="0" dirty="0" smtClean="0">
                          <a:effectLst>
                            <a:outerShdw blurRad="38100" dist="38100" dir="2700000" algn="tl">
                              <a:srgbClr val="000000">
                                <a:alpha val="43137"/>
                              </a:srgbClr>
                            </a:outerShdw>
                          </a:effectLst>
                          <a:latin typeface="Rockwell" panose="02060603020205020403" pitchFamily="18" charset="0"/>
                        </a:rPr>
                        <a:t> of hectares of lands are converted to paddy fields and shrimp farms (e.g. Ca Mau, Vietnam)</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Mangroves are cleared and </a:t>
                      </a: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coasts become</a:t>
                      </a: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 more vulnerable</a:t>
                      </a:r>
                      <a:endParaRPr lang="en-US" sz="1600" dirty="0">
                        <a:solidFill>
                          <a:srgbClr val="FFFF00"/>
                        </a:solidFill>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Coastal development</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Land is reclaimed for housing, industrial and recreational use</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Coastal waters</a:t>
                      </a:r>
                      <a:r>
                        <a:rPr lang="en-US" sz="1600" baseline="0" dirty="0" smtClean="0">
                          <a:solidFill>
                            <a:srgbClr val="FFFF00"/>
                          </a:solidFill>
                          <a:effectLst>
                            <a:outerShdw blurRad="38100" dist="38100" dir="2700000" algn="tl">
                              <a:srgbClr val="000000">
                                <a:alpha val="43137"/>
                              </a:srgbClr>
                            </a:outerShdw>
                          </a:effectLst>
                          <a:latin typeface="Rockwell" panose="02060603020205020403" pitchFamily="18" charset="0"/>
                        </a:rPr>
                        <a:t> are polluted </a:t>
                      </a:r>
                      <a:r>
                        <a:rPr lang="en-US" sz="1600" baseline="0" dirty="0" smtClean="0">
                          <a:effectLst>
                            <a:outerShdw blurRad="38100" dist="38100" dir="2700000" algn="tl">
                              <a:srgbClr val="000000">
                                <a:alpha val="43137"/>
                              </a:srgbClr>
                            </a:outerShdw>
                          </a:effectLst>
                          <a:latin typeface="Rockwell" panose="02060603020205020403" pitchFamily="18" charset="0"/>
                        </a:rPr>
                        <a:t>as a result of human activities</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r h="370840">
                <a:tc>
                  <a:txBody>
                    <a:bodyPr/>
                    <a:lstStyle/>
                    <a:p>
                      <a:r>
                        <a:rPr lang="en-US" sz="1600" dirty="0" smtClean="0">
                          <a:effectLst>
                            <a:outerShdw blurRad="38100" dist="38100" dir="2700000" algn="tl">
                              <a:srgbClr val="000000">
                                <a:alpha val="43137"/>
                              </a:srgbClr>
                            </a:outerShdw>
                          </a:effectLst>
                          <a:latin typeface="Rockwell" panose="02060603020205020403" pitchFamily="18" charset="0"/>
                        </a:rPr>
                        <a:t>Rising</a:t>
                      </a:r>
                      <a:r>
                        <a:rPr lang="en-US" sz="1600" baseline="0" dirty="0" smtClean="0">
                          <a:effectLst>
                            <a:outerShdw blurRad="38100" dist="38100" dir="2700000" algn="tl">
                              <a:srgbClr val="000000">
                                <a:alpha val="43137"/>
                              </a:srgbClr>
                            </a:outerShdw>
                          </a:effectLst>
                          <a:latin typeface="Rockwell" panose="02060603020205020403" pitchFamily="18" charset="0"/>
                        </a:rPr>
                        <a:t> sea level</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Acceleration</a:t>
                      </a:r>
                      <a:r>
                        <a:rPr lang="en-US" sz="1600" baseline="0" dirty="0" smtClean="0">
                          <a:effectLst>
                            <a:outerShdw blurRad="38100" dist="38100" dir="2700000" algn="tl">
                              <a:srgbClr val="000000">
                                <a:alpha val="43137"/>
                              </a:srgbClr>
                            </a:outerShdw>
                          </a:effectLst>
                          <a:latin typeface="Rockwell" panose="02060603020205020403" pitchFamily="18" charset="0"/>
                        </a:rPr>
                        <a:t> of climate change results in rising sea levels and extreme storm activity</a:t>
                      </a:r>
                      <a:endParaRPr lang="en-US" sz="16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285750" indent="-285750">
                        <a:buFont typeface="Arial" panose="020B0604020202020204" pitchFamily="34" charset="0"/>
                        <a:buChar char="•"/>
                      </a:pPr>
                      <a:r>
                        <a:rPr lang="en-US" sz="1600" dirty="0" smtClean="0">
                          <a:effectLst>
                            <a:outerShdw blurRad="38100" dist="38100" dir="2700000" algn="tl">
                              <a:srgbClr val="000000">
                                <a:alpha val="43137"/>
                              </a:srgbClr>
                            </a:outerShdw>
                          </a:effectLst>
                          <a:latin typeface="Rockwell" panose="02060603020205020403" pitchFamily="18" charset="0"/>
                        </a:rPr>
                        <a:t>Mangroves will have </a:t>
                      </a:r>
                      <a:r>
                        <a:rPr lang="en-US" sz="1600" dirty="0" smtClean="0">
                          <a:solidFill>
                            <a:srgbClr val="FFFF00"/>
                          </a:solidFill>
                          <a:effectLst>
                            <a:outerShdw blurRad="38100" dist="38100" dir="2700000" algn="tl">
                              <a:srgbClr val="000000">
                                <a:alpha val="43137"/>
                              </a:srgbClr>
                            </a:outerShdw>
                          </a:effectLst>
                          <a:latin typeface="Rockwell" panose="02060603020205020403" pitchFamily="18" charset="0"/>
                        </a:rPr>
                        <a:t>difficulty colonising areas </a:t>
                      </a:r>
                      <a:r>
                        <a:rPr lang="en-US" sz="1600" dirty="0" smtClean="0">
                          <a:effectLst>
                            <a:outerShdw blurRad="38100" dist="38100" dir="2700000" algn="tl">
                              <a:srgbClr val="000000">
                                <a:alpha val="43137"/>
                              </a:srgbClr>
                            </a:outerShdw>
                          </a:effectLst>
                          <a:latin typeface="Rockwell" panose="02060603020205020403" pitchFamily="18" charset="0"/>
                        </a:rPr>
                        <a:t>further inland</a:t>
                      </a:r>
                      <a:endParaRPr lang="en-US" sz="1600" dirty="0">
                        <a:effectLst>
                          <a:outerShdw blurRad="38100" dist="38100" dir="2700000" algn="tl">
                            <a:srgbClr val="000000">
                              <a:alpha val="43137"/>
                            </a:srgbClr>
                          </a:outerShdw>
                        </a:effectLst>
                        <a:latin typeface="Rockwell" panose="02060603020205020403" pitchFamily="18" charset="0"/>
                      </a:endParaRPr>
                    </a:p>
                  </a:txBody>
                  <a:tcPr/>
                </a:tc>
              </a:tr>
            </a:tbl>
          </a:graphicData>
        </a:graphic>
      </p:graphicFrame>
    </p:spTree>
    <p:extLst>
      <p:ext uri="{BB962C8B-B14F-4D97-AF65-F5344CB8AC3E}">
        <p14:creationId xmlns:p14="http://schemas.microsoft.com/office/powerpoint/2010/main" val="3505222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Mangroves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Clearing of Mangroves for Wood and Charcoal</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26925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Mangrove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branches and roots are harvested for fuel wood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trunks are used for cooking</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This is prevalent in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low income and low technology countries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such as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Malaysia</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This makes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coastal areas vulnerable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potential destruction by storm waves 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reduced breeding grounds for organisms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7306667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smtClean="0">
                <a:solidFill>
                  <a:schemeClr val="bg1"/>
                </a:solidFill>
                <a:effectLst>
                  <a:outerShdw blurRad="38100" dist="38100" dir="2700000" algn="tl">
                    <a:srgbClr val="000000">
                      <a:alpha val="43137"/>
                    </a:srgbClr>
                  </a:outerShdw>
                </a:effectLst>
                <a:latin typeface="Rockwell" panose="02060603020205020403" pitchFamily="18" charset="0"/>
              </a:rPr>
              <a:t>Pressures that threaten Mangroves</a:t>
            </a:r>
            <a:endParaRPr lang="en-US" sz="3200" dirty="0">
              <a:solidFill>
                <a:schemeClr val="bg1"/>
              </a:solidFill>
              <a:effectLst>
                <a:outerShdw blurRad="38100" dist="38100" dir="2700000" algn="tl">
                  <a:srgbClr val="000000">
                    <a:alpha val="43137"/>
                  </a:srgbClr>
                </a:outerShdw>
              </a:effectLst>
              <a:latin typeface="Rockwell" panose="02060603020205020403" pitchFamily="18" charset="0"/>
            </a:endParaRPr>
          </a:p>
          <a:p>
            <a:pPr defTabSz="457200">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Conversion to other Land Uses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8" y="1418136"/>
            <a:ext cx="10642601" cy="33021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Large areas of mangroves have been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converted into rice fields and shrimp farms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meet the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rising demand for seafood</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 This made coastal areas vulnerable to potential destruction by storm waves and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deprived local fishermen of their livelihoods</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For example, over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60 000 hectares of mangroves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have been cleared to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build shrimp farms in Ca Mau, Vietnam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to provide more income to the country via the seafood industry. However, this has left the southern coast of Vietnam </a:t>
            </a:r>
            <a:r>
              <a:rPr lang="en-US" sz="2400" dirty="0" smtClean="0">
                <a:solidFill>
                  <a:srgbClr val="FFFF00"/>
                </a:solidFill>
                <a:effectLst>
                  <a:outerShdw blurRad="38100" dist="38100" dir="2700000" algn="tl">
                    <a:srgbClr val="000000">
                      <a:alpha val="43137"/>
                    </a:srgbClr>
                  </a:outerShdw>
                </a:effectLst>
                <a:latin typeface="Rockwell" panose="02060603020205020403" pitchFamily="18" charset="0"/>
              </a:rPr>
              <a:t>prone to coastal erosion</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222299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TotalTime>
  <Words>2719</Words>
  <Application>Microsoft Office PowerPoint</Application>
  <PresentationFormat>Widescreen</PresentationFormat>
  <Paragraphs>261</Paragraphs>
  <Slides>43</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ＭＳ Ｐゴシック</vt: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160</cp:revision>
  <dcterms:created xsi:type="dcterms:W3CDTF">2018-06-19T13:44:59Z</dcterms:created>
  <dcterms:modified xsi:type="dcterms:W3CDTF">2019-06-07T11:01:25Z</dcterms:modified>
</cp:coreProperties>
</file>