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8" r:id="rId31"/>
    <p:sldId id="286" r:id="rId32"/>
    <p:sldId id="287" r:id="rId33"/>
    <p:sldId id="290" r:id="rId34"/>
    <p:sldId id="291" r:id="rId35"/>
    <p:sldId id="292" r:id="rId36"/>
    <p:sldId id="295" r:id="rId37"/>
    <p:sldId id="293" r:id="rId38"/>
    <p:sldId id="296" r:id="rId39"/>
    <p:sldId id="294"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napToGrid="0">
      <p:cViewPr varScale="1">
        <p:scale>
          <a:sx n="65" d="100"/>
          <a:sy n="65" d="100"/>
        </p:scale>
        <p:origin x="8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8/5/2019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4221244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3969266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411060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1943996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10</a:t>
            </a:fld>
            <a:endParaRPr lang="en-US"/>
          </a:p>
        </p:txBody>
      </p:sp>
    </p:spTree>
    <p:extLst>
      <p:ext uri="{BB962C8B-B14F-4D97-AF65-F5344CB8AC3E}">
        <p14:creationId xmlns:p14="http://schemas.microsoft.com/office/powerpoint/2010/main" val="3677495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3187351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1892867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24706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14</a:t>
            </a:fld>
            <a:endParaRPr lang="en-US"/>
          </a:p>
        </p:txBody>
      </p:sp>
    </p:spTree>
    <p:extLst>
      <p:ext uri="{BB962C8B-B14F-4D97-AF65-F5344CB8AC3E}">
        <p14:creationId xmlns:p14="http://schemas.microsoft.com/office/powerpoint/2010/main" val="3052131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2148203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3719722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18</a:t>
            </a:fld>
            <a:endParaRPr lang="en-US"/>
          </a:p>
        </p:txBody>
      </p:sp>
    </p:spTree>
    <p:extLst>
      <p:ext uri="{BB962C8B-B14F-4D97-AF65-F5344CB8AC3E}">
        <p14:creationId xmlns:p14="http://schemas.microsoft.com/office/powerpoint/2010/main" val="2675979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2483613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4004163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267473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2907483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3715724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361980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740978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497296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28</a:t>
            </a:fld>
            <a:endParaRPr lang="en-US"/>
          </a:p>
        </p:txBody>
      </p:sp>
    </p:spTree>
    <p:extLst>
      <p:ext uri="{BB962C8B-B14F-4D97-AF65-F5344CB8AC3E}">
        <p14:creationId xmlns:p14="http://schemas.microsoft.com/office/powerpoint/2010/main" val="2098779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3712107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2086643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3761743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2828387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2417030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1235314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2057770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2580381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1729472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39</a:t>
            </a:fld>
            <a:endParaRPr lang="en-US"/>
          </a:p>
        </p:txBody>
      </p:sp>
    </p:spTree>
    <p:extLst>
      <p:ext uri="{BB962C8B-B14F-4D97-AF65-F5344CB8AC3E}">
        <p14:creationId xmlns:p14="http://schemas.microsoft.com/office/powerpoint/2010/main" val="2374498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3665174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1412046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461833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44</a:t>
            </a:fld>
            <a:endParaRPr lang="en-US"/>
          </a:p>
        </p:txBody>
      </p:sp>
    </p:spTree>
    <p:extLst>
      <p:ext uri="{BB962C8B-B14F-4D97-AF65-F5344CB8AC3E}">
        <p14:creationId xmlns:p14="http://schemas.microsoft.com/office/powerpoint/2010/main" val="1745034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45</a:t>
            </a:fld>
            <a:endParaRPr lang="en-US"/>
          </a:p>
        </p:txBody>
      </p:sp>
    </p:spTree>
    <p:extLst>
      <p:ext uri="{BB962C8B-B14F-4D97-AF65-F5344CB8AC3E}">
        <p14:creationId xmlns:p14="http://schemas.microsoft.com/office/powerpoint/2010/main" val="9548232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46</a:t>
            </a:fld>
            <a:endParaRPr lang="en-US"/>
          </a:p>
        </p:txBody>
      </p:sp>
    </p:spTree>
    <p:extLst>
      <p:ext uri="{BB962C8B-B14F-4D97-AF65-F5344CB8AC3E}">
        <p14:creationId xmlns:p14="http://schemas.microsoft.com/office/powerpoint/2010/main" val="174507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47</a:t>
            </a:fld>
            <a:endParaRPr lang="en-US"/>
          </a:p>
        </p:txBody>
      </p:sp>
    </p:spTree>
    <p:extLst>
      <p:ext uri="{BB962C8B-B14F-4D97-AF65-F5344CB8AC3E}">
        <p14:creationId xmlns:p14="http://schemas.microsoft.com/office/powerpoint/2010/main" val="1763526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48</a:t>
            </a:fld>
            <a:endParaRPr lang="en-US"/>
          </a:p>
        </p:txBody>
      </p:sp>
    </p:spTree>
    <p:extLst>
      <p:ext uri="{BB962C8B-B14F-4D97-AF65-F5344CB8AC3E}">
        <p14:creationId xmlns:p14="http://schemas.microsoft.com/office/powerpoint/2010/main" val="3381353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49</a:t>
            </a:fld>
            <a:endParaRPr lang="en-US"/>
          </a:p>
        </p:txBody>
      </p:sp>
    </p:spTree>
    <p:extLst>
      <p:ext uri="{BB962C8B-B14F-4D97-AF65-F5344CB8AC3E}">
        <p14:creationId xmlns:p14="http://schemas.microsoft.com/office/powerpoint/2010/main" val="3487373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50</a:t>
            </a:fld>
            <a:endParaRPr lang="en-US"/>
          </a:p>
        </p:txBody>
      </p:sp>
    </p:spTree>
    <p:extLst>
      <p:ext uri="{BB962C8B-B14F-4D97-AF65-F5344CB8AC3E}">
        <p14:creationId xmlns:p14="http://schemas.microsoft.com/office/powerpoint/2010/main" val="1023155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51</a:t>
            </a:fld>
            <a:endParaRPr lang="en-US"/>
          </a:p>
        </p:txBody>
      </p:sp>
    </p:spTree>
    <p:extLst>
      <p:ext uri="{BB962C8B-B14F-4D97-AF65-F5344CB8AC3E}">
        <p14:creationId xmlns:p14="http://schemas.microsoft.com/office/powerpoint/2010/main" val="22609348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52</a:t>
            </a:fld>
            <a:endParaRPr lang="en-US"/>
          </a:p>
        </p:txBody>
      </p:sp>
    </p:spTree>
    <p:extLst>
      <p:ext uri="{BB962C8B-B14F-4D97-AF65-F5344CB8AC3E}">
        <p14:creationId xmlns:p14="http://schemas.microsoft.com/office/powerpoint/2010/main" val="1483807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53</a:t>
            </a:fld>
            <a:endParaRPr lang="en-US"/>
          </a:p>
        </p:txBody>
      </p:sp>
    </p:spTree>
    <p:extLst>
      <p:ext uri="{BB962C8B-B14F-4D97-AF65-F5344CB8AC3E}">
        <p14:creationId xmlns:p14="http://schemas.microsoft.com/office/powerpoint/2010/main" val="1121902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54</a:t>
            </a:fld>
            <a:endParaRPr lang="en-US"/>
          </a:p>
        </p:txBody>
      </p:sp>
    </p:spTree>
    <p:extLst>
      <p:ext uri="{BB962C8B-B14F-4D97-AF65-F5344CB8AC3E}">
        <p14:creationId xmlns:p14="http://schemas.microsoft.com/office/powerpoint/2010/main" val="3030680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8/5/2019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8/5/2019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8/5/2019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8/5/2019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8/5/2019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8/5/2019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8/5/2019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1 - Coasts</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177183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p:txBody>
      </p:sp>
      <p:sp>
        <p:nvSpPr>
          <p:cNvPr id="18" name="Content Placeholder 2"/>
          <p:cNvSpPr txBox="1">
            <a:spLocks/>
          </p:cNvSpPr>
          <p:nvPr/>
        </p:nvSpPr>
        <p:spPr>
          <a:xfrm>
            <a:off x="838199" y="1418137"/>
            <a:ext cx="10515600" cy="12996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coast is the area where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land meets and interacts with the sea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It is covered into 4 sections which are backshore, foreshore, nearshore and offshore.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4">
            <a:extLst>
              <a:ext uri="{FF2B5EF4-FFF2-40B4-BE49-F238E27FC236}">
                <a16:creationId xmlns:a16="http://schemas.microsoft.com/office/drawing/2014/main" id="{B6384B33-615A-4316-AC5B-6BB58C6E3F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9" t="6545" r="2644" b="3148"/>
          <a:stretch/>
        </p:blipFill>
        <p:spPr bwMode="auto">
          <a:xfrm>
            <a:off x="838199" y="2599266"/>
            <a:ext cx="8602133" cy="3234267"/>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5" name="Picture 5">
            <a:extLst>
              <a:ext uri="{FF2B5EF4-FFF2-40B4-BE49-F238E27FC236}">
                <a16:creationId xmlns:a16="http://schemas.microsoft.com/office/drawing/2014/main" id="{E5DE7E8F-7CD2-4E79-B61E-C156EC4BAE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62" t="2183" r="3170" b="7499"/>
          <a:stretch/>
        </p:blipFill>
        <p:spPr bwMode="auto">
          <a:xfrm>
            <a:off x="6815667" y="4809067"/>
            <a:ext cx="4817533" cy="1752600"/>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1155828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p:txBody>
      </p:sp>
      <p:sp>
        <p:nvSpPr>
          <p:cNvPr id="18" name="Content Placeholder 2"/>
          <p:cNvSpPr txBox="1">
            <a:spLocks/>
          </p:cNvSpPr>
          <p:nvPr/>
        </p:nvSpPr>
        <p:spPr>
          <a:xfrm>
            <a:off x="838199" y="1418137"/>
            <a:ext cx="10515600" cy="12996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environments differ in their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characteristic appearance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is dependent on their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geological composition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extent marine processes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human activities have shaped them.</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2904067"/>
            <a:ext cx="4634014" cy="2810933"/>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1337" y="2904067"/>
            <a:ext cx="4982462" cy="2807208"/>
          </a:xfrm>
          <a:prstGeom prst="rect">
            <a:avLst/>
          </a:prstGeom>
          <a:effectLst>
            <a:outerShdw blurRad="50800" dist="38100" dir="2700000" algn="tl" rotWithShape="0">
              <a:prstClr val="black">
                <a:alpha val="40000"/>
              </a:prstClr>
            </a:outerShdw>
          </a:effectLst>
        </p:spPr>
      </p:pic>
      <p:sp>
        <p:nvSpPr>
          <p:cNvPr id="10" name="Content Placeholder 2"/>
          <p:cNvSpPr txBox="1">
            <a:spLocks/>
          </p:cNvSpPr>
          <p:nvPr/>
        </p:nvSpPr>
        <p:spPr>
          <a:xfrm>
            <a:off x="2508879" y="5789577"/>
            <a:ext cx="1292654" cy="46356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Cliffed</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1" name="Content Placeholder 2"/>
          <p:cNvSpPr txBox="1">
            <a:spLocks/>
          </p:cNvSpPr>
          <p:nvPr/>
        </p:nvSpPr>
        <p:spPr>
          <a:xfrm>
            <a:off x="8216241" y="5789576"/>
            <a:ext cx="1292654" cy="46356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Sandy</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40905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3611828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p:txBody>
      </p:sp>
      <p:sp>
        <p:nvSpPr>
          <p:cNvPr id="18" name="Content Placeholder 2"/>
          <p:cNvSpPr txBox="1">
            <a:spLocks/>
          </p:cNvSpPr>
          <p:nvPr/>
        </p:nvSpPr>
        <p:spPr>
          <a:xfrm>
            <a:off x="838199" y="1418137"/>
            <a:ext cx="10515600" cy="2942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dynamism of coastal environments are influenced by several factors.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Tides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Currents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Geology</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Types of ecosystems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Human activities</a:t>
            </a:r>
          </a:p>
        </p:txBody>
      </p:sp>
      <p:sp>
        <p:nvSpPr>
          <p:cNvPr id="10" name="Content Placeholder 2"/>
          <p:cNvSpPr txBox="1">
            <a:spLocks/>
          </p:cNvSpPr>
          <p:nvPr/>
        </p:nvSpPr>
        <p:spPr>
          <a:xfrm>
            <a:off x="4181474" y="5505043"/>
            <a:ext cx="7235825" cy="67895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Types of ecosystems: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Coral reefs are underwater structures which develop on seabed comprising tiny polyps</a:t>
            </a:r>
            <a:endParaRPr lang="en-US" sz="2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1026" name="Picture 2" descr="Image result for coral reef eco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8108" y="2204466"/>
            <a:ext cx="6922559" cy="3300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6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a:t>
            </a:r>
          </a:p>
        </p:txBody>
      </p:sp>
      <p:sp>
        <p:nvSpPr>
          <p:cNvPr id="18" name="Content Placeholder 2"/>
          <p:cNvSpPr txBox="1">
            <a:spLocks/>
          </p:cNvSpPr>
          <p:nvPr/>
        </p:nvSpPr>
        <p:spPr>
          <a:xfrm>
            <a:off x="838199" y="1418137"/>
            <a:ext cx="10515600" cy="19007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refer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swells in the water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rising forward and falling backward.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Wind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is transferred to the water surface, blowing across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surface of seas and oceans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power of waves to erode landforms.</a:t>
            </a:r>
            <a:endParaRPr lang="en-US" sz="2000" dirty="0">
              <a:solidFill>
                <a:schemeClr val="accent6"/>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98862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Tides</a:t>
            </a:r>
          </a:p>
        </p:txBody>
      </p:sp>
      <p:sp>
        <p:nvSpPr>
          <p:cNvPr id="18" name="Content Placeholder 2"/>
          <p:cNvSpPr txBox="1">
            <a:spLocks/>
          </p:cNvSpPr>
          <p:nvPr/>
        </p:nvSpPr>
        <p:spPr>
          <a:xfrm>
            <a:off x="838199" y="1418137"/>
            <a:ext cx="10515600" cy="3314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Tides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daily sea level changes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caused by the gravitational pull of the Moon and Sun on the Earth.</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areas experience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one high tide and one low tide every 12 hours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or there is a 6-hour period between tides. During high tides, waves strike foreshore and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greater power to erode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transport sediments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transportation of sediments and erosion.</a:t>
            </a:r>
            <a:endParaRPr lang="en-US" sz="2400" dirty="0">
              <a:solidFill>
                <a:schemeClr val="accent6"/>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703107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Currents</a:t>
            </a:r>
          </a:p>
        </p:txBody>
      </p:sp>
      <p:sp>
        <p:nvSpPr>
          <p:cNvPr id="18" name="Content Placeholder 2"/>
          <p:cNvSpPr txBox="1">
            <a:spLocks/>
          </p:cNvSpPr>
          <p:nvPr/>
        </p:nvSpPr>
        <p:spPr>
          <a:xfrm>
            <a:off x="838199" y="1418137"/>
            <a:ext cx="10515600" cy="13758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Currents refer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large-scale continuous water movements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seas and oceans. It is driven by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prevailing wind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one direction.</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Erosion and distribution of sediments.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87523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Geology</a:t>
            </a:r>
          </a:p>
        </p:txBody>
      </p:sp>
      <p:sp>
        <p:nvSpPr>
          <p:cNvPr id="18" name="Content Placeholder 2"/>
          <p:cNvSpPr txBox="1">
            <a:spLocks/>
          </p:cNvSpPr>
          <p:nvPr/>
        </p:nvSpPr>
        <p:spPr>
          <a:xfrm>
            <a:off x="838199" y="1418137"/>
            <a:ext cx="10515600" cy="2256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Geology refers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arrangement and composition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rocks. It is determined by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rate of erosion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composition determines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hardness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resistance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structure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of the rocks.</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Rate of erosion.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2839"/>
          <a:stretch/>
        </p:blipFill>
        <p:spPr>
          <a:xfrm>
            <a:off x="1286934" y="3056469"/>
            <a:ext cx="4949611" cy="3606800"/>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399742" y="4376863"/>
            <a:ext cx="5030260" cy="96601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Differing rock resistance to marine attack gives rise to differing rates of erosion, hence differing coastlines.</a:t>
            </a:r>
          </a:p>
        </p:txBody>
      </p:sp>
    </p:spTree>
    <p:extLst>
      <p:ext uri="{BB962C8B-B14F-4D97-AF65-F5344CB8AC3E}">
        <p14:creationId xmlns:p14="http://schemas.microsoft.com/office/powerpoint/2010/main" val="703263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Types of Ecosystems</a:t>
            </a:r>
          </a:p>
        </p:txBody>
      </p:sp>
      <p:sp>
        <p:nvSpPr>
          <p:cNvPr id="18" name="Content Placeholder 2"/>
          <p:cNvSpPr txBox="1">
            <a:spLocks/>
          </p:cNvSpPr>
          <p:nvPr/>
        </p:nvSpPr>
        <p:spPr>
          <a:xfrm>
            <a:off x="838199" y="1418137"/>
            <a:ext cx="10515600" cy="24849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Marine ecosystem or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plant and animal communities interacting with one another and with the coastal environment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They contribute to dynamic and changing nature of coastal environments.</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Corals slow down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speed of waves whereas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mangroves trap sediments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reduce the impact of soil erosion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Impact of waves on coasts.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984878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Types of Ecosystems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733" y="1464373"/>
            <a:ext cx="5825067" cy="3155245"/>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867" y="1225895"/>
            <a:ext cx="4842933" cy="3632200"/>
          </a:xfrm>
          <a:prstGeom prst="rect">
            <a:avLst/>
          </a:prstGeom>
          <a:effectLst>
            <a:outerShdw blurRad="50800" dist="38100" dir="2700000" algn="tl" rotWithShape="0">
              <a:prstClr val="black">
                <a:alpha val="40000"/>
              </a:prstClr>
            </a:outerShdw>
          </a:effectLst>
        </p:spPr>
      </p:pic>
      <p:sp>
        <p:nvSpPr>
          <p:cNvPr id="8" name="Content Placeholder 2"/>
          <p:cNvSpPr txBox="1">
            <a:spLocks/>
          </p:cNvSpPr>
          <p:nvPr/>
        </p:nvSpPr>
        <p:spPr>
          <a:xfrm>
            <a:off x="194733" y="4678886"/>
            <a:ext cx="5825067" cy="118675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Coral Reefs: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Coral reefs are excellent natural barriers that absorb and reduce wave energy, hence slowing down the rate of erosion.</a:t>
            </a:r>
            <a:endParaRPr lang="en-US" sz="2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9" name="Content Placeholder 2"/>
          <p:cNvSpPr txBox="1">
            <a:spLocks/>
          </p:cNvSpPr>
          <p:nvPr/>
        </p:nvSpPr>
        <p:spPr>
          <a:xfrm>
            <a:off x="6760633" y="4858095"/>
            <a:ext cx="4343400" cy="1186759"/>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Mangroves:</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000">
                <a:solidFill>
                  <a:schemeClr val="bg1"/>
                </a:solidFill>
                <a:effectLst>
                  <a:outerShdw blurRad="38100" dist="38100" dir="2700000" algn="tl">
                    <a:srgbClr val="000000">
                      <a:alpha val="43137"/>
                    </a:srgbClr>
                  </a:outerShdw>
                </a:effectLst>
                <a:latin typeface="Rockwell" panose="02060603020205020403" pitchFamily="18" charset="0"/>
              </a:rPr>
              <a:t>Mangroves comprise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aerial roots which trap sediments and reduce coastal erosion.</a:t>
            </a:r>
            <a:endParaRPr lang="en-US" sz="2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24296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Factors affecting Coastal Environments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Human Activities</a:t>
            </a:r>
          </a:p>
        </p:txBody>
      </p:sp>
      <p:sp>
        <p:nvSpPr>
          <p:cNvPr id="18" name="Content Placeholder 2"/>
          <p:cNvSpPr txBox="1">
            <a:spLocks/>
          </p:cNvSpPr>
          <p:nvPr/>
        </p:nvSpPr>
        <p:spPr>
          <a:xfrm>
            <a:off x="838199" y="1418137"/>
            <a:ext cx="10515600" cy="24849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People change coastal environments by living, trading, fishing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engaging in recreational activities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these environments. For example, people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cause pollution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these environments by dumping waste.</a:t>
            </a:r>
          </a:p>
          <a:p>
            <a:pPr marL="0" indent="0" defTabSz="457200">
              <a:buNone/>
              <a:defRPr/>
            </a:pPr>
            <a:r>
              <a:rPr lang="en-US" sz="2400" dirty="0">
                <a:solidFill>
                  <a:srgbClr val="FFC000"/>
                </a:solidFill>
                <a:effectLst>
                  <a:outerShdw blurRad="38100" dist="38100" dir="2700000" algn="tl">
                    <a:srgbClr val="000000">
                      <a:alpha val="43137"/>
                    </a:srgbClr>
                  </a:outerShdw>
                </a:effectLst>
                <a:latin typeface="Rockwell" panose="02060603020205020403" pitchFamily="18" charset="0"/>
              </a:rPr>
              <a:t>AFFECTS: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Condition of coastal environment.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050220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217270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p:txBody>
      </p:sp>
      <p:sp>
        <p:nvSpPr>
          <p:cNvPr id="18" name="Content Placeholder 2"/>
          <p:cNvSpPr txBox="1">
            <a:spLocks/>
          </p:cNvSpPr>
          <p:nvPr/>
        </p:nvSpPr>
        <p:spPr>
          <a:xfrm>
            <a:off x="838199" y="1418137"/>
            <a:ext cx="10515600" cy="2942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develop when the energy from the wind blowing across seas and oceans is transferred to the water surface. The movement of waves is affected by wind direction.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Onshore winds push waves towards the coast, resulting in waves crashing onto the shore.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44231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Terminology</a:t>
            </a:r>
          </a:p>
        </p:txBody>
      </p:sp>
      <p:sp>
        <p:nvSpPr>
          <p:cNvPr id="18" name="Content Placeholder 2"/>
          <p:cNvSpPr txBox="1">
            <a:spLocks/>
          </p:cNvSpPr>
          <p:nvPr/>
        </p:nvSpPr>
        <p:spPr>
          <a:xfrm>
            <a:off x="838199" y="1418137"/>
            <a:ext cx="10515600" cy="5461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following diagram shows the various parts of a wave.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6">
            <a:extLst>
              <a:ext uri="{FF2B5EF4-FFF2-40B4-BE49-F238E27FC236}">
                <a16:creationId xmlns:a16="http://schemas.microsoft.com/office/drawing/2014/main" id="{37345BFA-6CEB-47EE-BF33-9105B72A16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1" t="2753" r="368" b="879"/>
          <a:stretch/>
        </p:blipFill>
        <p:spPr bwMode="auto">
          <a:xfrm>
            <a:off x="1545166" y="2029854"/>
            <a:ext cx="9101666" cy="394546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43931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Terminology</a:t>
            </a:r>
          </a:p>
        </p:txBody>
      </p:sp>
      <p:sp>
        <p:nvSpPr>
          <p:cNvPr id="18" name="Content Placeholder 2"/>
          <p:cNvSpPr txBox="1">
            <a:spLocks/>
          </p:cNvSpPr>
          <p:nvPr/>
        </p:nvSpPr>
        <p:spPr>
          <a:xfrm>
            <a:off x="838199" y="1418137"/>
            <a:ext cx="10515600" cy="410945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Crest: Highest part(s) of the wave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Trough: Lowest part(s) of the wave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Wavelength: Distance 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crest to crest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trough to trough</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height: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Vertical distance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crest to trough</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frequency: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number of wave crests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or troughs passing through a fixed point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period: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time taken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waves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travel through one wavelength</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amplitude: Measurement of wave 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centre to highest point/lowest point</a:t>
            </a:r>
            <a:endParaRPr lang="en-US" sz="20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277470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Factors affecting Wave Energy</a:t>
            </a:r>
          </a:p>
        </p:txBody>
      </p:sp>
      <p:sp>
        <p:nvSpPr>
          <p:cNvPr id="18" name="Content Placeholder 2"/>
          <p:cNvSpPr txBox="1">
            <a:spLocks/>
          </p:cNvSpPr>
          <p:nvPr/>
        </p:nvSpPr>
        <p:spPr>
          <a:xfrm>
            <a:off x="838199" y="1418137"/>
            <a:ext cx="10515600" cy="1155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 energy depends on 3 factors – the wind speed, wind duration and length of fetch. Fetch is the distance the wind has travelled over seas and oceans to form waves.</a:t>
            </a:r>
            <a:endParaRPr lang="en-US" sz="20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61952888"/>
              </p:ext>
            </p:extLst>
          </p:nvPr>
        </p:nvGraphicFramePr>
        <p:xfrm>
          <a:off x="1227666" y="2639454"/>
          <a:ext cx="9736666" cy="192024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1896533">
                  <a:extLst>
                    <a:ext uri="{9D8B030D-6E8A-4147-A177-3AD203B41FA5}">
                      <a16:colId xmlns:a16="http://schemas.microsoft.com/office/drawing/2014/main" val="20000"/>
                    </a:ext>
                  </a:extLst>
                </a:gridCol>
                <a:gridCol w="7840133">
                  <a:extLst>
                    <a:ext uri="{9D8B030D-6E8A-4147-A177-3AD203B41FA5}">
                      <a16:colId xmlns:a16="http://schemas.microsoft.com/office/drawing/2014/main" val="20001"/>
                    </a:ext>
                  </a:extLst>
                </a:gridCol>
              </a:tblGrid>
              <a:tr h="370840">
                <a:tc>
                  <a:txBody>
                    <a:bodyPr/>
                    <a:lstStyle/>
                    <a:p>
                      <a:r>
                        <a:rPr lang="en-US" sz="2200" dirty="0">
                          <a:effectLst>
                            <a:outerShdw blurRad="38100" dist="38100" dir="2700000" algn="tl">
                              <a:srgbClr val="000000">
                                <a:alpha val="43137"/>
                              </a:srgbClr>
                            </a:outerShdw>
                          </a:effectLst>
                          <a:latin typeface="Rockwell" panose="02060603020205020403" pitchFamily="18" charset="0"/>
                        </a:rPr>
                        <a:t>Factor</a:t>
                      </a:r>
                    </a:p>
                  </a:txBody>
                  <a:tcPr/>
                </a:tc>
                <a:tc>
                  <a:txBody>
                    <a:bodyPr/>
                    <a:lstStyle/>
                    <a:p>
                      <a:r>
                        <a:rPr lang="en-US" sz="2200" dirty="0">
                          <a:effectLst>
                            <a:outerShdw blurRad="38100" dist="38100" dir="2700000" algn="tl">
                              <a:srgbClr val="000000">
                                <a:alpha val="43137"/>
                              </a:srgbClr>
                            </a:outerShdw>
                          </a:effectLst>
                          <a:latin typeface="Rockwell" panose="02060603020205020403" pitchFamily="18" charset="0"/>
                        </a:rPr>
                        <a:t>Size and Energy</a:t>
                      </a:r>
                      <a:r>
                        <a:rPr lang="en-US" sz="2200" baseline="0" dirty="0">
                          <a:effectLst>
                            <a:outerShdw blurRad="38100" dist="38100" dir="2700000" algn="tl">
                              <a:srgbClr val="000000">
                                <a:alpha val="43137"/>
                              </a:srgbClr>
                            </a:outerShdw>
                          </a:effectLst>
                          <a:latin typeface="Rockwell" panose="02060603020205020403" pitchFamily="18" charset="0"/>
                        </a:rPr>
                        <a:t> of Waves</a:t>
                      </a:r>
                      <a:endParaRPr lang="en-US" sz="22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Wind Speed</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The faster the wind</a:t>
                      </a:r>
                      <a:r>
                        <a:rPr lang="en-US" sz="2000" baseline="0" dirty="0">
                          <a:effectLst>
                            <a:outerShdw blurRad="38100" dist="38100" dir="2700000" algn="tl">
                              <a:srgbClr val="000000">
                                <a:alpha val="43137"/>
                              </a:srgbClr>
                            </a:outerShdw>
                          </a:effectLst>
                          <a:latin typeface="Rockwell" panose="02060603020205020403" pitchFamily="18" charset="0"/>
                        </a:rPr>
                        <a:t> blows, the greater the wave energy.</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Wind Duration</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The longer the</a:t>
                      </a:r>
                      <a:r>
                        <a:rPr lang="en-US" sz="2000" baseline="0" dirty="0">
                          <a:effectLst>
                            <a:outerShdw blurRad="38100" dist="38100" dir="2700000" algn="tl">
                              <a:srgbClr val="000000">
                                <a:alpha val="43137"/>
                              </a:srgbClr>
                            </a:outerShdw>
                          </a:effectLst>
                          <a:latin typeface="Rockwell" panose="02060603020205020403" pitchFamily="18" charset="0"/>
                        </a:rPr>
                        <a:t> wind blows, the larger the waves are, resulting in greater wave energy.</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2"/>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Speed</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The greater</a:t>
                      </a:r>
                      <a:r>
                        <a:rPr lang="en-US" sz="2000" baseline="0" dirty="0">
                          <a:effectLst>
                            <a:outerShdw blurRad="38100" dist="38100" dir="2700000" algn="tl">
                              <a:srgbClr val="000000">
                                <a:alpha val="43137"/>
                              </a:srgbClr>
                            </a:outerShdw>
                          </a:effectLst>
                          <a:latin typeface="Rockwell" panose="02060603020205020403" pitchFamily="18" charset="0"/>
                        </a:rPr>
                        <a:t> the fetch, the more energy the waves have.</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05225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in the Open Ocean</a:t>
            </a:r>
          </a:p>
        </p:txBody>
      </p:sp>
      <p:sp>
        <p:nvSpPr>
          <p:cNvPr id="18" name="Content Placeholder 2"/>
          <p:cNvSpPr txBox="1">
            <a:spLocks/>
          </p:cNvSpPr>
          <p:nvPr/>
        </p:nvSpPr>
        <p:spPr>
          <a:xfrm>
            <a:off x="838199" y="1418137"/>
            <a:ext cx="10515600" cy="115573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in the open ocean have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 wavelength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wave height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Water particles in the ocean move in an orbit, a motion that rapidly decreases with depth.</a:t>
            </a:r>
            <a:endParaRPr lang="en-US" sz="2000" dirty="0">
              <a:solidFill>
                <a:srgbClr val="FFFF00"/>
              </a:solidFill>
              <a:effectLst>
                <a:outerShdw blurRad="38100" dist="38100" dir="2700000" algn="tl">
                  <a:srgbClr val="000000">
                    <a:alpha val="43137"/>
                  </a:srgbClr>
                </a:outerShdw>
              </a:effectLst>
              <a:latin typeface="Rockwell" panose="02060603020205020403" pitchFamily="18" charset="0"/>
            </a:endParaRPr>
          </a:p>
        </p:txBody>
      </p:sp>
      <p:sp>
        <p:nvSpPr>
          <p:cNvPr id="6" name="Content Placeholder 2"/>
          <p:cNvSpPr txBox="1">
            <a:spLocks/>
          </p:cNvSpPr>
          <p:nvPr/>
        </p:nvSpPr>
        <p:spPr>
          <a:xfrm>
            <a:off x="5202765" y="6163176"/>
            <a:ext cx="5825067" cy="44344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Waves in the open ocean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117" y="2627962"/>
            <a:ext cx="6212362" cy="3481118"/>
          </a:xfrm>
          <a:prstGeom prst="rect">
            <a:avLst/>
          </a:prstGeom>
        </p:spPr>
      </p:pic>
    </p:spTree>
    <p:extLst>
      <p:ext uri="{BB962C8B-B14F-4D97-AF65-F5344CB8AC3E}">
        <p14:creationId xmlns:p14="http://schemas.microsoft.com/office/powerpoint/2010/main" val="173613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Close to the Coastline</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56" t="1276" r="652" b="1377"/>
          <a:stretch/>
        </p:blipFill>
        <p:spPr>
          <a:xfrm>
            <a:off x="1706879" y="1767840"/>
            <a:ext cx="8778241" cy="41365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00813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2801116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p:txBody>
      </p:sp>
      <p:sp>
        <p:nvSpPr>
          <p:cNvPr id="18" name="Content Placeholder 2"/>
          <p:cNvSpPr txBox="1">
            <a:spLocks/>
          </p:cNvSpPr>
          <p:nvPr/>
        </p:nvSpPr>
        <p:spPr>
          <a:xfrm>
            <a:off x="838199" y="1418137"/>
            <a:ext cx="10515600" cy="1291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Not all beaches look the same. The key reason is because the profile of a beach is partly determined by waves. Wave energy differs from place to place.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26" y="2709333"/>
            <a:ext cx="5510741" cy="3673827"/>
          </a:xfrm>
          <a:prstGeom prst="rect">
            <a:avLst/>
          </a:prstGeom>
          <a:effectLst>
            <a:outerShdw blurRad="50800" dist="38100" dir="2700000" algn="tl" rotWithShape="0">
              <a:prstClr val="black">
                <a:alpha val="40000"/>
              </a:prstClr>
            </a:outerShdw>
          </a:effectLst>
        </p:spPr>
      </p:pic>
      <p:sp>
        <p:nvSpPr>
          <p:cNvPr id="5" name="Content Placeholder 2"/>
          <p:cNvSpPr txBox="1">
            <a:spLocks/>
          </p:cNvSpPr>
          <p:nvPr/>
        </p:nvSpPr>
        <p:spPr>
          <a:xfrm>
            <a:off x="6095999" y="4198834"/>
            <a:ext cx="5825067" cy="694824"/>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convergence of waves on headlands. This process is part of wave refraction.</a:t>
            </a:r>
          </a:p>
        </p:txBody>
      </p:sp>
    </p:spTree>
    <p:extLst>
      <p:ext uri="{BB962C8B-B14F-4D97-AF65-F5344CB8AC3E}">
        <p14:creationId xmlns:p14="http://schemas.microsoft.com/office/powerpoint/2010/main" val="1554886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Waves on the Beach</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Swash and Backwash</a:t>
            </a:r>
          </a:p>
        </p:txBody>
      </p:sp>
      <p:sp>
        <p:nvSpPr>
          <p:cNvPr id="18" name="Content Placeholder 2"/>
          <p:cNvSpPr txBox="1">
            <a:spLocks/>
          </p:cNvSpPr>
          <p:nvPr/>
        </p:nvSpPr>
        <p:spPr>
          <a:xfrm>
            <a:off x="838199" y="1418136"/>
            <a:ext cx="10515600" cy="21039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waves break, water rushes up a beach. We call this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swash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As swash moves up the beach, it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carries sediments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it.</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Swash loses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gravity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friction with the land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returns to the sea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backwash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backwash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carries sediments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shore into the sea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6" name="Picture 12">
            <a:extLst>
              <a:ext uri="{FF2B5EF4-FFF2-40B4-BE49-F238E27FC236}">
                <a16:creationId xmlns:a16="http://schemas.microsoft.com/office/drawing/2014/main" id="{5CDDA37A-381E-46A6-B5E9-EA72749F42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79" r="10168" b="1793"/>
          <a:stretch/>
        </p:blipFill>
        <p:spPr bwMode="auto">
          <a:xfrm>
            <a:off x="6103939" y="3522133"/>
            <a:ext cx="4117975" cy="2370667"/>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11">
            <a:extLst>
              <a:ext uri="{FF2B5EF4-FFF2-40B4-BE49-F238E27FC236}">
                <a16:creationId xmlns:a16="http://schemas.microsoft.com/office/drawing/2014/main" id="{10C8619A-4180-46FF-8069-1565908EC0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790" b="2881"/>
          <a:stretch/>
        </p:blipFill>
        <p:spPr bwMode="auto">
          <a:xfrm>
            <a:off x="1751542" y="3522133"/>
            <a:ext cx="4073525" cy="2354294"/>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18074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Constructive Waves</a:t>
            </a:r>
          </a:p>
        </p:txBody>
      </p:sp>
      <p:sp>
        <p:nvSpPr>
          <p:cNvPr id="18" name="Content Placeholder 2"/>
          <p:cNvSpPr txBox="1">
            <a:spLocks/>
          </p:cNvSpPr>
          <p:nvPr/>
        </p:nvSpPr>
        <p:spPr>
          <a:xfrm>
            <a:off x="838199" y="1418136"/>
            <a:ext cx="10515600" cy="23495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Constructive waves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break far from the shore and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little energy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In such low energy wave environments,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finer material is deposited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in turn forms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gentle slopes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Constructive waves have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strong swash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but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weak backwash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They have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 wavelength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 in height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They are created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calm weather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powerful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destructive waves.</a:t>
            </a:r>
          </a:p>
        </p:txBody>
      </p:sp>
      <p:pic>
        <p:nvPicPr>
          <p:cNvPr id="1026" name="Picture 2" descr="The effects of a low w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783" y="3767667"/>
            <a:ext cx="6144225" cy="26670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2896037" y="6450967"/>
            <a:ext cx="5825067" cy="40703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Illustration of a constructive wave</a:t>
            </a:r>
          </a:p>
        </p:txBody>
      </p:sp>
    </p:spTree>
    <p:extLst>
      <p:ext uri="{BB962C8B-B14F-4D97-AF65-F5344CB8AC3E}">
        <p14:creationId xmlns:p14="http://schemas.microsoft.com/office/powerpoint/2010/main" val="1400040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Destructive Waves</a:t>
            </a:r>
          </a:p>
        </p:txBody>
      </p:sp>
      <p:sp>
        <p:nvSpPr>
          <p:cNvPr id="18" name="Content Placeholder 2"/>
          <p:cNvSpPr txBox="1">
            <a:spLocks/>
          </p:cNvSpPr>
          <p:nvPr/>
        </p:nvSpPr>
        <p:spPr>
          <a:xfrm>
            <a:off x="838199" y="1418136"/>
            <a:ext cx="10515600" cy="23495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Destructive waves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break violently on the shore with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high energy</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In such high energy wave environments,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finer materials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like sand tend to be transported away by the turbulent water,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leaving only coarser materials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like pebbles which in turn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form steeper slopes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Destructive waves produce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weak swash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but a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strong backwash</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Instead of depositing sediments on coasts,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destructive waves erode coasts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transport rocks and beach material away</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8" name="Content Placeholder 2"/>
          <p:cNvSpPr txBox="1">
            <a:spLocks/>
          </p:cNvSpPr>
          <p:nvPr/>
        </p:nvSpPr>
        <p:spPr>
          <a:xfrm>
            <a:off x="2896037" y="6450967"/>
            <a:ext cx="5825067" cy="407033"/>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Illustration of a destructive wave</a:t>
            </a:r>
          </a:p>
        </p:txBody>
      </p:sp>
      <p:pic>
        <p:nvPicPr>
          <p:cNvPr id="2050" name="Picture 2" descr="The effects of a high w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5674" y="3863340"/>
            <a:ext cx="5200650" cy="256222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033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Destructive Waves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87" y="1919153"/>
            <a:ext cx="5977466" cy="2617868"/>
          </a:xfrm>
          <a:prstGeom prst="rect">
            <a:avLst/>
          </a:prstGeom>
          <a:effectLst>
            <a:outerShdw blurRad="50800" dist="38100" dir="2700000" algn="tl" rotWithShape="0">
              <a:prstClr val="black">
                <a:alpha val="40000"/>
              </a:prstClr>
            </a:outerShdw>
          </a:effectLst>
        </p:spPr>
      </p:pic>
      <p:sp>
        <p:nvSpPr>
          <p:cNvPr id="7" name="Content Placeholder 2"/>
          <p:cNvSpPr txBox="1">
            <a:spLocks/>
          </p:cNvSpPr>
          <p:nvPr/>
        </p:nvSpPr>
        <p:spPr>
          <a:xfrm>
            <a:off x="542305" y="4613701"/>
            <a:ext cx="5418230" cy="72876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Finer materials like sand tend to be transported away by the turbulent water</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8583" y="1919153"/>
            <a:ext cx="3908120" cy="2615184"/>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6473528" y="4613701"/>
            <a:ext cx="5418230" cy="728766"/>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Coarser materials like pebbles are left behind, which form steeper slopes</a:t>
            </a:r>
          </a:p>
        </p:txBody>
      </p:sp>
    </p:spTree>
    <p:extLst>
      <p:ext uri="{BB962C8B-B14F-4D97-AF65-F5344CB8AC3E}">
        <p14:creationId xmlns:p14="http://schemas.microsoft.com/office/powerpoint/2010/main" val="3199303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Types of Waves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Comparison between Constructive Waves and Destructive Waves</a:t>
            </a:r>
          </a:p>
        </p:txBody>
      </p:sp>
      <p:graphicFrame>
        <p:nvGraphicFramePr>
          <p:cNvPr id="3" name="Table 2"/>
          <p:cNvGraphicFramePr>
            <a:graphicFrameLocks noGrp="1"/>
          </p:cNvGraphicFramePr>
          <p:nvPr>
            <p:extLst>
              <p:ext uri="{D42A27DB-BD31-4B8C-83A1-F6EECF244321}">
                <p14:modId xmlns:p14="http://schemas.microsoft.com/office/powerpoint/2010/main" val="1384098872"/>
              </p:ext>
            </p:extLst>
          </p:nvPr>
        </p:nvGraphicFramePr>
        <p:xfrm>
          <a:off x="768349" y="2252132"/>
          <a:ext cx="10655302" cy="299212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603502">
                  <a:extLst>
                    <a:ext uri="{9D8B030D-6E8A-4147-A177-3AD203B41FA5}">
                      <a16:colId xmlns:a16="http://schemas.microsoft.com/office/drawing/2014/main" val="20000"/>
                    </a:ext>
                  </a:extLst>
                </a:gridCol>
                <a:gridCol w="4047066">
                  <a:extLst>
                    <a:ext uri="{9D8B030D-6E8A-4147-A177-3AD203B41FA5}">
                      <a16:colId xmlns:a16="http://schemas.microsoft.com/office/drawing/2014/main" val="20001"/>
                    </a:ext>
                  </a:extLst>
                </a:gridCol>
                <a:gridCol w="4004734">
                  <a:extLst>
                    <a:ext uri="{9D8B030D-6E8A-4147-A177-3AD203B41FA5}">
                      <a16:colId xmlns:a16="http://schemas.microsoft.com/office/drawing/2014/main" val="20002"/>
                    </a:ext>
                  </a:extLst>
                </a:gridCol>
              </a:tblGrid>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Constructive waves</a:t>
                      </a:r>
                      <a:endParaRPr kumimoji="0" lang="en-US"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Destructive waves</a:t>
                      </a:r>
                      <a:endParaRPr kumimoji="0" lang="en-US"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0"/>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Gradient</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Low</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High</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1"/>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Energy environment</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Low</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High</a:t>
                      </a:r>
                      <a:endParaRPr kumimoji="0" lang="en-US" alt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2"/>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Wave height</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Low</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High</a:t>
                      </a:r>
                      <a:endParaRPr kumimoji="0" lang="en-US" alt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3"/>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Wave length</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Long</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Short</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4"/>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Wave frequency</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6–8 per minute</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10–14 per minute </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5"/>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Swash and backwash</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Swash more powerful than backwash</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Backwash more powerful than swash </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6"/>
                  </a:ext>
                </a:extLst>
              </a:tr>
              <a:tr h="370840">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Prominent process</a:t>
                      </a:r>
                      <a:endParaRPr kumimoji="0" lang="en-US" altLang="en-US" sz="1800" b="1"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rPr>
                        <a:t>Deposition</a:t>
                      </a:r>
                      <a:endParaRPr kumimoji="0" lang="en-US" altLang="en-US" sz="1800" b="0" i="0" u="none" strike="noStrike" cap="none" normalizeH="0" baseline="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rPr>
                        <a:t>Erosion</a:t>
                      </a:r>
                      <a:endParaRPr kumimoji="0" lang="en-US" altLang="en-US" sz="18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panose="020B0600070205080204" pitchFamily="34" charset="-128"/>
                      </a:endParaRPr>
                    </a:p>
                  </a:txBody>
                  <a:tcPr horzOverflow="overflow"/>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059310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 Refraction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2" name="Group 1"/>
          <p:cNvGrpSpPr/>
          <p:nvPr/>
        </p:nvGrpSpPr>
        <p:grpSpPr>
          <a:xfrm>
            <a:off x="6248399" y="271991"/>
            <a:ext cx="5469467" cy="5364983"/>
            <a:chOff x="3555472" y="858837"/>
            <a:chExt cx="5983287" cy="5868988"/>
          </a:xfrm>
          <a:effectLst>
            <a:outerShdw blurRad="50800" dist="38100" dir="2700000" algn="tl" rotWithShape="0">
              <a:prstClr val="black">
                <a:alpha val="40000"/>
              </a:prstClr>
            </a:outerShdw>
          </a:effectLst>
        </p:grpSpPr>
        <p:pic>
          <p:nvPicPr>
            <p:cNvPr id="5" name="Picture 9">
              <a:extLst>
                <a:ext uri="{FF2B5EF4-FFF2-40B4-BE49-F238E27FC236}">
                  <a16:creationId xmlns:a16="http://schemas.microsoft.com/office/drawing/2014/main" id="{DA6749A5-0E6F-4448-97CD-44389200B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5472" y="858838"/>
              <a:ext cx="5983287" cy="5868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6" name="Right Triangle 5">
              <a:extLst>
                <a:ext uri="{FF2B5EF4-FFF2-40B4-BE49-F238E27FC236}">
                  <a16:creationId xmlns:a16="http://schemas.microsoft.com/office/drawing/2014/main" id="{6F45EFB2-27BB-483E-9936-9EAAD8C5A91B}"/>
                </a:ext>
              </a:extLst>
            </p:cNvPr>
            <p:cNvSpPr>
              <a:spLocks noChangeArrowheads="1"/>
            </p:cNvSpPr>
            <p:nvPr/>
          </p:nvSpPr>
          <p:spPr bwMode="auto">
            <a:xfrm flipV="1">
              <a:off x="3555472" y="858837"/>
              <a:ext cx="2709861" cy="4505323"/>
            </a:xfrm>
            <a:prstGeom prst="rtTriangle">
              <a:avLst/>
            </a:prstGeom>
            <a:solidFill>
              <a:schemeClr val="bg1"/>
            </a:solidFill>
            <a:ln w="9525">
              <a:solidFill>
                <a:schemeClr val="bg1"/>
              </a:solidFill>
              <a:miter lim="800000"/>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sz="1800">
                <a:solidFill>
                  <a:srgbClr val="FFFFFF"/>
                </a:solidFill>
              </a:endParaRPr>
            </a:p>
          </p:txBody>
        </p:sp>
      </p:grpSp>
      <p:sp>
        <p:nvSpPr>
          <p:cNvPr id="8" name="Content Placeholder 2"/>
          <p:cNvSpPr txBox="1">
            <a:spLocks/>
          </p:cNvSpPr>
          <p:nvPr/>
        </p:nvSpPr>
        <p:spPr>
          <a:xfrm>
            <a:off x="838199" y="1418137"/>
            <a:ext cx="5207001" cy="43645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Wave refraction is the process by which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waves change direction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as they approach a coast, giving rise to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increased wave height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greater erosive energy</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Waves approach a headland and bend towards it.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erosion will occur at the headland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where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 energy is concentrated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waves diverge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they reach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adjacent bays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deposition will occur in bays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where wave energy is spread out.</a:t>
            </a:r>
          </a:p>
        </p:txBody>
      </p:sp>
      <p:graphicFrame>
        <p:nvGraphicFramePr>
          <p:cNvPr id="3" name="Table 2"/>
          <p:cNvGraphicFramePr>
            <a:graphicFrameLocks noGrp="1"/>
          </p:cNvGraphicFramePr>
          <p:nvPr>
            <p:extLst>
              <p:ext uri="{D42A27DB-BD31-4B8C-83A1-F6EECF244321}">
                <p14:modId xmlns:p14="http://schemas.microsoft.com/office/powerpoint/2010/main" val="2859291410"/>
              </p:ext>
            </p:extLst>
          </p:nvPr>
        </p:nvGraphicFramePr>
        <p:xfrm>
          <a:off x="838199" y="5782733"/>
          <a:ext cx="8001001" cy="792480"/>
        </p:xfrm>
        <a:graphic>
          <a:graphicData uri="http://schemas.openxmlformats.org/drawingml/2006/table">
            <a:tbl>
              <a:tblPr firstRow="1" bandRow="1">
                <a:effectLst>
                  <a:outerShdw blurRad="50800" dist="38100" dir="2700000" algn="tl" rotWithShape="0">
                    <a:prstClr val="black">
                      <a:alpha val="40000"/>
                    </a:prstClr>
                  </a:outerShdw>
                </a:effectLst>
                <a:tableStyleId>{E929F9F4-4A8F-4326-A1B4-22849713DDAB}</a:tableStyleId>
              </a:tblPr>
              <a:tblGrid>
                <a:gridCol w="3947925">
                  <a:extLst>
                    <a:ext uri="{9D8B030D-6E8A-4147-A177-3AD203B41FA5}">
                      <a16:colId xmlns:a16="http://schemas.microsoft.com/office/drawing/2014/main" val="20000"/>
                    </a:ext>
                  </a:extLst>
                </a:gridCol>
                <a:gridCol w="4053076">
                  <a:extLst>
                    <a:ext uri="{9D8B030D-6E8A-4147-A177-3AD203B41FA5}">
                      <a16:colId xmlns:a16="http://schemas.microsoft.com/office/drawing/2014/main" val="20001"/>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Waves</a:t>
                      </a:r>
                      <a:r>
                        <a:rPr lang="en-US" sz="2000" baseline="0" dirty="0">
                          <a:effectLst>
                            <a:outerShdw blurRad="38100" dist="38100" dir="2700000" algn="tl">
                              <a:srgbClr val="000000">
                                <a:alpha val="43137"/>
                              </a:srgbClr>
                            </a:outerShdw>
                          </a:effectLst>
                          <a:latin typeface="Rockwell" panose="02060603020205020403" pitchFamily="18" charset="0"/>
                        </a:rPr>
                        <a:t> approaching headland</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Waves</a:t>
                      </a:r>
                      <a:r>
                        <a:rPr lang="en-US" sz="2000" baseline="0" dirty="0">
                          <a:effectLst>
                            <a:outerShdw blurRad="38100" dist="38100" dir="2700000" algn="tl">
                              <a:srgbClr val="000000">
                                <a:alpha val="43137"/>
                              </a:srgbClr>
                            </a:outerShdw>
                          </a:effectLst>
                          <a:latin typeface="Rockwell" panose="02060603020205020403" pitchFamily="18" charset="0"/>
                        </a:rPr>
                        <a:t> reaching adjacent bays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Convergence</a:t>
                      </a: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Divergence</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40476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377" y="1352550"/>
            <a:ext cx="6558845" cy="4673177"/>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Wave Refraction</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8" name="Content Placeholder 2"/>
          <p:cNvSpPr txBox="1">
            <a:spLocks/>
          </p:cNvSpPr>
          <p:nvPr/>
        </p:nvSpPr>
        <p:spPr>
          <a:xfrm>
            <a:off x="524933" y="1840957"/>
            <a:ext cx="5207001" cy="137574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Waves approach a headland and bend towards it.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erosion will occur at the headland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where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 energy is concentrated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
        <p:nvSpPr>
          <p:cNvPr id="9" name="Content Placeholder 2"/>
          <p:cNvSpPr txBox="1">
            <a:spLocks/>
          </p:cNvSpPr>
          <p:nvPr/>
        </p:nvSpPr>
        <p:spPr>
          <a:xfrm>
            <a:off x="6654800" y="2509825"/>
            <a:ext cx="1540933" cy="4027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Headland</a:t>
            </a:r>
          </a:p>
        </p:txBody>
      </p:sp>
      <p:sp>
        <p:nvSpPr>
          <p:cNvPr id="10" name="Content Placeholder 2"/>
          <p:cNvSpPr txBox="1">
            <a:spLocks/>
          </p:cNvSpPr>
          <p:nvPr/>
        </p:nvSpPr>
        <p:spPr>
          <a:xfrm>
            <a:off x="8534400" y="4999025"/>
            <a:ext cx="1540933" cy="4027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Bay</a:t>
            </a:r>
          </a:p>
        </p:txBody>
      </p:sp>
      <p:sp>
        <p:nvSpPr>
          <p:cNvPr id="11" name="Content Placeholder 2"/>
          <p:cNvSpPr txBox="1">
            <a:spLocks/>
          </p:cNvSpPr>
          <p:nvPr/>
        </p:nvSpPr>
        <p:spPr>
          <a:xfrm>
            <a:off x="524932" y="4145491"/>
            <a:ext cx="5207001" cy="131711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Waves diverge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they reach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adjacent bays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deposition will occur in bays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where wave energy is spread out.</a:t>
            </a:r>
          </a:p>
        </p:txBody>
      </p:sp>
      <p:cxnSp>
        <p:nvCxnSpPr>
          <p:cNvPr id="12" name="Straight Arrow Connector 11"/>
          <p:cNvCxnSpPr/>
          <p:nvPr/>
        </p:nvCxnSpPr>
        <p:spPr>
          <a:xfrm>
            <a:off x="5461000" y="2362200"/>
            <a:ext cx="1049867" cy="287867"/>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73511" y="4804046"/>
            <a:ext cx="2483556" cy="292887"/>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Content Placeholder 2"/>
          <p:cNvSpPr txBox="1">
            <a:spLocks/>
          </p:cNvSpPr>
          <p:nvPr/>
        </p:nvSpPr>
        <p:spPr>
          <a:xfrm>
            <a:off x="6096000" y="3578347"/>
            <a:ext cx="2777067" cy="402709"/>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Divergence of waves</a:t>
            </a:r>
          </a:p>
        </p:txBody>
      </p:sp>
    </p:spTree>
    <p:extLst>
      <p:ext uri="{BB962C8B-B14F-4D97-AF65-F5344CB8AC3E}">
        <p14:creationId xmlns:p14="http://schemas.microsoft.com/office/powerpoint/2010/main" val="3629208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28140736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p:txBody>
      </p:sp>
      <p:sp>
        <p:nvSpPr>
          <p:cNvPr id="18" name="Content Placeholder 2"/>
          <p:cNvSpPr txBox="1">
            <a:spLocks/>
          </p:cNvSpPr>
          <p:nvPr/>
        </p:nvSpPr>
        <p:spPr>
          <a:xfrm>
            <a:off x="838199" y="1418136"/>
            <a:ext cx="10515600" cy="16467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Waves, tides and currents erode coastal rocks and, transport and deposit sediments along coasts. The coastal processes of coastal erosion, transport and deposition operate at varying degrees to produce a variety of coastal landforms and features.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967346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(Hydraulic Action)</a:t>
            </a:r>
          </a:p>
        </p:txBody>
      </p:sp>
      <p:sp>
        <p:nvSpPr>
          <p:cNvPr id="18" name="Content Placeholder 2"/>
          <p:cNvSpPr txBox="1">
            <a:spLocks/>
          </p:cNvSpPr>
          <p:nvPr/>
        </p:nvSpPr>
        <p:spPr>
          <a:xfrm>
            <a:off x="838199" y="1418136"/>
            <a:ext cx="10515600" cy="1028731"/>
          </a:xfrm>
          <a:prstGeom prst="rect">
            <a:avLst/>
          </a:prstGeom>
          <a:effectLst>
            <a:outerShdw blurRad="50800" dist="38100" dir="2700000" algn="tl" rotWithShape="0">
              <a:prstClr val="black">
                <a:alpha val="40000"/>
              </a:prstClr>
            </a:outerShdw>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takes place in four main ways. One or more of these erosional processes may take place at the same time at any one coastal location.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nvGraphicFramePr>
        <p:xfrm>
          <a:off x="4207934" y="2446867"/>
          <a:ext cx="2904066" cy="2042160"/>
        </p:xfrm>
        <a:graphic>
          <a:graphicData uri="http://schemas.openxmlformats.org/drawingml/2006/table">
            <a:tbl>
              <a:tblPr firstRow="1" bandRow="1">
                <a:effectLst>
                  <a:outerShdw blurRad="50800" dist="38100" dir="2700000" algn="tl" rotWithShape="0">
                    <a:prstClr val="black">
                      <a:alpha val="40000"/>
                    </a:prstClr>
                  </a:outerShdw>
                </a:effectLst>
                <a:tableStyleId>{8FD4443E-F989-4FC4-A0C8-D5A2AF1F390B}</a:tableStyleId>
              </a:tblPr>
              <a:tblGrid>
                <a:gridCol w="2904066">
                  <a:extLst>
                    <a:ext uri="{9D8B030D-6E8A-4147-A177-3AD203B41FA5}">
                      <a16:colId xmlns:a16="http://schemas.microsoft.com/office/drawing/2014/main" val="20000"/>
                    </a:ext>
                  </a:extLst>
                </a:gridCol>
              </a:tblGrid>
              <a:tr h="320040">
                <a:tc>
                  <a:txBody>
                    <a:bodyPr/>
                    <a:lstStyle/>
                    <a:p>
                      <a:r>
                        <a:rPr lang="en-US" sz="2400" dirty="0">
                          <a:effectLst>
                            <a:outerShdw blurRad="38100" dist="38100" dir="2700000" algn="tl">
                              <a:srgbClr val="000000">
                                <a:alpha val="43137"/>
                              </a:srgbClr>
                            </a:outerShdw>
                          </a:effectLst>
                          <a:latin typeface="Rockwell" panose="02060603020205020403" pitchFamily="18" charset="0"/>
                        </a:rPr>
                        <a:t>Coastal Erosion</a:t>
                      </a:r>
                    </a:p>
                  </a:txBody>
                  <a:tcPr/>
                </a:tc>
                <a:extLst>
                  <a:ext uri="{0D108BD9-81ED-4DB2-BD59-A6C34878D82A}">
                    <a16:rowId xmlns:a16="http://schemas.microsoft.com/office/drawing/2014/main" val="10000"/>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Hydraulic</a:t>
                      </a:r>
                      <a:r>
                        <a:rPr lang="en-US" sz="2000" baseline="0" dirty="0">
                          <a:effectLst>
                            <a:outerShdw blurRad="38100" dist="38100" dir="2700000" algn="tl">
                              <a:srgbClr val="000000">
                                <a:alpha val="43137"/>
                              </a:srgbClr>
                            </a:outerShdw>
                          </a:effectLst>
                          <a:latin typeface="Rockwell" panose="02060603020205020403" pitchFamily="18" charset="0"/>
                        </a:rPr>
                        <a:t> Action</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Abrasion/</a:t>
                      </a:r>
                      <a:r>
                        <a:rPr lang="en-US" sz="2000" dirty="0" err="1">
                          <a:effectLst>
                            <a:outerShdw blurRad="38100" dist="38100" dir="2700000" algn="tl">
                              <a:srgbClr val="000000">
                                <a:alpha val="43137"/>
                              </a:srgbClr>
                            </a:outerShdw>
                          </a:effectLst>
                          <a:latin typeface="Rockwell" panose="02060603020205020403" pitchFamily="18" charset="0"/>
                        </a:rPr>
                        <a:t>Corrasion</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2"/>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Attrition</a:t>
                      </a:r>
                    </a:p>
                  </a:txBody>
                  <a:tcPr/>
                </a:tc>
                <a:extLst>
                  <a:ext uri="{0D108BD9-81ED-4DB2-BD59-A6C34878D82A}">
                    <a16:rowId xmlns:a16="http://schemas.microsoft.com/office/drawing/2014/main" val="10003"/>
                  </a:ext>
                </a:extLst>
              </a:tr>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Corrosion/Solution</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87187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(Hydraulic Action)</a:t>
            </a:r>
          </a:p>
        </p:txBody>
      </p:sp>
      <p:pic>
        <p:nvPicPr>
          <p:cNvPr id="5" name="Picture 3" descr="Screen Shot 2012-06-11 at 11.50.17 PM.png">
            <a:extLst>
              <a:ext uri="{FF2B5EF4-FFF2-40B4-BE49-F238E27FC236}">
                <a16:creationId xmlns:a16="http://schemas.microsoft.com/office/drawing/2014/main" id="{1BA03556-0518-40CF-BBC3-4304D3A4BAFD}"/>
              </a:ext>
            </a:extLst>
          </p:cNvPr>
          <p:cNvPicPr>
            <a:picLocks noChangeAspect="1"/>
          </p:cNvPicPr>
          <p:nvPr/>
        </p:nvPicPr>
        <p:blipFill>
          <a:blip r:embed="rId3">
            <a:extLst>
              <a:ext uri="{28A0092B-C50C-407E-A947-70E740481C1C}">
                <a14:useLocalDpi xmlns:a14="http://schemas.microsoft.com/office/drawing/2010/main" val="0"/>
              </a:ext>
            </a:extLst>
          </a:blip>
          <a:srcRect r="26465"/>
          <a:stretch>
            <a:fillRect/>
          </a:stretch>
        </p:blipFill>
        <p:spPr bwMode="auto">
          <a:xfrm>
            <a:off x="1912409" y="1352550"/>
            <a:ext cx="5305970" cy="541231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B95A353A-DD78-473B-A412-4D055E327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52" t="3493" r="2380" b="2119"/>
          <a:stretch/>
        </p:blipFill>
        <p:spPr bwMode="auto">
          <a:xfrm>
            <a:off x="162985" y="4886961"/>
            <a:ext cx="3064933" cy="17441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Content Placeholder 2"/>
          <p:cNvSpPr txBox="1">
            <a:spLocks/>
          </p:cNvSpPr>
          <p:nvPr/>
        </p:nvSpPr>
        <p:spPr>
          <a:xfrm>
            <a:off x="6206066" y="1352550"/>
            <a:ext cx="4775201" cy="204258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Waves striking against a rock surface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trap air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rock joints</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This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air is compressed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by the oncoming waves,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exerting pressure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on the joints. Over time,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these joints weaken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rocks shatter</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cxnSp>
        <p:nvCxnSpPr>
          <p:cNvPr id="8" name="Straight Arrow Connector 7"/>
          <p:cNvCxnSpPr/>
          <p:nvPr/>
        </p:nvCxnSpPr>
        <p:spPr>
          <a:xfrm flipH="1">
            <a:off x="5418667" y="2005298"/>
            <a:ext cx="749845" cy="255302"/>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4237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(Abrasion)</a:t>
            </a:r>
          </a:p>
        </p:txBody>
      </p:sp>
      <p:pic>
        <p:nvPicPr>
          <p:cNvPr id="5" name="Picture 3" descr="Screen Shot 2012-06-11 at 11.50.17 PM.png">
            <a:extLst>
              <a:ext uri="{FF2B5EF4-FFF2-40B4-BE49-F238E27FC236}">
                <a16:creationId xmlns:a16="http://schemas.microsoft.com/office/drawing/2014/main" id="{1BA03556-0518-40CF-BBC3-4304D3A4BAFD}"/>
              </a:ext>
            </a:extLst>
          </p:cNvPr>
          <p:cNvPicPr>
            <a:picLocks noChangeAspect="1"/>
          </p:cNvPicPr>
          <p:nvPr/>
        </p:nvPicPr>
        <p:blipFill>
          <a:blip r:embed="rId3">
            <a:extLst>
              <a:ext uri="{28A0092B-C50C-407E-A947-70E740481C1C}">
                <a14:useLocalDpi xmlns:a14="http://schemas.microsoft.com/office/drawing/2010/main" val="0"/>
              </a:ext>
            </a:extLst>
          </a:blip>
          <a:srcRect r="26465"/>
          <a:stretch>
            <a:fillRect/>
          </a:stretch>
        </p:blipFill>
        <p:spPr bwMode="auto">
          <a:xfrm>
            <a:off x="1912409" y="1352550"/>
            <a:ext cx="5305970" cy="541231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B95A353A-DD78-473B-A412-4D055E327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52" t="3493" r="2380" b="2119"/>
          <a:stretch/>
        </p:blipFill>
        <p:spPr bwMode="auto">
          <a:xfrm>
            <a:off x="162985" y="4886961"/>
            <a:ext cx="3064933" cy="17441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Content Placeholder 2"/>
          <p:cNvSpPr txBox="1">
            <a:spLocks/>
          </p:cNvSpPr>
          <p:nvPr/>
        </p:nvSpPr>
        <p:spPr>
          <a:xfrm>
            <a:off x="6231466" y="1352550"/>
            <a:ext cx="5324477" cy="298238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waves break</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sediments carried by waves such 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sand and rocks are hurled</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against the coast. These loosened sediments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knock and scrape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against the coastal cliffs. This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weakens the surface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resulting in 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breaking down of the coast</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Over time, the impact from abrasion is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powerful</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enough to undercut a cliff.</a:t>
            </a:r>
          </a:p>
        </p:txBody>
      </p:sp>
      <p:cxnSp>
        <p:nvCxnSpPr>
          <p:cNvPr id="8" name="Straight Arrow Connector 7"/>
          <p:cNvCxnSpPr/>
          <p:nvPr/>
        </p:nvCxnSpPr>
        <p:spPr>
          <a:xfrm flipH="1" flipV="1">
            <a:off x="5494867" y="3111289"/>
            <a:ext cx="736600" cy="6371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5449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(Abrasion)</a:t>
            </a:r>
          </a:p>
        </p:txBody>
      </p:sp>
      <p:sp>
        <p:nvSpPr>
          <p:cNvPr id="7" name="Content Placeholder 2"/>
          <p:cNvSpPr txBox="1">
            <a:spLocks/>
          </p:cNvSpPr>
          <p:nvPr/>
        </p:nvSpPr>
        <p:spPr>
          <a:xfrm>
            <a:off x="3386587" y="5617515"/>
            <a:ext cx="5046134" cy="4508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Cliff undercut due to coastal abrasion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000" y="1441480"/>
            <a:ext cx="5469308" cy="41019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07233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(Attrition)</a:t>
            </a:r>
          </a:p>
        </p:txBody>
      </p:sp>
      <p:pic>
        <p:nvPicPr>
          <p:cNvPr id="5" name="Picture 3" descr="Screen Shot 2012-06-11 at 11.50.17 PM.png">
            <a:extLst>
              <a:ext uri="{FF2B5EF4-FFF2-40B4-BE49-F238E27FC236}">
                <a16:creationId xmlns:a16="http://schemas.microsoft.com/office/drawing/2014/main" id="{1BA03556-0518-40CF-BBC3-4304D3A4BAFD}"/>
              </a:ext>
            </a:extLst>
          </p:cNvPr>
          <p:cNvPicPr>
            <a:picLocks noChangeAspect="1"/>
          </p:cNvPicPr>
          <p:nvPr/>
        </p:nvPicPr>
        <p:blipFill>
          <a:blip r:embed="rId3">
            <a:extLst>
              <a:ext uri="{28A0092B-C50C-407E-A947-70E740481C1C}">
                <a14:useLocalDpi xmlns:a14="http://schemas.microsoft.com/office/drawing/2010/main" val="0"/>
              </a:ext>
            </a:extLst>
          </a:blip>
          <a:srcRect r="26465"/>
          <a:stretch>
            <a:fillRect/>
          </a:stretch>
        </p:blipFill>
        <p:spPr bwMode="auto">
          <a:xfrm>
            <a:off x="1912409" y="1352550"/>
            <a:ext cx="5305970" cy="541231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B95A353A-DD78-473B-A412-4D055E327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52" t="3493" r="2380" b="2119"/>
          <a:stretch/>
        </p:blipFill>
        <p:spPr bwMode="auto">
          <a:xfrm>
            <a:off x="162985" y="4886961"/>
            <a:ext cx="3064933" cy="17441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Content Placeholder 2"/>
          <p:cNvSpPr txBox="1">
            <a:spLocks/>
          </p:cNvSpPr>
          <p:nvPr/>
        </p:nvSpPr>
        <p:spPr>
          <a:xfrm>
            <a:off x="6305564" y="2664883"/>
            <a:ext cx="5324477" cy="163618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rock particles carried by waves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rub or hit against one another</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they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break down into smaller pieces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become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smoother</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more rounded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over time.</a:t>
            </a:r>
          </a:p>
        </p:txBody>
      </p:sp>
      <p:cxnSp>
        <p:nvCxnSpPr>
          <p:cNvPr id="8" name="Straight Arrow Connector 7"/>
          <p:cNvCxnSpPr/>
          <p:nvPr/>
        </p:nvCxnSpPr>
        <p:spPr>
          <a:xfrm flipH="1">
            <a:off x="5579533" y="3550709"/>
            <a:ext cx="726031" cy="64029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36193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(Attrition)</a:t>
            </a:r>
          </a:p>
        </p:txBody>
      </p:sp>
      <p:sp>
        <p:nvSpPr>
          <p:cNvPr id="7" name="Content Placeholder 2"/>
          <p:cNvSpPr txBox="1">
            <a:spLocks/>
          </p:cNvSpPr>
          <p:nvPr/>
        </p:nvSpPr>
        <p:spPr>
          <a:xfrm>
            <a:off x="1280582" y="5839320"/>
            <a:ext cx="8758768" cy="4508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Rocks become smoother and more rounded due to attrition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884" y="1433623"/>
            <a:ext cx="5766165" cy="43246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17576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Coastal Erosion (Solution)</a:t>
            </a:r>
          </a:p>
        </p:txBody>
      </p:sp>
      <p:pic>
        <p:nvPicPr>
          <p:cNvPr id="5" name="Picture 3" descr="Screen Shot 2012-06-11 at 11.50.17 PM.png">
            <a:extLst>
              <a:ext uri="{FF2B5EF4-FFF2-40B4-BE49-F238E27FC236}">
                <a16:creationId xmlns:a16="http://schemas.microsoft.com/office/drawing/2014/main" id="{1BA03556-0518-40CF-BBC3-4304D3A4BAFD}"/>
              </a:ext>
            </a:extLst>
          </p:cNvPr>
          <p:cNvPicPr>
            <a:picLocks noChangeAspect="1"/>
          </p:cNvPicPr>
          <p:nvPr/>
        </p:nvPicPr>
        <p:blipFill>
          <a:blip r:embed="rId3">
            <a:extLst>
              <a:ext uri="{28A0092B-C50C-407E-A947-70E740481C1C}">
                <a14:useLocalDpi xmlns:a14="http://schemas.microsoft.com/office/drawing/2010/main" val="0"/>
              </a:ext>
            </a:extLst>
          </a:blip>
          <a:srcRect r="26465"/>
          <a:stretch>
            <a:fillRect/>
          </a:stretch>
        </p:blipFill>
        <p:spPr bwMode="auto">
          <a:xfrm>
            <a:off x="1912409" y="1352550"/>
            <a:ext cx="5305970" cy="541231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B95A353A-DD78-473B-A412-4D055E327C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52" t="3493" r="2380" b="2119"/>
          <a:stretch/>
        </p:blipFill>
        <p:spPr bwMode="auto">
          <a:xfrm>
            <a:off x="162985" y="4886961"/>
            <a:ext cx="3064933" cy="17441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Content Placeholder 2"/>
          <p:cNvSpPr txBox="1">
            <a:spLocks/>
          </p:cNvSpPr>
          <p:nvPr/>
        </p:nvSpPr>
        <p:spPr>
          <a:xfrm>
            <a:off x="6305564" y="1968921"/>
            <a:ext cx="5324477" cy="267081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Sea water reacts chemically with water-soluble minerals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in coastal rocks 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dissolves them</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 For example, limestone rocks are easily eroded by carbonic acid in solution.</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When solution of minerals occurs,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rocks are weakened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will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eventually disintegrate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cxnSp>
        <p:nvCxnSpPr>
          <p:cNvPr id="8" name="Straight Arrow Connector 7"/>
          <p:cNvCxnSpPr/>
          <p:nvPr/>
        </p:nvCxnSpPr>
        <p:spPr>
          <a:xfrm flipH="1">
            <a:off x="5884333" y="3378200"/>
            <a:ext cx="421231" cy="1261533"/>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630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Sediment Transport</a:t>
            </a:r>
          </a:p>
        </p:txBody>
      </p:sp>
      <p:sp>
        <p:nvSpPr>
          <p:cNvPr id="18" name="Content Placeholder 2"/>
          <p:cNvSpPr txBox="1">
            <a:spLocks/>
          </p:cNvSpPr>
          <p:nvPr/>
        </p:nvSpPr>
        <p:spPr>
          <a:xfrm>
            <a:off x="838199" y="1418136"/>
            <a:ext cx="10659534" cy="161293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Sediments are transported along coasts which involves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beach drift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longshore drift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waves approach the coast at an oblique angle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generate longshore currents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nearshore which move parallel to the coast.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812056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Sediment Transport</a:t>
            </a:r>
          </a:p>
        </p:txBody>
      </p:sp>
      <p:sp>
        <p:nvSpPr>
          <p:cNvPr id="18" name="Content Placeholder 2"/>
          <p:cNvSpPr txBox="1">
            <a:spLocks/>
          </p:cNvSpPr>
          <p:nvPr/>
        </p:nvSpPr>
        <p:spPr>
          <a:xfrm>
            <a:off x="838199" y="1418136"/>
            <a:ext cx="4631268" cy="54398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waves approach the coast at an angle, sediments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move up the beach at an angle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swash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pull of gravity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drags them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perpendicularly down the beach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backwash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waves approach the coast at angle, they generate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longshore currents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nearshore zone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move sediments along the shore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Longshore currents are ocean currents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flow parallel to a coast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3" name="Group 2"/>
          <p:cNvGrpSpPr/>
          <p:nvPr/>
        </p:nvGrpSpPr>
        <p:grpSpPr>
          <a:xfrm>
            <a:off x="5549899" y="1894929"/>
            <a:ext cx="6321425" cy="4486277"/>
            <a:chOff x="3870853" y="2743198"/>
            <a:chExt cx="6321425" cy="4486277"/>
          </a:xfrm>
          <a:effectLst>
            <a:outerShdw blurRad="50800" dist="38100" dir="2700000" algn="tl" rotWithShape="0">
              <a:prstClr val="black">
                <a:alpha val="40000"/>
              </a:prstClr>
            </a:outerShdw>
          </a:effectLst>
        </p:grpSpPr>
        <p:grpSp>
          <p:nvGrpSpPr>
            <p:cNvPr id="2" name="Group 1"/>
            <p:cNvGrpSpPr/>
            <p:nvPr/>
          </p:nvGrpSpPr>
          <p:grpSpPr>
            <a:xfrm>
              <a:off x="3870853" y="2743198"/>
              <a:ext cx="6321425" cy="4486276"/>
              <a:chOff x="3870853" y="2743198"/>
              <a:chExt cx="6321425" cy="4486276"/>
            </a:xfrm>
          </p:grpSpPr>
          <p:pic>
            <p:nvPicPr>
              <p:cNvPr id="5" name="Picture 7">
                <a:extLst>
                  <a:ext uri="{FF2B5EF4-FFF2-40B4-BE49-F238E27FC236}">
                    <a16:creationId xmlns:a16="http://schemas.microsoft.com/office/drawing/2014/main" id="{04E3D519-0D86-4C27-84DC-95384B535C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66"/>
              <a:stretch/>
            </p:blipFill>
            <p:spPr bwMode="auto">
              <a:xfrm>
                <a:off x="3870853" y="2743199"/>
                <a:ext cx="6297613" cy="4486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Right Triangle 6">
                <a:extLst>
                  <a:ext uri="{FF2B5EF4-FFF2-40B4-BE49-F238E27FC236}">
                    <a16:creationId xmlns:a16="http://schemas.microsoft.com/office/drawing/2014/main" id="{7415CFCB-70AB-414C-9D77-8E046015580D}"/>
                  </a:ext>
                </a:extLst>
              </p:cNvPr>
              <p:cNvSpPr>
                <a:spLocks noChangeArrowheads="1"/>
              </p:cNvSpPr>
              <p:nvPr/>
            </p:nvSpPr>
            <p:spPr bwMode="auto">
              <a:xfrm flipH="1" flipV="1">
                <a:off x="7455518" y="2743198"/>
                <a:ext cx="2736760" cy="2030018"/>
              </a:xfrm>
              <a:prstGeom prst="rtTriangle">
                <a:avLst/>
              </a:prstGeom>
              <a:solidFill>
                <a:schemeClr val="bg1"/>
              </a:solidFill>
              <a:ln>
                <a:noFill/>
              </a:ln>
              <a:effectLst>
                <a:outerShdw blurRad="40000" dist="23000" dir="5400000" rotWithShape="0">
                  <a:schemeClr val="bg1">
                    <a:alpha val="34998"/>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sz="1800">
                  <a:solidFill>
                    <a:srgbClr val="FFFFFF"/>
                  </a:solidFill>
                </a:endParaRPr>
              </a:p>
            </p:txBody>
          </p:sp>
        </p:grpSp>
        <p:sp>
          <p:nvSpPr>
            <p:cNvPr id="6" name="Right Triangle 5">
              <a:extLst>
                <a:ext uri="{FF2B5EF4-FFF2-40B4-BE49-F238E27FC236}">
                  <a16:creationId xmlns:a16="http://schemas.microsoft.com/office/drawing/2014/main" id="{70B41D95-64D5-4E0D-B28B-A39D8E088F07}"/>
                </a:ext>
              </a:extLst>
            </p:cNvPr>
            <p:cNvSpPr>
              <a:spLocks noChangeArrowheads="1"/>
            </p:cNvSpPr>
            <p:nvPr/>
          </p:nvSpPr>
          <p:spPr bwMode="auto">
            <a:xfrm>
              <a:off x="3870853" y="5168627"/>
              <a:ext cx="3148542" cy="2060848"/>
            </a:xfrm>
            <a:prstGeom prst="rtTriangle">
              <a:avLst/>
            </a:prstGeom>
            <a:solidFill>
              <a:schemeClr val="bg1"/>
            </a:solidFill>
            <a:ln w="9525">
              <a:solidFill>
                <a:schemeClr val="bg1"/>
              </a:solidFill>
              <a:miter lim="800000"/>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endParaRPr lang="en-US" altLang="en-US" sz="1800">
                <a:solidFill>
                  <a:srgbClr val="FFFFFF"/>
                </a:solidFill>
              </a:endParaRPr>
            </a:p>
          </p:txBody>
        </p:sp>
      </p:grpSp>
    </p:spTree>
    <p:extLst>
      <p:ext uri="{BB962C8B-B14F-4D97-AF65-F5344CB8AC3E}">
        <p14:creationId xmlns:p14="http://schemas.microsoft.com/office/powerpoint/2010/main" val="2886207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Coastal Processes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Sediment Deposition</a:t>
            </a:r>
          </a:p>
        </p:txBody>
      </p:sp>
      <p:sp>
        <p:nvSpPr>
          <p:cNvPr id="18" name="Content Placeholder 2"/>
          <p:cNvSpPr txBox="1">
            <a:spLocks/>
          </p:cNvSpPr>
          <p:nvPr/>
        </p:nvSpPr>
        <p:spPr>
          <a:xfrm>
            <a:off x="838199" y="1418137"/>
            <a:ext cx="10659534" cy="13504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Sediment deposition takes place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waves lose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lose ability to transport sediments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hence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larger size sediments are deposited first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followed by smaller ones.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16651400"/>
              </p:ext>
            </p:extLst>
          </p:nvPr>
        </p:nvGraphicFramePr>
        <p:xfrm>
          <a:off x="2535766" y="2624666"/>
          <a:ext cx="7264400" cy="37591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209800">
                  <a:extLst>
                    <a:ext uri="{9D8B030D-6E8A-4147-A177-3AD203B41FA5}">
                      <a16:colId xmlns:a16="http://schemas.microsoft.com/office/drawing/2014/main" val="20000"/>
                    </a:ext>
                  </a:extLst>
                </a:gridCol>
                <a:gridCol w="2023533">
                  <a:extLst>
                    <a:ext uri="{9D8B030D-6E8A-4147-A177-3AD203B41FA5}">
                      <a16:colId xmlns:a16="http://schemas.microsoft.com/office/drawing/2014/main" val="20001"/>
                    </a:ext>
                  </a:extLst>
                </a:gridCol>
                <a:gridCol w="3031067">
                  <a:extLst>
                    <a:ext uri="{9D8B030D-6E8A-4147-A177-3AD203B41FA5}">
                      <a16:colId xmlns:a16="http://schemas.microsoft.com/office/drawing/2014/main" val="20002"/>
                    </a:ext>
                  </a:extLst>
                </a:gridCol>
              </a:tblGrid>
              <a:tr h="3708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Sediment texture</a:t>
                      </a:r>
                      <a:endParaRPr kumimoji="0" lang="en-GB" sz="3200" b="1" i="0" u="none" strike="noStrike" cap="none" normalizeH="0" baseline="0" dirty="0">
                        <a:ln>
                          <a:noFill/>
                        </a:ln>
                        <a:solidFill>
                          <a:srgbClr val="FF0000"/>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Sediment type</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Sediment size</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0"/>
                  </a:ext>
                </a:extLst>
              </a:tr>
              <a:tr h="37084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Very fine</a:t>
                      </a:r>
                      <a:endParaRPr kumimoji="0" lang="en-US" sz="2000" b="1" i="0" u="none" strike="noStrike" cap="none" normalizeH="0" baseline="0" dirty="0">
                        <a:ln>
                          <a:noFill/>
                        </a:ln>
                        <a:solidFill>
                          <a:srgbClr val="FF0000"/>
                        </a:solidFill>
                        <a:effectLst>
                          <a:outerShdw blurRad="38100" dist="38100" dir="2700000" algn="tl">
                            <a:srgbClr val="000000">
                              <a:alpha val="43137"/>
                            </a:srgbClr>
                          </a:outerShdw>
                        </a:effectLst>
                        <a:latin typeface="Rockwell" panose="02060603020205020403" pitchFamily="18" charset="0"/>
                        <a:ea typeface="MS PGothic" charset="0"/>
                        <a:cs typeface="Arial"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Clay</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less than 0.0039 mm</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1"/>
                  </a:ext>
                </a:extLst>
              </a:tr>
              <a:tr h="37084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charset="0"/>
                          <a:cs typeface="Arial" charset="0"/>
                        </a:rPr>
                        <a:t>Fine</a:t>
                      </a: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Silt</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0.0039 mm to 0.0625 mm</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2"/>
                  </a:ext>
                </a:extLst>
              </a:tr>
              <a:tr h="370840">
                <a:tc rowSpan="4">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charset="0"/>
                          <a:cs typeface="Arial" charset="0"/>
                        </a:rPr>
                        <a:t>Medium</a:t>
                      </a: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Fine sand</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0.125 mm to 0.25 mm</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3"/>
                  </a:ext>
                </a:extLst>
              </a:tr>
              <a:tr h="37084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Medium sand</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0.25 mm to 0.5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4"/>
                  </a:ext>
                </a:extLst>
              </a:tr>
              <a:tr h="37084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Coarse sand</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0.5 mm to 1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5"/>
                  </a:ext>
                </a:extLst>
              </a:tr>
              <a:tr h="37084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Very coarse sand</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1 mm to 2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6"/>
                  </a:ext>
                </a:extLst>
              </a:tr>
              <a:tr h="370840">
                <a:tc rowSpan="3">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dirty="0">
                          <a:ln>
                            <a:noFill/>
                          </a:ln>
                          <a:solidFill>
                            <a:schemeClr val="bg1"/>
                          </a:solidFill>
                          <a:effectLst>
                            <a:outerShdw blurRad="38100" dist="38100" dir="2700000" algn="tl">
                              <a:srgbClr val="000000">
                                <a:alpha val="43137"/>
                              </a:srgbClr>
                            </a:outerShdw>
                          </a:effectLst>
                          <a:latin typeface="Rockwell" panose="02060603020205020403" pitchFamily="18" charset="0"/>
                          <a:ea typeface="MS PGothic" charset="0"/>
                          <a:cs typeface="Arial" charset="0"/>
                        </a:rPr>
                        <a:t>Coarse</a:t>
                      </a: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Pebble </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2 mm to 64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7"/>
                  </a:ext>
                </a:extLst>
              </a:tr>
              <a:tr h="37084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Cobble</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64 mm to 256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8"/>
                  </a:ext>
                </a:extLst>
              </a:tr>
              <a:tr h="37084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a:ln>
                            <a:noFill/>
                          </a:ln>
                          <a:effectLst>
                            <a:outerShdw blurRad="38100" dist="38100" dir="2700000" algn="tl">
                              <a:srgbClr val="000000">
                                <a:alpha val="43137"/>
                              </a:srgbClr>
                            </a:outerShdw>
                          </a:effectLst>
                          <a:latin typeface="Rockwell" panose="02060603020205020403" pitchFamily="18" charset="0"/>
                        </a:rPr>
                        <a:t>Boulder</a:t>
                      </a:r>
                      <a:endParaRPr kumimoji="0" lang="en-GB" sz="3200" b="0" i="0" u="none" strike="noStrike" cap="none" normalizeH="0" baseline="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800" u="none" strike="noStrike" cap="none" normalizeH="0" baseline="0" dirty="0">
                          <a:ln>
                            <a:noFill/>
                          </a:ln>
                          <a:effectLst>
                            <a:outerShdw blurRad="38100" dist="38100" dir="2700000" algn="tl">
                              <a:srgbClr val="000000">
                                <a:alpha val="43137"/>
                              </a:srgbClr>
                            </a:outerShdw>
                          </a:effectLst>
                          <a:latin typeface="Rockwell" panose="02060603020205020403" pitchFamily="18" charset="0"/>
                        </a:rPr>
                        <a:t>more than 256 mm</a:t>
                      </a:r>
                      <a:endParaRPr kumimoji="0" lang="en-GB" sz="3200" b="0" i="0" u="none" strike="noStrike" cap="none" normalizeH="0" baseline="0" dirty="0">
                        <a:ln>
                          <a:noFill/>
                        </a:ln>
                        <a:solidFill>
                          <a:schemeClr val="tx1"/>
                        </a:solidFill>
                        <a:effectLst>
                          <a:outerShdw blurRad="38100" dist="38100" dir="2700000" algn="tl">
                            <a:srgbClr val="000000">
                              <a:alpha val="43137"/>
                            </a:srgbClr>
                          </a:outerShdw>
                        </a:effectLst>
                        <a:latin typeface="Rockwell" panose="02060603020205020403" pitchFamily="18" charset="0"/>
                        <a:ea typeface="MS Mincho" charset="0"/>
                        <a:cs typeface="MS Mincho" charset="0"/>
                      </a:endParaRPr>
                    </a:p>
                  </a:txBody>
                  <a:tcPr marT="45695" marB="45695" horzOverflow="overflow"/>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4837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1 – How and why are coastal environments different and dynamic?</a:t>
            </a:r>
          </a:p>
        </p:txBody>
      </p:sp>
      <p:sp>
        <p:nvSpPr>
          <p:cNvPr id="5" name="Content Placeholder 2"/>
          <p:cNvSpPr txBox="1">
            <a:spLocks/>
          </p:cNvSpPr>
          <p:nvPr/>
        </p:nvSpPr>
        <p:spPr>
          <a:xfrm>
            <a:off x="838199" y="1418136"/>
            <a:ext cx="10515600" cy="38650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a coastal environment?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are coastal environments different?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are coastal environments dynamic?</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waves and how are they generated?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waves affect coastal areas?</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Why do coastal landforms and features vary from place to place?</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Tree>
    <p:extLst>
      <p:ext uri="{BB962C8B-B14F-4D97-AF65-F5344CB8AC3E}">
        <p14:creationId xmlns:p14="http://schemas.microsoft.com/office/powerpoint/2010/main" val="3527902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In what ways do coastal landforms and features vary from place to place?</a:t>
            </a:r>
          </a:p>
        </p:txBody>
      </p:sp>
      <p:sp>
        <p:nvSpPr>
          <p:cNvPr id="18" name="Content Placeholder 2"/>
          <p:cNvSpPr txBox="1">
            <a:spLocks/>
          </p:cNvSpPr>
          <p:nvPr/>
        </p:nvSpPr>
        <p:spPr>
          <a:xfrm>
            <a:off x="838199" y="1418137"/>
            <a:ext cx="10515600" cy="12403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Cliffed coasts or depositional coasts may form depending on the geology of different locations and the actions of waves, tides and currents. The following table lists the landforms formed in these 2 coastal areas.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185967197"/>
              </p:ext>
            </p:extLst>
          </p:nvPr>
        </p:nvGraphicFramePr>
        <p:xfrm>
          <a:off x="1595967" y="2724120"/>
          <a:ext cx="8128000" cy="14020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Cliffed</a:t>
                      </a:r>
                      <a:r>
                        <a:rPr lang="en-US" sz="2000" baseline="0" dirty="0">
                          <a:effectLst>
                            <a:outerShdw blurRad="38100" dist="38100" dir="2700000" algn="tl">
                              <a:srgbClr val="000000">
                                <a:alpha val="43137"/>
                              </a:srgbClr>
                            </a:outerShdw>
                          </a:effectLst>
                          <a:latin typeface="Rockwell" panose="02060603020205020403" pitchFamily="18" charset="0"/>
                        </a:rPr>
                        <a:t> Coasts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r>
                        <a:rPr lang="en-US" sz="2000" dirty="0">
                          <a:effectLst>
                            <a:outerShdw blurRad="38100" dist="38100" dir="2700000" algn="tl">
                              <a:srgbClr val="000000">
                                <a:alpha val="43137"/>
                              </a:srgbClr>
                            </a:outerShdw>
                          </a:effectLst>
                          <a:latin typeface="Rockwell" panose="02060603020205020403" pitchFamily="18" charset="0"/>
                        </a:rPr>
                        <a:t>Depositional</a:t>
                      </a:r>
                      <a:r>
                        <a:rPr lang="en-US" sz="2000" baseline="0" dirty="0">
                          <a:effectLst>
                            <a:outerShdw blurRad="38100" dist="38100" dir="2700000" algn="tl">
                              <a:srgbClr val="000000">
                                <a:alpha val="43137"/>
                              </a:srgbClr>
                            </a:outerShdw>
                          </a:effectLst>
                          <a:latin typeface="Rockwell" panose="02060603020205020403" pitchFamily="18" charset="0"/>
                        </a:rPr>
                        <a:t> Coasts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0"/>
                  </a:ext>
                </a:extLst>
              </a:tr>
              <a:tr h="370840">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Cliffs</a:t>
                      </a:r>
                      <a:r>
                        <a:rPr lang="en-US" sz="2000" baseline="0" dirty="0">
                          <a:effectLst>
                            <a:outerShdw blurRad="38100" dist="38100" dir="2700000" algn="tl">
                              <a:srgbClr val="000000">
                                <a:alpha val="43137"/>
                              </a:srgbClr>
                            </a:outerShdw>
                          </a:effectLst>
                          <a:latin typeface="Rockwell" panose="02060603020205020403" pitchFamily="18" charset="0"/>
                        </a:rPr>
                        <a:t> and Shore Platforms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Headlands and Bays</a:t>
                      </a:r>
                    </a:p>
                    <a:p>
                      <a:pPr marL="342900" indent="-342900">
                        <a:buFont typeface="Arial" panose="020B0604020202020204" pitchFamily="34" charset="0"/>
                        <a:buChar char="•"/>
                      </a:pPr>
                      <a:r>
                        <a:rPr lang="en-US" sz="2000" baseline="0" dirty="0">
                          <a:effectLst>
                            <a:outerShdw blurRad="38100" dist="38100" dir="2700000" algn="tl">
                              <a:srgbClr val="000000">
                                <a:alpha val="43137"/>
                              </a:srgbClr>
                            </a:outerShdw>
                          </a:effectLst>
                          <a:latin typeface="Rockwell" panose="02060603020205020403" pitchFamily="18" charset="0"/>
                        </a:rPr>
                        <a:t>Caves, Arches and Stacks</a:t>
                      </a:r>
                      <a:endParaRPr lang="en-US" sz="20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Beaches</a:t>
                      </a:r>
                    </a:p>
                    <a:p>
                      <a:pPr marL="342900" indent="-342900">
                        <a:buFont typeface="Arial" panose="020B0604020202020204" pitchFamily="34" charset="0"/>
                        <a:buChar char="•"/>
                      </a:pPr>
                      <a:r>
                        <a:rPr lang="en-US" sz="2000" dirty="0">
                          <a:effectLst>
                            <a:outerShdw blurRad="38100" dist="38100" dir="2700000" algn="tl">
                              <a:srgbClr val="000000">
                                <a:alpha val="43137"/>
                              </a:srgbClr>
                            </a:outerShdw>
                          </a:effectLst>
                          <a:latin typeface="Rockwell" panose="02060603020205020403" pitchFamily="18" charset="0"/>
                        </a:rPr>
                        <a:t>Spits</a:t>
                      </a:r>
                      <a:r>
                        <a:rPr lang="en-US" sz="2000" baseline="0" dirty="0">
                          <a:effectLst>
                            <a:outerShdw blurRad="38100" dist="38100" dir="2700000" algn="tl">
                              <a:srgbClr val="000000">
                                <a:alpha val="43137"/>
                              </a:srgbClr>
                            </a:outerShdw>
                          </a:effectLst>
                          <a:latin typeface="Rockwell" panose="02060603020205020403" pitchFamily="18" charset="0"/>
                        </a:rPr>
                        <a:t> and Tombolos</a:t>
                      </a:r>
                      <a:endParaRPr lang="en-US" sz="20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8102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Cliffs and Shore Platforms</a:t>
            </a:r>
          </a:p>
        </p:txBody>
      </p:sp>
      <p:sp>
        <p:nvSpPr>
          <p:cNvPr id="18" name="Content Placeholder 2"/>
          <p:cNvSpPr txBox="1">
            <a:spLocks/>
          </p:cNvSpPr>
          <p:nvPr/>
        </p:nvSpPr>
        <p:spPr>
          <a:xfrm>
            <a:off x="838198" y="1418136"/>
            <a:ext cx="11125201" cy="4611961"/>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Hydraulic action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abrasion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erode a </a:t>
            </a:r>
            <a:r>
              <a:rPr lang="en-US" sz="2400">
                <a:solidFill>
                  <a:srgbClr val="FFFF00"/>
                </a:solidFill>
                <a:effectLst>
                  <a:outerShdw blurRad="38100" dist="38100" dir="2700000" algn="tl">
                    <a:srgbClr val="000000">
                      <a:alpha val="43137"/>
                    </a:srgbClr>
                  </a:outerShdw>
                </a:effectLst>
                <a:latin typeface="Rockwell" panose="02060603020205020403" pitchFamily="18" charset="0"/>
              </a:rPr>
              <a:t>crack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rock surface, gradually enlarging it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form a notch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notch may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further deepened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produce a bigger hollow space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called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cave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Further erosion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the waves eventually causes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roof of the cave to collapse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form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steep cliff</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 process of erosion continues,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 overhanging cliff is formed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Eventually, this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overhanging cliff will collapse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the materials will be deposited at the foot of the cliff. Some of these materials may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carried by the waves and thrown against the base of the cliff</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causing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further erosion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Over time,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cliff will retreat inland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 gently sloping platform appears at the base where the cliff used to be. This platform is called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shore platform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submerged during high tides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802751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Cliffs and Shore Platforms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03250"/>
            <a:ext cx="6319338" cy="4214949"/>
          </a:xfrm>
          <a:prstGeom prst="rect">
            <a:avLst/>
          </a:prstGeom>
        </p:spPr>
      </p:pic>
      <p:sp>
        <p:nvSpPr>
          <p:cNvPr id="18" name="Content Placeholder 2"/>
          <p:cNvSpPr txBox="1">
            <a:spLocks/>
          </p:cNvSpPr>
          <p:nvPr/>
        </p:nvSpPr>
        <p:spPr>
          <a:xfrm>
            <a:off x="4560902" y="2979569"/>
            <a:ext cx="1066800"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Cliff</a:t>
            </a:r>
          </a:p>
        </p:txBody>
      </p:sp>
      <p:sp>
        <p:nvSpPr>
          <p:cNvPr id="5" name="Content Placeholder 2"/>
          <p:cNvSpPr txBox="1">
            <a:spLocks/>
          </p:cNvSpPr>
          <p:nvPr/>
        </p:nvSpPr>
        <p:spPr>
          <a:xfrm>
            <a:off x="1821936" y="4308836"/>
            <a:ext cx="2175933"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Shore Platform</a:t>
            </a:r>
          </a:p>
        </p:txBody>
      </p:sp>
      <p:graphicFrame>
        <p:nvGraphicFramePr>
          <p:cNvPr id="3" name="Table 2"/>
          <p:cNvGraphicFramePr>
            <a:graphicFrameLocks noGrp="1"/>
          </p:cNvGraphicFramePr>
          <p:nvPr>
            <p:extLst>
              <p:ext uri="{D42A27DB-BD31-4B8C-83A1-F6EECF244321}">
                <p14:modId xmlns:p14="http://schemas.microsoft.com/office/powerpoint/2010/main" val="2215568148"/>
              </p:ext>
            </p:extLst>
          </p:nvPr>
        </p:nvGraphicFramePr>
        <p:xfrm>
          <a:off x="7318404" y="2979569"/>
          <a:ext cx="4064000" cy="21336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Characteristics</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Enlarged joints</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Notch</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Cliff collapse</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Cliff</a:t>
                      </a:r>
                      <a:r>
                        <a:rPr lang="en-US" sz="1800" baseline="0" dirty="0">
                          <a:effectLst>
                            <a:outerShdw blurRad="38100" dist="38100" dir="2700000" algn="tl">
                              <a:srgbClr val="000000">
                                <a:alpha val="43137"/>
                              </a:srgbClr>
                            </a:outerShdw>
                          </a:effectLst>
                          <a:latin typeface="Rockwell" panose="02060603020205020403" pitchFamily="18" charset="0"/>
                        </a:rPr>
                        <a:t> retreat</a:t>
                      </a:r>
                    </a:p>
                    <a:p>
                      <a:pPr marL="285750" indent="-285750">
                        <a:buFont typeface="Arial" panose="020B0604020202020204" pitchFamily="34" charset="0"/>
                        <a:buChar char="•"/>
                      </a:pPr>
                      <a:r>
                        <a:rPr lang="en-US" sz="1800" baseline="0" dirty="0">
                          <a:effectLst>
                            <a:outerShdw blurRad="38100" dist="38100" dir="2700000" algn="tl">
                              <a:srgbClr val="000000">
                                <a:alpha val="43137"/>
                              </a:srgbClr>
                            </a:outerShdw>
                          </a:effectLst>
                          <a:latin typeface="Rockwell" panose="02060603020205020403" pitchFamily="18" charset="0"/>
                        </a:rPr>
                        <a:t>Gently-sloping platform at cliff base</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370107595"/>
              </p:ext>
            </p:extLst>
          </p:nvPr>
        </p:nvGraphicFramePr>
        <p:xfrm>
          <a:off x="7318404" y="1703250"/>
          <a:ext cx="4064000" cy="1036320"/>
        </p:xfrm>
        <a:graphic>
          <a:graphicData uri="http://schemas.openxmlformats.org/drawingml/2006/table">
            <a:tbl>
              <a:tblPr firstRow="1" bandRow="1">
                <a:tableStyleId>{125E5076-3810-47DD-B79F-674D7AD40C01}</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Processes</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Hydraulic action</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Erosion by</a:t>
                      </a:r>
                      <a:r>
                        <a:rPr lang="en-US" sz="1800" baseline="0" dirty="0">
                          <a:effectLst>
                            <a:outerShdw blurRad="38100" dist="38100" dir="2700000" algn="tl">
                              <a:srgbClr val="000000">
                                <a:alpha val="43137"/>
                              </a:srgbClr>
                            </a:outerShdw>
                          </a:effectLst>
                          <a:latin typeface="Rockwell" panose="02060603020205020403" pitchFamily="18" charset="0"/>
                        </a:rPr>
                        <a:t> waves</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60643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Headlands and Bays</a:t>
            </a:r>
          </a:p>
        </p:txBody>
      </p:sp>
      <p:sp>
        <p:nvSpPr>
          <p:cNvPr id="18" name="Content Placeholder 2"/>
          <p:cNvSpPr txBox="1">
            <a:spLocks/>
          </p:cNvSpPr>
          <p:nvPr/>
        </p:nvSpPr>
        <p:spPr>
          <a:xfrm>
            <a:off x="838198" y="1418136"/>
            <a:ext cx="11125201" cy="461395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Some coastlines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alternate bands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resistant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resistant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rocks arranged at right angles to the coast.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resistant rocks will be eroded faster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than the more resistant rocks.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resistant rocks are eroded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away,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bays are formed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These are wide indented coasts.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remaining more resistant rocks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extend into the sea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known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headlands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Headlands and bays are formed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wave refraction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the headland, the waves converge as the seabed is shallow. Wave erosion occurs here. At the bay, the waves diverge. Sediments are deposited here. Over time, wave erosion at the headland and sediment deposition at the bay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results in the coastline to be straightened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455824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372" y="1871857"/>
            <a:ext cx="6498994" cy="3877733"/>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Headlands and Bays</a:t>
            </a:r>
          </a:p>
        </p:txBody>
      </p:sp>
      <p:sp>
        <p:nvSpPr>
          <p:cNvPr id="18" name="Content Placeholder 2"/>
          <p:cNvSpPr txBox="1">
            <a:spLocks/>
          </p:cNvSpPr>
          <p:nvPr/>
        </p:nvSpPr>
        <p:spPr>
          <a:xfrm>
            <a:off x="2909902" y="3130896"/>
            <a:ext cx="1408098"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Headland</a:t>
            </a:r>
          </a:p>
        </p:txBody>
      </p:sp>
      <p:sp>
        <p:nvSpPr>
          <p:cNvPr id="5" name="Content Placeholder 2"/>
          <p:cNvSpPr txBox="1">
            <a:spLocks/>
          </p:cNvSpPr>
          <p:nvPr/>
        </p:nvSpPr>
        <p:spPr>
          <a:xfrm>
            <a:off x="1034537" y="3656525"/>
            <a:ext cx="667264"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Bay</a:t>
            </a:r>
          </a:p>
        </p:txBody>
      </p:sp>
      <p:graphicFrame>
        <p:nvGraphicFramePr>
          <p:cNvPr id="3" name="Table 2"/>
          <p:cNvGraphicFramePr>
            <a:graphicFrameLocks noGrp="1"/>
          </p:cNvGraphicFramePr>
          <p:nvPr>
            <p:extLst>
              <p:ext uri="{D42A27DB-BD31-4B8C-83A1-F6EECF244321}">
                <p14:modId xmlns:p14="http://schemas.microsoft.com/office/powerpoint/2010/main" val="3204758623"/>
              </p:ext>
            </p:extLst>
          </p:nvPr>
        </p:nvGraphicFramePr>
        <p:xfrm>
          <a:off x="7376896" y="3130896"/>
          <a:ext cx="4064000" cy="15849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Characteristics</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Bay (wide indented inlets in the coastline)</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Headlands</a:t>
                      </a:r>
                      <a:r>
                        <a:rPr lang="en-US" sz="1800" baseline="0" dirty="0">
                          <a:effectLst>
                            <a:outerShdw blurRad="38100" dist="38100" dir="2700000" algn="tl">
                              <a:srgbClr val="000000">
                                <a:alpha val="43137"/>
                              </a:srgbClr>
                            </a:outerShdw>
                          </a:effectLst>
                          <a:latin typeface="Rockwell" panose="02060603020205020403" pitchFamily="18" charset="0"/>
                        </a:rPr>
                        <a:t> (rocks which extend into the sea)</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499309997"/>
              </p:ext>
            </p:extLst>
          </p:nvPr>
        </p:nvGraphicFramePr>
        <p:xfrm>
          <a:off x="7376896" y="1818790"/>
          <a:ext cx="4064000" cy="1036320"/>
        </p:xfrm>
        <a:graphic>
          <a:graphicData uri="http://schemas.openxmlformats.org/drawingml/2006/table">
            <a:tbl>
              <a:tblPr firstRow="1" bandRow="1">
                <a:tableStyleId>{125E5076-3810-47DD-B79F-674D7AD40C01}</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Processes</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Different</a:t>
                      </a:r>
                      <a:r>
                        <a:rPr lang="en-US" sz="1800" baseline="0" dirty="0">
                          <a:effectLst>
                            <a:outerShdw blurRad="38100" dist="38100" dir="2700000" algn="tl">
                              <a:srgbClr val="000000">
                                <a:alpha val="43137"/>
                              </a:srgbClr>
                            </a:outerShdw>
                          </a:effectLst>
                          <a:latin typeface="Rockwell" panose="02060603020205020403" pitchFamily="18" charset="0"/>
                        </a:rPr>
                        <a:t> rates of erosion on rocks of different resistance</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2591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Caves, Arches and Stacks</a:t>
            </a:r>
          </a:p>
        </p:txBody>
      </p:sp>
      <p:sp>
        <p:nvSpPr>
          <p:cNvPr id="18" name="Content Placeholder 2"/>
          <p:cNvSpPr txBox="1">
            <a:spLocks/>
          </p:cNvSpPr>
          <p:nvPr/>
        </p:nvSpPr>
        <p:spPr>
          <a:xfrm>
            <a:off x="838198" y="1418136"/>
            <a:ext cx="11125201" cy="40851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Waves attack lines of weakness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the base of the headland and undercut it.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continuous action of waves forms a cave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the area that is hollowed by wave action.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Caves may develop on each side of the headland.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Erosion may eventually join caves together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leaving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bridge of rock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known as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arch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above the opening.</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After a period of time,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roof of the arch may collapse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form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stack</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 stack is a pillar of rock in the sea left behind after an arch collapses.</a:t>
            </a:r>
          </a:p>
        </p:txBody>
      </p:sp>
    </p:spTree>
    <p:extLst>
      <p:ext uri="{BB962C8B-B14F-4D97-AF65-F5344CB8AC3E}">
        <p14:creationId xmlns:p14="http://schemas.microsoft.com/office/powerpoint/2010/main" val="2774329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816" y="4063769"/>
            <a:ext cx="3740150" cy="2493433"/>
          </a:xfrm>
          <a:prstGeom prst="rect">
            <a:avLst/>
          </a:prstGeom>
          <a:effectLst>
            <a:outerShdw blurRad="50800" dist="38100" dir="2700000" algn="tl" rotWithShape="0">
              <a:prstClr val="black">
                <a:alpha val="40000"/>
              </a:prstClr>
            </a:outerShdw>
          </a:effec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816" y="1534353"/>
            <a:ext cx="3521420" cy="2347613"/>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Cliffed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Caves, Arches and Stacks</a:t>
            </a:r>
          </a:p>
        </p:txBody>
      </p:sp>
      <p:sp>
        <p:nvSpPr>
          <p:cNvPr id="18" name="Content Placeholder 2"/>
          <p:cNvSpPr txBox="1">
            <a:spLocks/>
          </p:cNvSpPr>
          <p:nvPr/>
        </p:nvSpPr>
        <p:spPr>
          <a:xfrm>
            <a:off x="959740" y="2266900"/>
            <a:ext cx="1408098"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Cave</a:t>
            </a:r>
          </a:p>
        </p:txBody>
      </p:sp>
      <p:graphicFrame>
        <p:nvGraphicFramePr>
          <p:cNvPr id="3" name="Table 2"/>
          <p:cNvGraphicFramePr>
            <a:graphicFrameLocks noGrp="1"/>
          </p:cNvGraphicFramePr>
          <p:nvPr>
            <p:extLst>
              <p:ext uri="{D42A27DB-BD31-4B8C-83A1-F6EECF244321}">
                <p14:modId xmlns:p14="http://schemas.microsoft.com/office/powerpoint/2010/main" val="1081253558"/>
              </p:ext>
            </p:extLst>
          </p:nvPr>
        </p:nvGraphicFramePr>
        <p:xfrm>
          <a:off x="4199468" y="4427606"/>
          <a:ext cx="4064000" cy="131064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Characteristics</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Lines of</a:t>
                      </a:r>
                      <a:r>
                        <a:rPr lang="en-US" sz="1800" baseline="0" dirty="0">
                          <a:effectLst>
                            <a:outerShdw blurRad="38100" dist="38100" dir="2700000" algn="tl">
                              <a:srgbClr val="000000">
                                <a:alpha val="43137"/>
                              </a:srgbClr>
                            </a:outerShdw>
                          </a:effectLst>
                          <a:latin typeface="Rockwell" panose="02060603020205020403" pitchFamily="18" charset="0"/>
                        </a:rPr>
                        <a:t> weaknesses</a:t>
                      </a:r>
                    </a:p>
                    <a:p>
                      <a:pPr marL="285750" indent="-285750">
                        <a:buFont typeface="Arial" panose="020B0604020202020204" pitchFamily="34" charset="0"/>
                        <a:buChar char="•"/>
                      </a:pPr>
                      <a:r>
                        <a:rPr lang="en-US" sz="1800" baseline="0" dirty="0">
                          <a:effectLst>
                            <a:outerShdw blurRad="38100" dist="38100" dir="2700000" algn="tl">
                              <a:srgbClr val="000000">
                                <a:alpha val="43137"/>
                              </a:srgbClr>
                            </a:outerShdw>
                          </a:effectLst>
                          <a:latin typeface="Rockwell" panose="02060603020205020403" pitchFamily="18" charset="0"/>
                        </a:rPr>
                        <a:t>Cave</a:t>
                      </a:r>
                    </a:p>
                    <a:p>
                      <a:pPr marL="285750" indent="-285750">
                        <a:buFont typeface="Arial" panose="020B0604020202020204" pitchFamily="34" charset="0"/>
                        <a:buChar char="•"/>
                      </a:pPr>
                      <a:r>
                        <a:rPr lang="en-US" sz="1800" baseline="0" dirty="0">
                          <a:effectLst>
                            <a:outerShdw blurRad="38100" dist="38100" dir="2700000" algn="tl">
                              <a:srgbClr val="000000">
                                <a:alpha val="43137"/>
                              </a:srgbClr>
                            </a:outerShdw>
                          </a:effectLst>
                          <a:latin typeface="Rockwell" panose="02060603020205020403" pitchFamily="18" charset="0"/>
                        </a:rPr>
                        <a:t>Stack (Pillar of rock)</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
        <p:nvSpPr>
          <p:cNvPr id="5" name="Content Placeholder 2"/>
          <p:cNvSpPr txBox="1">
            <a:spLocks/>
          </p:cNvSpPr>
          <p:nvPr/>
        </p:nvSpPr>
        <p:spPr>
          <a:xfrm>
            <a:off x="1780646" y="4723324"/>
            <a:ext cx="1003301"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Arch</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9468" y="1534353"/>
            <a:ext cx="4064272" cy="2711450"/>
          </a:xfrm>
          <a:prstGeom prst="rect">
            <a:avLst/>
          </a:prstGeom>
          <a:effectLst>
            <a:outerShdw blurRad="50800" dist="38100" dir="2700000" algn="tl" rotWithShape="0">
              <a:prstClr val="black">
                <a:alpha val="40000"/>
              </a:prstClr>
            </a:outerShdw>
          </a:effectLst>
        </p:spPr>
      </p:pic>
      <p:sp>
        <p:nvSpPr>
          <p:cNvPr id="9" name="Content Placeholder 2"/>
          <p:cNvSpPr txBox="1">
            <a:spLocks/>
          </p:cNvSpPr>
          <p:nvPr/>
        </p:nvSpPr>
        <p:spPr>
          <a:xfrm>
            <a:off x="6918528" y="2377331"/>
            <a:ext cx="1003301"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Stack</a:t>
            </a:r>
          </a:p>
        </p:txBody>
      </p:sp>
      <p:graphicFrame>
        <p:nvGraphicFramePr>
          <p:cNvPr id="11" name="Table 10"/>
          <p:cNvGraphicFramePr>
            <a:graphicFrameLocks noGrp="1"/>
          </p:cNvGraphicFramePr>
          <p:nvPr>
            <p:extLst>
              <p:ext uri="{D42A27DB-BD31-4B8C-83A1-F6EECF244321}">
                <p14:modId xmlns:p14="http://schemas.microsoft.com/office/powerpoint/2010/main" val="3421566196"/>
              </p:ext>
            </p:extLst>
          </p:nvPr>
        </p:nvGraphicFramePr>
        <p:xfrm>
          <a:off x="8392242" y="2097598"/>
          <a:ext cx="3545758" cy="1584960"/>
        </p:xfrm>
        <a:graphic>
          <a:graphicData uri="http://schemas.openxmlformats.org/drawingml/2006/table">
            <a:tbl>
              <a:tblPr firstRow="1" bandRow="1">
                <a:tableStyleId>{125E5076-3810-47DD-B79F-674D7AD40C01}</a:tableStyleId>
              </a:tblPr>
              <a:tblGrid>
                <a:gridCol w="3545758">
                  <a:extLst>
                    <a:ext uri="{9D8B030D-6E8A-4147-A177-3AD203B41FA5}">
                      <a16:colId xmlns:a16="http://schemas.microsoft.com/office/drawing/2014/main" val="20000"/>
                    </a:ext>
                  </a:extLst>
                </a:gridCol>
              </a:tblGrid>
              <a:tr h="0">
                <a:tc>
                  <a:txBody>
                    <a:bodyPr/>
                    <a:lstStyle/>
                    <a:p>
                      <a:r>
                        <a:rPr lang="en-US" sz="2000" dirty="0">
                          <a:effectLst>
                            <a:outerShdw blurRad="38100" dist="38100" dir="2700000" algn="tl">
                              <a:srgbClr val="000000">
                                <a:alpha val="43137"/>
                              </a:srgbClr>
                            </a:outerShdw>
                          </a:effectLst>
                          <a:latin typeface="Rockwell" panose="02060603020205020403" pitchFamily="18" charset="0"/>
                        </a:rPr>
                        <a:t>Processes</a:t>
                      </a:r>
                    </a:p>
                  </a:txBody>
                  <a:tcPr/>
                </a:tc>
                <a:extLst>
                  <a:ext uri="{0D108BD9-81ED-4DB2-BD59-A6C34878D82A}">
                    <a16:rowId xmlns:a16="http://schemas.microsoft.com/office/drawing/2014/main" val="10000"/>
                  </a:ext>
                </a:extLst>
              </a:tr>
              <a:tr h="858993">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Further erosion of headlands (abrasion and hydraulic action)</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Roof of cave collapses</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61943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Depositional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Beaches</a:t>
            </a:r>
          </a:p>
        </p:txBody>
      </p:sp>
      <p:sp>
        <p:nvSpPr>
          <p:cNvPr id="18" name="Content Placeholder 2"/>
          <p:cNvSpPr txBox="1">
            <a:spLocks/>
          </p:cNvSpPr>
          <p:nvPr/>
        </p:nvSpPr>
        <p:spPr>
          <a:xfrm>
            <a:off x="838198" y="1418137"/>
            <a:ext cx="11125201" cy="484719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Beaches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areas of loose sediments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made up of sand, gravel, pebbles, cobblestones, rocks and broken shells and corals.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Beaches are constantly changing because they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controlled by waves, tides and currents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move accumulated sediments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either by dragging them along the foreshore, removing them or adding on to them.</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during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calm weather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constructive waves deposit materials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bring about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beach accretion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whereas during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stormy weather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destructive waves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erode materials and cause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beach loss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When there is a dominant wind boosting longshore current,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sediment drift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dragged up and down along the foreshore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according to the direction of longshore drift.</a:t>
            </a:r>
          </a:p>
        </p:txBody>
      </p:sp>
    </p:spTree>
    <p:extLst>
      <p:ext uri="{BB962C8B-B14F-4D97-AF65-F5344CB8AC3E}">
        <p14:creationId xmlns:p14="http://schemas.microsoft.com/office/powerpoint/2010/main" val="1597162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0800" y="2125132"/>
            <a:ext cx="5394091" cy="3034176"/>
          </a:xfrm>
          <a:prstGeom prst="rect">
            <a:avLst/>
          </a:prstGeom>
        </p:spPr>
      </p:pic>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Depositional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Beaches</a:t>
            </a:r>
          </a:p>
        </p:txBody>
      </p:sp>
      <p:graphicFrame>
        <p:nvGraphicFramePr>
          <p:cNvPr id="3" name="Table 2"/>
          <p:cNvGraphicFramePr>
            <a:graphicFrameLocks noGrp="1"/>
          </p:cNvGraphicFramePr>
          <p:nvPr>
            <p:extLst>
              <p:ext uri="{D42A27DB-BD31-4B8C-83A1-F6EECF244321}">
                <p14:modId xmlns:p14="http://schemas.microsoft.com/office/powerpoint/2010/main" val="4075041006"/>
              </p:ext>
            </p:extLst>
          </p:nvPr>
        </p:nvGraphicFramePr>
        <p:xfrm>
          <a:off x="6842842" y="3530869"/>
          <a:ext cx="4064000" cy="18592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tblGrid>
              <a:tr h="370840">
                <a:tc>
                  <a:txBody>
                    <a:bodyPr/>
                    <a:lstStyle/>
                    <a:p>
                      <a:r>
                        <a:rPr lang="en-US" sz="2000" dirty="0">
                          <a:effectLst>
                            <a:outerShdw blurRad="38100" dist="38100" dir="2700000" algn="tl">
                              <a:srgbClr val="000000">
                                <a:alpha val="43137"/>
                              </a:srgbClr>
                            </a:outerShdw>
                          </a:effectLst>
                          <a:latin typeface="Rockwell" panose="02060603020205020403" pitchFamily="18" charset="0"/>
                        </a:rPr>
                        <a:t>Characteristics</a:t>
                      </a:r>
                    </a:p>
                  </a:txBody>
                  <a:tcPr/>
                </a:tc>
                <a:extLst>
                  <a:ext uri="{0D108BD9-81ED-4DB2-BD59-A6C34878D82A}">
                    <a16:rowId xmlns:a16="http://schemas.microsoft.com/office/drawing/2014/main" val="10000"/>
                  </a:ext>
                </a:extLst>
              </a:tr>
              <a:tr h="1095726">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Zone of deposition </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Made of loose sand, gravel and pebbles</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Gentle gradient (fine grains)</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Steep gradient (coarse grains)</a:t>
                      </a:r>
                    </a:p>
                  </a:txBody>
                  <a:tcPr/>
                </a:tc>
                <a:extLst>
                  <a:ext uri="{0D108BD9-81ED-4DB2-BD59-A6C34878D82A}">
                    <a16:rowId xmlns:a16="http://schemas.microsoft.com/office/drawing/2014/main" val="10001"/>
                  </a:ext>
                </a:extLst>
              </a:tr>
            </a:tbl>
          </a:graphicData>
        </a:graphic>
      </p:graphicFrame>
      <p:sp>
        <p:nvSpPr>
          <p:cNvPr id="9" name="Content Placeholder 2"/>
          <p:cNvSpPr txBox="1">
            <a:spLocks/>
          </p:cNvSpPr>
          <p:nvPr/>
        </p:nvSpPr>
        <p:spPr>
          <a:xfrm>
            <a:off x="3768928" y="4197695"/>
            <a:ext cx="1003301"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Beach</a:t>
            </a:r>
          </a:p>
        </p:txBody>
      </p:sp>
      <p:graphicFrame>
        <p:nvGraphicFramePr>
          <p:cNvPr id="11" name="Table 10"/>
          <p:cNvGraphicFramePr>
            <a:graphicFrameLocks noGrp="1"/>
          </p:cNvGraphicFramePr>
          <p:nvPr>
            <p:extLst>
              <p:ext uri="{D42A27DB-BD31-4B8C-83A1-F6EECF244321}">
                <p14:modId xmlns:p14="http://schemas.microsoft.com/office/powerpoint/2010/main" val="1639111191"/>
              </p:ext>
            </p:extLst>
          </p:nvPr>
        </p:nvGraphicFramePr>
        <p:xfrm>
          <a:off x="6842842" y="2125132"/>
          <a:ext cx="3545758" cy="1310640"/>
        </p:xfrm>
        <a:graphic>
          <a:graphicData uri="http://schemas.openxmlformats.org/drawingml/2006/table">
            <a:tbl>
              <a:tblPr firstRow="1" bandRow="1">
                <a:tableStyleId>{125E5076-3810-47DD-B79F-674D7AD40C01}</a:tableStyleId>
              </a:tblPr>
              <a:tblGrid>
                <a:gridCol w="3545758">
                  <a:extLst>
                    <a:ext uri="{9D8B030D-6E8A-4147-A177-3AD203B41FA5}">
                      <a16:colId xmlns:a16="http://schemas.microsoft.com/office/drawing/2014/main" val="20000"/>
                    </a:ext>
                  </a:extLst>
                </a:gridCol>
              </a:tblGrid>
              <a:tr h="0">
                <a:tc>
                  <a:txBody>
                    <a:bodyPr/>
                    <a:lstStyle/>
                    <a:p>
                      <a:r>
                        <a:rPr lang="en-US" sz="2000" dirty="0">
                          <a:effectLst>
                            <a:outerShdw blurRad="38100" dist="38100" dir="2700000" algn="tl">
                              <a:srgbClr val="000000">
                                <a:alpha val="43137"/>
                              </a:srgbClr>
                            </a:outerShdw>
                          </a:effectLst>
                          <a:latin typeface="Rockwell" panose="02060603020205020403" pitchFamily="18" charset="0"/>
                        </a:rPr>
                        <a:t>Processes</a:t>
                      </a:r>
                    </a:p>
                  </a:txBody>
                  <a:tcPr/>
                </a:tc>
                <a:extLst>
                  <a:ext uri="{0D108BD9-81ED-4DB2-BD59-A6C34878D82A}">
                    <a16:rowId xmlns:a16="http://schemas.microsoft.com/office/drawing/2014/main" val="10000"/>
                  </a:ext>
                </a:extLst>
              </a:tr>
              <a:tr h="858993">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Deposition of different</a:t>
                      </a:r>
                      <a:r>
                        <a:rPr lang="en-US" sz="1800" baseline="0" dirty="0">
                          <a:effectLst>
                            <a:outerShdw blurRad="38100" dist="38100" dir="2700000" algn="tl">
                              <a:srgbClr val="000000">
                                <a:alpha val="43137"/>
                              </a:srgbClr>
                            </a:outerShdw>
                          </a:effectLst>
                          <a:latin typeface="Rockwell" panose="02060603020205020403" pitchFamily="18" charset="0"/>
                        </a:rPr>
                        <a:t> sized particles</a:t>
                      </a:r>
                    </a:p>
                    <a:p>
                      <a:pPr marL="285750" indent="-285750">
                        <a:buFont typeface="Arial" panose="020B0604020202020204" pitchFamily="34" charset="0"/>
                        <a:buChar char="•"/>
                      </a:pPr>
                      <a:r>
                        <a:rPr lang="en-US" sz="1800" baseline="0" dirty="0">
                          <a:effectLst>
                            <a:outerShdw blurRad="38100" dist="38100" dir="2700000" algn="tl">
                              <a:srgbClr val="000000">
                                <a:alpha val="43137"/>
                              </a:srgbClr>
                            </a:outerShdw>
                          </a:effectLst>
                          <a:latin typeface="Rockwell" panose="02060603020205020403" pitchFamily="18" charset="0"/>
                        </a:rPr>
                        <a:t>Erosion by strong waves</a:t>
                      </a:r>
                      <a:endParaRPr lang="en-US"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764784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Depositional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Spits and Tombolos</a:t>
            </a:r>
          </a:p>
        </p:txBody>
      </p:sp>
      <p:sp>
        <p:nvSpPr>
          <p:cNvPr id="18" name="Content Placeholder 2"/>
          <p:cNvSpPr txBox="1">
            <a:spLocks/>
          </p:cNvSpPr>
          <p:nvPr/>
        </p:nvSpPr>
        <p:spPr>
          <a:xfrm>
            <a:off x="838198" y="1418137"/>
            <a:ext cx="11125201" cy="3310382"/>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Spits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are formed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longshore drift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transports materials along the coast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direction of the longshore current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Even if there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sudden change in orientation of the coast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longshore drift continues to transport materials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original direction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into deep water where materials are deposited. Over time,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materials accumulate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become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thicker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appear above water. The spit often has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curve or hook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wave refraction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a spit continues to grow with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continuous deposition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materials, it eventually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joins a nearby island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form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tombolo</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521376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466327"/>
            <a:ext cx="4101883" cy="2779601"/>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200" y="365126"/>
            <a:ext cx="964353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Landforms of Depositional Coasts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Spits and Tombolos</a:t>
            </a:r>
          </a:p>
        </p:txBody>
      </p:sp>
      <p:graphicFrame>
        <p:nvGraphicFramePr>
          <p:cNvPr id="3" name="Table 2"/>
          <p:cNvGraphicFramePr>
            <a:graphicFrameLocks noGrp="1"/>
          </p:cNvGraphicFramePr>
          <p:nvPr>
            <p:extLst>
              <p:ext uri="{D42A27DB-BD31-4B8C-83A1-F6EECF244321}">
                <p14:modId xmlns:p14="http://schemas.microsoft.com/office/powerpoint/2010/main" val="3181801305"/>
              </p:ext>
            </p:extLst>
          </p:nvPr>
        </p:nvGraphicFramePr>
        <p:xfrm>
          <a:off x="7064405" y="3678313"/>
          <a:ext cx="4064000" cy="76200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4064000">
                  <a:extLst>
                    <a:ext uri="{9D8B030D-6E8A-4147-A177-3AD203B41FA5}">
                      <a16:colId xmlns:a16="http://schemas.microsoft.com/office/drawing/2014/main" val="20000"/>
                    </a:ext>
                  </a:extLst>
                </a:gridCol>
              </a:tblGrid>
              <a:tr h="125059">
                <a:tc>
                  <a:txBody>
                    <a:bodyPr/>
                    <a:lstStyle/>
                    <a:p>
                      <a:r>
                        <a:rPr lang="en-US" sz="2000" dirty="0">
                          <a:effectLst>
                            <a:outerShdw blurRad="38100" dist="38100" dir="2700000" algn="tl">
                              <a:srgbClr val="000000">
                                <a:alpha val="43137"/>
                              </a:srgbClr>
                            </a:outerShdw>
                          </a:effectLst>
                          <a:latin typeface="Rockwell" panose="02060603020205020403" pitchFamily="18" charset="0"/>
                        </a:rPr>
                        <a:t>Characteristics</a:t>
                      </a:r>
                    </a:p>
                  </a:txBody>
                  <a:tcPr/>
                </a:tc>
                <a:extLst>
                  <a:ext uri="{0D108BD9-81ED-4DB2-BD59-A6C34878D82A}">
                    <a16:rowId xmlns:a16="http://schemas.microsoft.com/office/drawing/2014/main" val="10000"/>
                  </a:ext>
                </a:extLst>
              </a:tr>
              <a:tr h="345828">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Accumulated materials</a:t>
                      </a:r>
                    </a:p>
                  </a:txBody>
                  <a:tcPr/>
                </a:tc>
                <a:extLst>
                  <a:ext uri="{0D108BD9-81ED-4DB2-BD59-A6C34878D82A}">
                    <a16:rowId xmlns:a16="http://schemas.microsoft.com/office/drawing/2014/main" val="10001"/>
                  </a:ext>
                </a:extLst>
              </a:tr>
            </a:tbl>
          </a:graphicData>
        </a:graphic>
      </p:graphicFrame>
      <p:sp>
        <p:nvSpPr>
          <p:cNvPr id="9" name="Content Placeholder 2"/>
          <p:cNvSpPr txBox="1">
            <a:spLocks/>
          </p:cNvSpPr>
          <p:nvPr/>
        </p:nvSpPr>
        <p:spPr>
          <a:xfrm>
            <a:off x="1885840" y="3415499"/>
            <a:ext cx="1003301"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Spit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9640" y="4452839"/>
            <a:ext cx="4854376" cy="2217843"/>
          </a:xfrm>
          <a:prstGeom prst="rect">
            <a:avLst/>
          </a:prstGeom>
        </p:spPr>
      </p:pic>
      <p:sp>
        <p:nvSpPr>
          <p:cNvPr id="10" name="Content Placeholder 2"/>
          <p:cNvSpPr txBox="1">
            <a:spLocks/>
          </p:cNvSpPr>
          <p:nvPr/>
        </p:nvSpPr>
        <p:spPr>
          <a:xfrm>
            <a:off x="3833174" y="5642233"/>
            <a:ext cx="1314559" cy="5256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Tombolo</a:t>
            </a:r>
          </a:p>
        </p:txBody>
      </p:sp>
      <p:graphicFrame>
        <p:nvGraphicFramePr>
          <p:cNvPr id="11" name="Table 10"/>
          <p:cNvGraphicFramePr>
            <a:graphicFrameLocks noGrp="1"/>
          </p:cNvGraphicFramePr>
          <p:nvPr>
            <p:extLst>
              <p:ext uri="{D42A27DB-BD31-4B8C-83A1-F6EECF244321}">
                <p14:modId xmlns:p14="http://schemas.microsoft.com/office/powerpoint/2010/main" val="1208785929"/>
              </p:ext>
            </p:extLst>
          </p:nvPr>
        </p:nvGraphicFramePr>
        <p:xfrm>
          <a:off x="7064405" y="1913466"/>
          <a:ext cx="4661928" cy="1584960"/>
        </p:xfrm>
        <a:graphic>
          <a:graphicData uri="http://schemas.openxmlformats.org/drawingml/2006/table">
            <a:tbl>
              <a:tblPr firstRow="1" bandRow="1">
                <a:tableStyleId>{125E5076-3810-47DD-B79F-674D7AD40C01}</a:tableStyleId>
              </a:tblPr>
              <a:tblGrid>
                <a:gridCol w="4661928">
                  <a:extLst>
                    <a:ext uri="{9D8B030D-6E8A-4147-A177-3AD203B41FA5}">
                      <a16:colId xmlns:a16="http://schemas.microsoft.com/office/drawing/2014/main" val="20000"/>
                    </a:ext>
                  </a:extLst>
                </a:gridCol>
              </a:tblGrid>
              <a:tr h="0">
                <a:tc>
                  <a:txBody>
                    <a:bodyPr/>
                    <a:lstStyle/>
                    <a:p>
                      <a:r>
                        <a:rPr lang="en-US" sz="2000" dirty="0">
                          <a:effectLst>
                            <a:outerShdw blurRad="38100" dist="38100" dir="2700000" algn="tl">
                              <a:srgbClr val="000000">
                                <a:alpha val="43137"/>
                              </a:srgbClr>
                            </a:outerShdw>
                          </a:effectLst>
                          <a:latin typeface="Rockwell" panose="02060603020205020403" pitchFamily="18" charset="0"/>
                        </a:rPr>
                        <a:t>Processes</a:t>
                      </a:r>
                    </a:p>
                  </a:txBody>
                  <a:tcPr/>
                </a:tc>
                <a:extLst>
                  <a:ext uri="{0D108BD9-81ED-4DB2-BD59-A6C34878D82A}">
                    <a16:rowId xmlns:a16="http://schemas.microsoft.com/office/drawing/2014/main" val="10000"/>
                  </a:ext>
                </a:extLst>
              </a:tr>
              <a:tr h="858993">
                <a:tc>
                  <a:txBody>
                    <a:bodyPr/>
                    <a:lstStyle/>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Longshore drift </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Deposition and transportation</a:t>
                      </a:r>
                    </a:p>
                    <a:p>
                      <a:pPr marL="285750" indent="-285750">
                        <a:buFont typeface="Arial" panose="020B0604020202020204" pitchFamily="34" charset="0"/>
                        <a:buChar char="•"/>
                      </a:pPr>
                      <a:r>
                        <a:rPr lang="en-US" sz="1800" dirty="0">
                          <a:effectLst>
                            <a:outerShdw blurRad="38100" dist="38100" dir="2700000" algn="tl">
                              <a:srgbClr val="000000">
                                <a:alpha val="43137"/>
                              </a:srgbClr>
                            </a:outerShdw>
                          </a:effectLst>
                          <a:latin typeface="Rockwell" panose="02060603020205020403" pitchFamily="18" charset="0"/>
                        </a:rPr>
                        <a:t>Continued longshore drift even though coastline changes abruptly</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21720656"/>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1224</TotalTime>
  <Words>3264</Words>
  <Application>Microsoft Office PowerPoint</Application>
  <PresentationFormat>Widescreen</PresentationFormat>
  <Paragraphs>396</Paragraphs>
  <Slides>54</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acer</cp:lastModifiedBy>
  <cp:revision>181</cp:revision>
  <dcterms:created xsi:type="dcterms:W3CDTF">2018-06-19T13:44:59Z</dcterms:created>
  <dcterms:modified xsi:type="dcterms:W3CDTF">2019-08-04T23:10:45Z</dcterms:modified>
</cp:coreProperties>
</file>