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58" r:id="rId3"/>
    <p:sldId id="259"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8" r:id="rId32"/>
    <p:sldId id="340" r:id="rId33"/>
    <p:sldId id="341" r:id="rId34"/>
    <p:sldId id="342" r:id="rId35"/>
    <p:sldId id="343" r:id="rId36"/>
    <p:sldId id="344" r:id="rId37"/>
    <p:sldId id="345" r:id="rId38"/>
    <p:sldId id="346" r:id="rId39"/>
    <p:sldId id="34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4660"/>
  </p:normalViewPr>
  <p:slideViewPr>
    <p:cSldViewPr snapToGrid="0">
      <p:cViewPr>
        <p:scale>
          <a:sx n="110" d="100"/>
          <a:sy n="110" d="100"/>
        </p:scale>
        <p:origin x="57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7BE48-F1E4-4F46-83B7-12D5B7C2C170}" type="datetimeFigureOut">
              <a:rPr lang="en-US" smtClean="0"/>
              <a:t>5/5/2019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ED690-548D-40AB-BD14-E9768CB5EB4F}" type="slidenum">
              <a:rPr lang="en-US" smtClean="0"/>
              <a:t>‹#›</a:t>
            </a:fld>
            <a:endParaRPr lang="en-US"/>
          </a:p>
        </p:txBody>
      </p:sp>
    </p:spTree>
    <p:extLst>
      <p:ext uri="{BB962C8B-B14F-4D97-AF65-F5344CB8AC3E}">
        <p14:creationId xmlns:p14="http://schemas.microsoft.com/office/powerpoint/2010/main" val="10635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305578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a:t>
            </a:fld>
            <a:endParaRPr lang="en-US"/>
          </a:p>
        </p:txBody>
      </p:sp>
    </p:spTree>
    <p:extLst>
      <p:ext uri="{BB962C8B-B14F-4D97-AF65-F5344CB8AC3E}">
        <p14:creationId xmlns:p14="http://schemas.microsoft.com/office/powerpoint/2010/main" val="4210655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3933283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a:p>
        </p:txBody>
      </p:sp>
    </p:spTree>
    <p:extLst>
      <p:ext uri="{BB962C8B-B14F-4D97-AF65-F5344CB8AC3E}">
        <p14:creationId xmlns:p14="http://schemas.microsoft.com/office/powerpoint/2010/main" val="26358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a:p>
        </p:txBody>
      </p:sp>
    </p:spTree>
    <p:extLst>
      <p:ext uri="{BB962C8B-B14F-4D97-AF65-F5344CB8AC3E}">
        <p14:creationId xmlns:p14="http://schemas.microsoft.com/office/powerpoint/2010/main" val="1777074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50283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a:p>
        </p:txBody>
      </p:sp>
    </p:spTree>
    <p:extLst>
      <p:ext uri="{BB962C8B-B14F-4D97-AF65-F5344CB8AC3E}">
        <p14:creationId xmlns:p14="http://schemas.microsoft.com/office/powerpoint/2010/main" val="291722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a:p>
        </p:txBody>
      </p:sp>
    </p:spTree>
    <p:extLst>
      <p:ext uri="{BB962C8B-B14F-4D97-AF65-F5344CB8AC3E}">
        <p14:creationId xmlns:p14="http://schemas.microsoft.com/office/powerpoint/2010/main" val="4206660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2464299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12</a:t>
            </a:fld>
            <a:endParaRPr lang="en-US"/>
          </a:p>
        </p:txBody>
      </p:sp>
    </p:spTree>
    <p:extLst>
      <p:ext uri="{BB962C8B-B14F-4D97-AF65-F5344CB8AC3E}">
        <p14:creationId xmlns:p14="http://schemas.microsoft.com/office/powerpoint/2010/main" val="3408350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710331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a:p>
        </p:txBody>
      </p:sp>
    </p:spTree>
    <p:extLst>
      <p:ext uri="{BB962C8B-B14F-4D97-AF65-F5344CB8AC3E}">
        <p14:creationId xmlns:p14="http://schemas.microsoft.com/office/powerpoint/2010/main" val="540704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1703493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17</a:t>
            </a:fld>
            <a:endParaRPr lang="en-US"/>
          </a:p>
        </p:txBody>
      </p:sp>
    </p:spTree>
    <p:extLst>
      <p:ext uri="{BB962C8B-B14F-4D97-AF65-F5344CB8AC3E}">
        <p14:creationId xmlns:p14="http://schemas.microsoft.com/office/powerpoint/2010/main" val="30384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a:p>
        </p:txBody>
      </p:sp>
    </p:spTree>
    <p:extLst>
      <p:ext uri="{BB962C8B-B14F-4D97-AF65-F5344CB8AC3E}">
        <p14:creationId xmlns:p14="http://schemas.microsoft.com/office/powerpoint/2010/main" val="331815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3079401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287961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914966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22</a:t>
            </a:fld>
            <a:endParaRPr lang="en-US"/>
          </a:p>
        </p:txBody>
      </p:sp>
    </p:spTree>
    <p:extLst>
      <p:ext uri="{BB962C8B-B14F-4D97-AF65-F5344CB8AC3E}">
        <p14:creationId xmlns:p14="http://schemas.microsoft.com/office/powerpoint/2010/main" val="3290484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793165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24</a:t>
            </a:fld>
            <a:endParaRPr lang="en-US"/>
          </a:p>
        </p:txBody>
      </p:sp>
    </p:spTree>
    <p:extLst>
      <p:ext uri="{BB962C8B-B14F-4D97-AF65-F5344CB8AC3E}">
        <p14:creationId xmlns:p14="http://schemas.microsoft.com/office/powerpoint/2010/main" val="2529282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25</a:t>
            </a:fld>
            <a:endParaRPr lang="en-US"/>
          </a:p>
        </p:txBody>
      </p:sp>
    </p:spTree>
    <p:extLst>
      <p:ext uri="{BB962C8B-B14F-4D97-AF65-F5344CB8AC3E}">
        <p14:creationId xmlns:p14="http://schemas.microsoft.com/office/powerpoint/2010/main" val="4284586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3993670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7501649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28</a:t>
            </a:fld>
            <a:endParaRPr lang="en-US"/>
          </a:p>
        </p:txBody>
      </p:sp>
    </p:spTree>
    <p:extLst>
      <p:ext uri="{BB962C8B-B14F-4D97-AF65-F5344CB8AC3E}">
        <p14:creationId xmlns:p14="http://schemas.microsoft.com/office/powerpoint/2010/main" val="2422286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29</a:t>
            </a:fld>
            <a:endParaRPr lang="en-US"/>
          </a:p>
        </p:txBody>
      </p:sp>
    </p:spTree>
    <p:extLst>
      <p:ext uri="{BB962C8B-B14F-4D97-AF65-F5344CB8AC3E}">
        <p14:creationId xmlns:p14="http://schemas.microsoft.com/office/powerpoint/2010/main" val="22098305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3758371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31</a:t>
            </a:fld>
            <a:endParaRPr lang="en-US"/>
          </a:p>
        </p:txBody>
      </p:sp>
    </p:spTree>
    <p:extLst>
      <p:ext uri="{BB962C8B-B14F-4D97-AF65-F5344CB8AC3E}">
        <p14:creationId xmlns:p14="http://schemas.microsoft.com/office/powerpoint/2010/main" val="2217161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33</a:t>
            </a:fld>
            <a:endParaRPr lang="en-US"/>
          </a:p>
        </p:txBody>
      </p:sp>
    </p:spTree>
    <p:extLst>
      <p:ext uri="{BB962C8B-B14F-4D97-AF65-F5344CB8AC3E}">
        <p14:creationId xmlns:p14="http://schemas.microsoft.com/office/powerpoint/2010/main" val="145394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34</a:t>
            </a:fld>
            <a:endParaRPr lang="en-US"/>
          </a:p>
        </p:txBody>
      </p:sp>
    </p:spTree>
    <p:extLst>
      <p:ext uri="{BB962C8B-B14F-4D97-AF65-F5344CB8AC3E}">
        <p14:creationId xmlns:p14="http://schemas.microsoft.com/office/powerpoint/2010/main" val="2129769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35</a:t>
            </a:fld>
            <a:endParaRPr lang="en-US"/>
          </a:p>
        </p:txBody>
      </p:sp>
    </p:spTree>
    <p:extLst>
      <p:ext uri="{BB962C8B-B14F-4D97-AF65-F5344CB8AC3E}">
        <p14:creationId xmlns:p14="http://schemas.microsoft.com/office/powerpoint/2010/main" val="3230320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36</a:t>
            </a:fld>
            <a:endParaRPr lang="en-US"/>
          </a:p>
        </p:txBody>
      </p:sp>
    </p:spTree>
    <p:extLst>
      <p:ext uri="{BB962C8B-B14F-4D97-AF65-F5344CB8AC3E}">
        <p14:creationId xmlns:p14="http://schemas.microsoft.com/office/powerpoint/2010/main" val="1151215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37</a:t>
            </a:fld>
            <a:endParaRPr lang="en-US"/>
          </a:p>
        </p:txBody>
      </p:sp>
    </p:spTree>
    <p:extLst>
      <p:ext uri="{BB962C8B-B14F-4D97-AF65-F5344CB8AC3E}">
        <p14:creationId xmlns:p14="http://schemas.microsoft.com/office/powerpoint/2010/main" val="7072245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38</a:t>
            </a:fld>
            <a:endParaRPr lang="en-US"/>
          </a:p>
        </p:txBody>
      </p:sp>
    </p:spTree>
    <p:extLst>
      <p:ext uri="{BB962C8B-B14F-4D97-AF65-F5344CB8AC3E}">
        <p14:creationId xmlns:p14="http://schemas.microsoft.com/office/powerpoint/2010/main" val="25252357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39</a:t>
            </a:fld>
            <a:endParaRPr lang="en-US"/>
          </a:p>
        </p:txBody>
      </p:sp>
    </p:spTree>
    <p:extLst>
      <p:ext uri="{BB962C8B-B14F-4D97-AF65-F5344CB8AC3E}">
        <p14:creationId xmlns:p14="http://schemas.microsoft.com/office/powerpoint/2010/main" val="3355611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9BF4-510E-47FA-AFDB-E78AB00DFA7E}"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75571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38532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39BF4-510E-47FA-AFDB-E78AB00DFA7E}"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14132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39BF4-510E-47FA-AFDB-E78AB00DFA7E}" type="datetimeFigureOut">
              <a:rPr lang="en-US" smtClean="0"/>
              <a:t>5/5/2019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957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39BF4-510E-47FA-AFDB-E78AB00DFA7E}" type="datetimeFigureOut">
              <a:rPr lang="en-US" smtClean="0"/>
              <a:t>5/5/2019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5473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39BF4-510E-47FA-AFDB-E78AB00DFA7E}" type="datetimeFigureOut">
              <a:rPr lang="en-US" smtClean="0"/>
              <a:t>5/5/2019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914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9BF4-510E-47FA-AFDB-E78AB00DFA7E}" type="datetimeFigureOut">
              <a:rPr lang="en-US" smtClean="0"/>
              <a:t>5/5/2019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4261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5/5/2019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9842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5/5/2019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2624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4242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5/5/2019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079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64000"/>
                    </a14:imgEffect>
                  </a14:imgLayer>
                </a14:imgProps>
              </a:ext>
            </a:extLst>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39BF4-510E-47FA-AFDB-E78AB00DFA7E}" type="datetimeFigureOut">
              <a:rPr lang="en-US" smtClean="0"/>
              <a:t>5/5/2019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5B22-7F6B-434A-AEEA-2F500E6D9FD2}" type="slidenum">
              <a:rPr lang="en-US" smtClean="0"/>
              <a:t>‹#›</a:t>
            </a:fld>
            <a:endParaRPr lang="en-US"/>
          </a:p>
        </p:txBody>
      </p:sp>
    </p:spTree>
    <p:extLst>
      <p:ext uri="{BB962C8B-B14F-4D97-AF65-F5344CB8AC3E}">
        <p14:creationId xmlns:p14="http://schemas.microsoft.com/office/powerpoint/2010/main" val="200042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8540" y="1214438"/>
            <a:ext cx="10214919"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4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Chapter 1 – Global Tourism</a:t>
            </a: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2 – Why has tourism become a global phenomenon?</a:t>
            </a:r>
          </a:p>
        </p:txBody>
      </p:sp>
    </p:spTree>
    <p:extLst>
      <p:ext uri="{BB962C8B-B14F-4D97-AF65-F5344CB8AC3E}">
        <p14:creationId xmlns:p14="http://schemas.microsoft.com/office/powerpoint/2010/main" val="45293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Why has tourism become a global phenomenon?</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 what ways is tourism changing?</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influences tourism trends?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is tourism subject to fluctuations?</a:t>
            </a:r>
          </a:p>
        </p:txBody>
      </p:sp>
    </p:spTree>
    <p:extLst>
      <p:ext uri="{BB962C8B-B14F-4D97-AF65-F5344CB8AC3E}">
        <p14:creationId xmlns:p14="http://schemas.microsoft.com/office/powerpoint/2010/main" val="177183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In what ways is tourism changing?</a:t>
            </a:r>
          </a:p>
        </p:txBody>
      </p:sp>
      <p:sp>
        <p:nvSpPr>
          <p:cNvPr id="18" name="Content Placeholder 2"/>
          <p:cNvSpPr txBox="1">
            <a:spLocks/>
          </p:cNvSpPr>
          <p:nvPr/>
        </p:nvSpPr>
        <p:spPr>
          <a:xfrm>
            <a:off x="838199" y="1418137"/>
            <a:ext cx="10515600" cy="12996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 has become 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increasingly varied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global industry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Tourists wish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travel to unexplored destinations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nature and purpose of travel have changed.</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802671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Trends in the Global Tourism Industry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Trends of International Tourism</a:t>
            </a:r>
          </a:p>
        </p:txBody>
      </p:sp>
      <p:sp>
        <p:nvSpPr>
          <p:cNvPr id="18" name="Content Placeholder 2"/>
          <p:cNvSpPr txBox="1">
            <a:spLocks/>
          </p:cNvSpPr>
          <p:nvPr/>
        </p:nvSpPr>
        <p:spPr>
          <a:xfrm>
            <a:off x="838199" y="1418137"/>
            <a:ext cx="10515600" cy="339276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One way that tourism is changing is through trends in the global tourism industry, be it in terms of destinations, country of origin or tourist dollars. Both international and domestic tourism display these changing trends.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Since the 1980s, international tourism has become increasingly diverse in its origins and its destinations. One major trend is that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Asia-Pacific region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has increased in popularity as a tourist destination.</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147275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Trends in the Global Tourism Industry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International Tourist Arrivals from 1950-2016</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6884" y="1589247"/>
            <a:ext cx="6998231" cy="49454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33719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Trends in the Global Tourism Industry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Trends of Domestic Tourism</a:t>
            </a:r>
          </a:p>
        </p:txBody>
      </p:sp>
      <p:sp>
        <p:nvSpPr>
          <p:cNvPr id="18" name="Content Placeholder 2"/>
          <p:cNvSpPr txBox="1">
            <a:spLocks/>
          </p:cNvSpPr>
          <p:nvPr/>
        </p:nvSpPr>
        <p:spPr>
          <a:xfrm>
            <a:off x="838199" y="1418137"/>
            <a:ext cx="10515600" cy="9790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Domestic tourism has grown along with international tourism. Domestic tourism was and continues to be the most popular form of tourism. </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3069" y="2635792"/>
            <a:ext cx="6532991" cy="3534348"/>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838199" y="3418545"/>
            <a:ext cx="4122582" cy="1968842"/>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example, in China, domestic tourism peaks during the 2-week Lunar New Year break when employees go for sightseeing holidays or visit relatives and friends.</a:t>
            </a:r>
          </a:p>
        </p:txBody>
      </p:sp>
    </p:spTree>
    <p:extLst>
      <p:ext uri="{BB962C8B-B14F-4D97-AF65-F5344CB8AC3E}">
        <p14:creationId xmlns:p14="http://schemas.microsoft.com/office/powerpoint/2010/main" val="514481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Evolution of Mass Tourism to Niche Tourism</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Mass Tourism</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11911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Mass tourism 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group travel in large numbers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usually on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package holidays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for purposes of leisure.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1513" y="2308655"/>
            <a:ext cx="4928972" cy="3696729"/>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2824547" y="6058772"/>
            <a:ext cx="6542904" cy="490310"/>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 group of tourists at the Great Sphinx, Egypt</a:t>
            </a:r>
          </a:p>
        </p:txBody>
      </p:sp>
    </p:spTree>
    <p:extLst>
      <p:ext uri="{BB962C8B-B14F-4D97-AF65-F5344CB8AC3E}">
        <p14:creationId xmlns:p14="http://schemas.microsoft.com/office/powerpoint/2010/main" val="2314796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Evolution of Mass Tourism to Niche Tourism</a:t>
            </a:r>
          </a:p>
          <a:p>
            <a:pPr defTabSz="457200">
              <a:defRPr/>
            </a:pPr>
            <a:r>
              <a:rPr lang="en-US" sz="2400">
                <a:solidFill>
                  <a:schemeClr val="bg1"/>
                </a:solidFill>
                <a:effectLst>
                  <a:outerShdw blurRad="38100" dist="38100" dir="2700000" algn="tl">
                    <a:srgbClr val="000000">
                      <a:alpha val="43137"/>
                    </a:srgbClr>
                  </a:outerShdw>
                </a:effectLst>
                <a:latin typeface="Rockwell" panose="02060603020205020403" pitchFamily="18" charset="0"/>
              </a:rPr>
              <a:t>Niche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25092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Niche tourism refers to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special-interest tourism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based on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particular area, interest or activity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Niche tourism appeals to travellers who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seek ‘new’ destinations, activities and experiences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128154801"/>
              </p:ext>
            </p:extLst>
          </p:nvPr>
        </p:nvGraphicFramePr>
        <p:xfrm>
          <a:off x="2133828" y="3031525"/>
          <a:ext cx="7265545" cy="121920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2973631">
                  <a:extLst>
                    <a:ext uri="{9D8B030D-6E8A-4147-A177-3AD203B41FA5}">
                      <a16:colId xmlns="" xmlns:a16="http://schemas.microsoft.com/office/drawing/2014/main" val="20000"/>
                    </a:ext>
                  </a:extLst>
                </a:gridCol>
                <a:gridCol w="4291914">
                  <a:extLst>
                    <a:ext uri="{9D8B030D-6E8A-4147-A177-3AD203B41FA5}">
                      <a16:colId xmlns="" xmlns:a16="http://schemas.microsoft.com/office/drawing/2014/main" val="20001"/>
                    </a:ext>
                  </a:extLst>
                </a:gridCol>
              </a:tblGrid>
              <a:tr h="370840">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Niche Tourism Types</a:t>
                      </a:r>
                    </a:p>
                  </a:txBody>
                  <a:tcPr/>
                </a:tc>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Examples</a:t>
                      </a:r>
                    </a:p>
                  </a:txBody>
                  <a:tcPr/>
                </a:tc>
                <a:extLst>
                  <a:ext uri="{0D108BD9-81ED-4DB2-BD59-A6C34878D82A}">
                    <a16:rowId xmlns="" xmlns:a16="http://schemas.microsoft.com/office/drawing/2014/main" val="10000"/>
                  </a:ext>
                </a:extLst>
              </a:tr>
              <a:tr h="370840">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Special</a:t>
                      </a:r>
                      <a:r>
                        <a:rPr lang="en-US" sz="2000" baseline="0" dirty="0">
                          <a:effectLst>
                            <a:outerShdw blurRad="38100" dist="38100" dir="2700000" algn="tl">
                              <a:srgbClr val="000000">
                                <a:alpha val="43137"/>
                              </a:srgbClr>
                            </a:outerShdw>
                          </a:effectLst>
                          <a:latin typeface="Rockwell" panose="02060603020205020403" pitchFamily="18" charset="0"/>
                        </a:rPr>
                        <a:t> interests</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Whale-watching</a:t>
                      </a:r>
                      <a:r>
                        <a:rPr lang="en-US" sz="2000" baseline="0" dirty="0">
                          <a:effectLst>
                            <a:outerShdw blurRad="38100" dist="38100" dir="2700000" algn="tl">
                              <a:srgbClr val="000000">
                                <a:alpha val="43137"/>
                              </a:srgbClr>
                            </a:outerShdw>
                          </a:effectLst>
                          <a:latin typeface="Rockwell" panose="02060603020205020403" pitchFamily="18" charset="0"/>
                        </a:rPr>
                        <a:t> in Hawaii</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1"/>
                  </a:ext>
                </a:extLst>
              </a:tr>
              <a:tr h="392894">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Adventure</a:t>
                      </a:r>
                      <a:r>
                        <a:rPr lang="en-US" sz="2000" baseline="0" dirty="0">
                          <a:effectLst>
                            <a:outerShdw blurRad="38100" dist="38100" dir="2700000" algn="tl">
                              <a:srgbClr val="000000">
                                <a:alpha val="43137"/>
                              </a:srgbClr>
                            </a:outerShdw>
                          </a:effectLst>
                          <a:latin typeface="Rockwell" panose="02060603020205020403" pitchFamily="18" charset="0"/>
                        </a:rPr>
                        <a:t> holidays</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Whitewater rafting in New Zealand</a:t>
                      </a:r>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071553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Evolution of Mass Tourism to Niche Tourism</a:t>
            </a:r>
          </a:p>
          <a:p>
            <a:pPr defTabSz="457200">
              <a:defRPr/>
            </a:pPr>
            <a:r>
              <a:rPr lang="en-US" sz="2400">
                <a:solidFill>
                  <a:schemeClr val="bg1"/>
                </a:solidFill>
                <a:effectLst>
                  <a:outerShdw blurRad="38100" dist="38100" dir="2700000" algn="tl">
                    <a:srgbClr val="000000">
                      <a:alpha val="43137"/>
                    </a:srgbClr>
                  </a:outerShdw>
                </a:effectLst>
                <a:latin typeface="Rockwell" panose="02060603020205020403" pitchFamily="18" charset="0"/>
              </a:rPr>
              <a:t>Niche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535" y="1645508"/>
            <a:ext cx="4760442" cy="3173628"/>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0" y="4866939"/>
            <a:ext cx="6542904" cy="490310"/>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Whale-watching in Hawaii</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6501" y="2034664"/>
            <a:ext cx="4841935" cy="3224804"/>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5346016" y="5307271"/>
            <a:ext cx="6542904" cy="490310"/>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Whitewater rafting in New Zealand</a:t>
            </a:r>
          </a:p>
        </p:txBody>
      </p:sp>
    </p:spTree>
    <p:extLst>
      <p:ext uri="{BB962C8B-B14F-4D97-AF65-F5344CB8AC3E}">
        <p14:creationId xmlns:p14="http://schemas.microsoft.com/office/powerpoint/2010/main" val="1491897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Evolution of Mass Tourism to Niche Tourism</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Ecotourism</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25092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Ecotourism is a form of niche tourism which 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responsibly travelling to natural areas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conserves the environment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improves the well-being of the local people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432" y="2669059"/>
            <a:ext cx="5752467" cy="3837974"/>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0" y="3735205"/>
            <a:ext cx="5972432" cy="170568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Example of ecotourism which is at the </a:t>
            </a:r>
            <a:r>
              <a:rPr lang="en-US" sz="2200" dirty="0" err="1">
                <a:solidFill>
                  <a:schemeClr val="bg1"/>
                </a:solidFill>
                <a:effectLst>
                  <a:outerShdw blurRad="38100" dist="38100" dir="2700000" algn="tl">
                    <a:srgbClr val="000000">
                      <a:alpha val="43137"/>
                    </a:srgbClr>
                  </a:outerShdw>
                </a:effectLst>
                <a:latin typeface="Rockwell" panose="02060603020205020403" pitchFamily="18" charset="0"/>
              </a:rPr>
              <a:t>Waitomo</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Caves in New Zealand. The glowworms light the caves’ ceiling and the </a:t>
            </a:r>
            <a:r>
              <a:rPr lang="en-US" sz="2200" dirty="0" err="1">
                <a:solidFill>
                  <a:schemeClr val="bg1"/>
                </a:solidFill>
                <a:effectLst>
                  <a:outerShdw blurRad="38100" dist="38100" dir="2700000" algn="tl">
                    <a:srgbClr val="000000">
                      <a:alpha val="43137"/>
                    </a:srgbClr>
                  </a:outerShdw>
                </a:effectLst>
                <a:latin typeface="Rockwell" panose="02060603020205020403" pitchFamily="18" charset="0"/>
              </a:rPr>
              <a:t>Waitomo</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Caves are regarded as an ideal example of responsible ecotourism.</a:t>
            </a:r>
          </a:p>
        </p:txBody>
      </p:sp>
    </p:spTree>
    <p:extLst>
      <p:ext uri="{BB962C8B-B14F-4D97-AF65-F5344CB8AC3E}">
        <p14:creationId xmlns:p14="http://schemas.microsoft.com/office/powerpoint/2010/main" val="1489476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Growth of Long-Haul Destinations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400236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They refer to destinations generally only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reachable by air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with a flight time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6 or more hours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European countries are long-haul destinations for Singaporeans with a flight time of about 12-15 hours.</a:t>
            </a:r>
          </a:p>
        </p:txBody>
      </p:sp>
    </p:spTree>
    <p:extLst>
      <p:ext uri="{BB962C8B-B14F-4D97-AF65-F5344CB8AC3E}">
        <p14:creationId xmlns:p14="http://schemas.microsoft.com/office/powerpoint/2010/main" val="1437896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Growth of Short-Haul Destinations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400236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They refer to destinations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reachable by car, bus or train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with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short flight time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couple of hours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Hong Kong is a short-haul destination for Singaporeans.</a:t>
            </a:r>
          </a:p>
        </p:txBody>
      </p:sp>
    </p:spTree>
    <p:extLst>
      <p:ext uri="{BB962C8B-B14F-4D97-AF65-F5344CB8AC3E}">
        <p14:creationId xmlns:p14="http://schemas.microsoft.com/office/powerpoint/2010/main" val="1962398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Development of Package Holidays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37449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Package holidays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group tours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arranged by a travel agent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transportation, food and lodging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all provided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fixed itinerary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visits to places of interests at an inclusive price.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8447" y="2740441"/>
            <a:ext cx="4590030" cy="3040895"/>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2702010" y="5814288"/>
            <a:ext cx="6542904" cy="759504"/>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 example of a package holiday targeted at tourists who are interested in visiting Dubai</a:t>
            </a:r>
          </a:p>
        </p:txBody>
      </p:sp>
    </p:spTree>
    <p:extLst>
      <p:ext uri="{BB962C8B-B14F-4D97-AF65-F5344CB8AC3E}">
        <p14:creationId xmlns:p14="http://schemas.microsoft.com/office/powerpoint/2010/main" val="4006975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Why has tourism become a global phenomenon?</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what ways is tourism changing?</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influences tourism trends?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is tourism subject to fluctuations?</a:t>
            </a:r>
          </a:p>
        </p:txBody>
      </p:sp>
    </p:spTree>
    <p:extLst>
      <p:ext uri="{BB962C8B-B14F-4D97-AF65-F5344CB8AC3E}">
        <p14:creationId xmlns:p14="http://schemas.microsoft.com/office/powerpoint/2010/main" val="593867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influences tourism trends?</a:t>
            </a:r>
          </a:p>
        </p:txBody>
      </p:sp>
      <p:sp>
        <p:nvSpPr>
          <p:cNvPr id="18" name="Content Placeholder 2"/>
          <p:cNvSpPr txBox="1">
            <a:spLocks/>
          </p:cNvSpPr>
          <p:nvPr/>
        </p:nvSpPr>
        <p:spPr>
          <a:xfrm>
            <a:off x="838199" y="1418137"/>
            <a:ext cx="10515600" cy="30550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 trends can be influenced by different factors. Millions of people travel annually. The reasons for the growth of global tourism include the following:</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Developments in technology</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Demand factors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Destination factors</a:t>
            </a:r>
          </a:p>
        </p:txBody>
      </p:sp>
    </p:spTree>
    <p:extLst>
      <p:ext uri="{BB962C8B-B14F-4D97-AF65-F5344CB8AC3E}">
        <p14:creationId xmlns:p14="http://schemas.microsoft.com/office/powerpoint/2010/main" val="3966620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Developments in Technology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Better and Affordable Transport</a:t>
            </a:r>
          </a:p>
        </p:txBody>
      </p:sp>
      <p:sp>
        <p:nvSpPr>
          <p:cNvPr id="18" name="Content Placeholder 2"/>
          <p:cNvSpPr txBox="1">
            <a:spLocks/>
          </p:cNvSpPr>
          <p:nvPr/>
        </p:nvSpPr>
        <p:spPr>
          <a:xfrm>
            <a:off x="838199" y="1418137"/>
            <a:ext cx="10515600" cy="369756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Developments in technology has led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improvements in various modes of transport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Commercial air travel has revolutionised global tourism due to ongoing technological developments in jet aircraft since the 1950s. It has improved in terms of:</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Safety</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Efficiency</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Seating Capacity</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Number of Air Routes</a:t>
            </a:r>
          </a:p>
        </p:txBody>
      </p:sp>
    </p:spTree>
    <p:extLst>
      <p:ext uri="{BB962C8B-B14F-4D97-AF65-F5344CB8AC3E}">
        <p14:creationId xmlns:p14="http://schemas.microsoft.com/office/powerpoint/2010/main" val="3258198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Developments in Technology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Better and Affordable Transport</a:t>
            </a:r>
          </a:p>
        </p:txBody>
      </p:sp>
      <p:graphicFrame>
        <p:nvGraphicFramePr>
          <p:cNvPr id="4" name="Table 3"/>
          <p:cNvGraphicFramePr>
            <a:graphicFrameLocks noGrp="1"/>
          </p:cNvGraphicFramePr>
          <p:nvPr>
            <p:extLst>
              <p:ext uri="{D42A27DB-BD31-4B8C-83A1-F6EECF244321}">
                <p14:modId xmlns:p14="http://schemas.microsoft.com/office/powerpoint/2010/main" val="1996234263"/>
              </p:ext>
            </p:extLst>
          </p:nvPr>
        </p:nvGraphicFramePr>
        <p:xfrm>
          <a:off x="1342995" y="1425147"/>
          <a:ext cx="9061394" cy="240792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3056010">
                  <a:extLst>
                    <a:ext uri="{9D8B030D-6E8A-4147-A177-3AD203B41FA5}">
                      <a16:colId xmlns="" xmlns:a16="http://schemas.microsoft.com/office/drawing/2014/main" val="20000"/>
                    </a:ext>
                  </a:extLst>
                </a:gridCol>
                <a:gridCol w="2817340">
                  <a:extLst>
                    <a:ext uri="{9D8B030D-6E8A-4147-A177-3AD203B41FA5}">
                      <a16:colId xmlns="" xmlns:a16="http://schemas.microsoft.com/office/drawing/2014/main" val="20002"/>
                    </a:ext>
                  </a:extLst>
                </a:gridCol>
                <a:gridCol w="3188044">
                  <a:extLst>
                    <a:ext uri="{9D8B030D-6E8A-4147-A177-3AD203B41FA5}">
                      <a16:colId xmlns="" xmlns:a16="http://schemas.microsoft.com/office/drawing/2014/main" val="20001"/>
                    </a:ext>
                  </a:extLst>
                </a:gridCol>
              </a:tblGrid>
              <a:tr h="331924">
                <a:tc>
                  <a:txBody>
                    <a:bodyPr/>
                    <a:lstStyle/>
                    <a:p>
                      <a:pPr algn="ctr"/>
                      <a:endParaRPr lang="en-US" sz="22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effectLst>
                            <a:outerShdw blurRad="38100" dist="38100" dir="2700000" algn="tl">
                              <a:srgbClr val="000000">
                                <a:alpha val="43137"/>
                              </a:srgbClr>
                            </a:outerShdw>
                          </a:effectLst>
                          <a:latin typeface="Rockwell" panose="02060603020205020403" pitchFamily="18" charset="0"/>
                        </a:rPr>
                        <a:t>Past</a:t>
                      </a:r>
                    </a:p>
                  </a:txBody>
                  <a:tcPr/>
                </a:tc>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Present</a:t>
                      </a:r>
                    </a:p>
                  </a:txBody>
                  <a:tcPr/>
                </a:tc>
                <a:extLst>
                  <a:ext uri="{0D108BD9-81ED-4DB2-BD59-A6C34878D82A}">
                    <a16:rowId xmlns="" xmlns:a16="http://schemas.microsoft.com/office/drawing/2014/main" val="10000"/>
                  </a:ext>
                </a:extLst>
              </a:tr>
              <a:tr h="30821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Example</a:t>
                      </a: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De </a:t>
                      </a:r>
                      <a:r>
                        <a:rPr lang="en-US" sz="2000" dirty="0" err="1">
                          <a:effectLst>
                            <a:outerShdw blurRad="38100" dist="38100" dir="2700000" algn="tl">
                              <a:srgbClr val="000000">
                                <a:alpha val="43137"/>
                              </a:srgbClr>
                            </a:outerShdw>
                          </a:effectLst>
                          <a:latin typeface="Rockwell" panose="02060603020205020403" pitchFamily="18" charset="0"/>
                        </a:rPr>
                        <a:t>Haviland</a:t>
                      </a:r>
                      <a:r>
                        <a:rPr lang="en-US" sz="2000" baseline="0" dirty="0">
                          <a:effectLst>
                            <a:outerShdw blurRad="38100" dist="38100" dir="2700000" algn="tl">
                              <a:srgbClr val="000000">
                                <a:alpha val="43137"/>
                              </a:srgbClr>
                            </a:outerShdw>
                          </a:effectLst>
                          <a:latin typeface="Rockwell" panose="02060603020205020403" pitchFamily="18" charset="0"/>
                        </a:rPr>
                        <a:t> Comet 1</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Airbus A380</a:t>
                      </a:r>
                    </a:p>
                  </a:txBody>
                  <a:tcPr/>
                </a:tc>
                <a:extLst>
                  <a:ext uri="{0D108BD9-81ED-4DB2-BD59-A6C34878D82A}">
                    <a16:rowId xmlns="" xmlns:a16="http://schemas.microsoft.com/office/drawing/2014/main" val="10001"/>
                  </a:ext>
                </a:extLst>
              </a:tr>
              <a:tr h="30821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effectLst>
                            <a:outerShdw blurRad="38100" dist="38100" dir="2700000" algn="tl">
                              <a:srgbClr val="000000">
                                <a:alpha val="43137"/>
                              </a:srgbClr>
                            </a:outerShdw>
                          </a:effectLst>
                          <a:latin typeface="Rockwell" panose="02060603020205020403" pitchFamily="18" charset="0"/>
                        </a:rPr>
                        <a:t>First Flight</a:t>
                      </a: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July</a:t>
                      </a:r>
                      <a:r>
                        <a:rPr lang="en-US" sz="2000" baseline="0" dirty="0">
                          <a:effectLst>
                            <a:outerShdw blurRad="38100" dist="38100" dir="2700000" algn="tl">
                              <a:srgbClr val="000000">
                                <a:alpha val="43137"/>
                              </a:srgbClr>
                            </a:outerShdw>
                          </a:effectLst>
                          <a:latin typeface="Rockwell" panose="02060603020205020403" pitchFamily="18" charset="0"/>
                        </a:rPr>
                        <a:t> 1949</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April 2005</a:t>
                      </a:r>
                    </a:p>
                  </a:txBody>
                  <a:tcPr/>
                </a:tc>
                <a:extLst>
                  <a:ext uri="{0D108BD9-81ED-4DB2-BD59-A6C34878D82A}">
                    <a16:rowId xmlns="" xmlns:a16="http://schemas.microsoft.com/office/drawing/2014/main" val="10003"/>
                  </a:ext>
                </a:extLst>
              </a:tr>
              <a:tr h="30821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Capacity</a:t>
                      </a: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36 passengers</a:t>
                      </a: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853 passengers</a:t>
                      </a:r>
                    </a:p>
                  </a:txBody>
                  <a:tcPr/>
                </a:tc>
                <a:extLst>
                  <a:ext uri="{0D108BD9-81ED-4DB2-BD59-A6C34878D82A}">
                    <a16:rowId xmlns="" xmlns:a16="http://schemas.microsoft.com/office/drawing/2014/main" val="10002"/>
                  </a:ext>
                </a:extLst>
              </a:tr>
              <a:tr h="0">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Maximum</a:t>
                      </a:r>
                      <a:r>
                        <a:rPr lang="en-US" sz="2000" baseline="0" dirty="0">
                          <a:effectLst>
                            <a:outerShdw blurRad="38100" dist="38100" dir="2700000" algn="tl">
                              <a:srgbClr val="000000">
                                <a:alpha val="43137"/>
                              </a:srgbClr>
                            </a:outerShdw>
                          </a:effectLst>
                          <a:latin typeface="Rockwell" panose="02060603020205020403" pitchFamily="18" charset="0"/>
                        </a:rPr>
                        <a:t> Cruise Speed</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810km/h</a:t>
                      </a: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1090km/h</a:t>
                      </a:r>
                    </a:p>
                  </a:txBody>
                  <a:tcPr/>
                </a:tc>
                <a:extLst>
                  <a:ext uri="{0D108BD9-81ED-4DB2-BD59-A6C34878D82A}">
                    <a16:rowId xmlns="" xmlns:a16="http://schemas.microsoft.com/office/drawing/2014/main" val="10004"/>
                  </a:ext>
                </a:extLst>
              </a:tr>
              <a:tr h="391197">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Range</a:t>
                      </a: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2400km</a:t>
                      </a:r>
                    </a:p>
                  </a:txBody>
                  <a:tcPr/>
                </a:tc>
                <a:tc>
                  <a:txBody>
                    <a:bodyPr/>
                    <a:lstStyle/>
                    <a:p>
                      <a:pPr algn="l"/>
                      <a:r>
                        <a:rPr lang="en-US" sz="2000" dirty="0">
                          <a:effectLst>
                            <a:outerShdw blurRad="38100" dist="38100" dir="2700000" algn="tl">
                              <a:srgbClr val="000000">
                                <a:alpha val="43137"/>
                              </a:srgbClr>
                            </a:outerShdw>
                          </a:effectLst>
                          <a:latin typeface="Rockwell" panose="02060603020205020403" pitchFamily="18" charset="0"/>
                        </a:rPr>
                        <a:t>15700km</a:t>
                      </a:r>
                    </a:p>
                  </a:txBody>
                  <a:tcPr/>
                </a:tc>
                <a:extLst>
                  <a:ext uri="{0D108BD9-81ED-4DB2-BD59-A6C34878D82A}">
                    <a16:rowId xmlns="" xmlns:a16="http://schemas.microsoft.com/office/drawing/2014/main" val="10005"/>
                  </a:ext>
                </a:extLst>
              </a:tr>
            </a:tbl>
          </a:graphicData>
        </a:graphic>
      </p:graphicFrame>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5383" y="4144662"/>
            <a:ext cx="4230587" cy="2379705"/>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2150074" y="4814717"/>
            <a:ext cx="3855309" cy="1039593"/>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 commercial flight from Singapore to London now takes around 14 hours.</a:t>
            </a:r>
          </a:p>
        </p:txBody>
      </p:sp>
    </p:spTree>
    <p:extLst>
      <p:ext uri="{BB962C8B-B14F-4D97-AF65-F5344CB8AC3E}">
        <p14:creationId xmlns:p14="http://schemas.microsoft.com/office/powerpoint/2010/main" val="1003118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Developments in Technology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Ease of Access to Information</a:t>
            </a:r>
          </a:p>
        </p:txBody>
      </p:sp>
      <p:sp>
        <p:nvSpPr>
          <p:cNvPr id="18" name="Content Placeholder 2"/>
          <p:cNvSpPr txBox="1">
            <a:spLocks/>
          </p:cNvSpPr>
          <p:nvPr/>
        </p:nvSpPr>
        <p:spPr>
          <a:xfrm>
            <a:off x="838199" y="1418137"/>
            <a:ext cx="10515600" cy="229712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Developments in technology such as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Internet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made possible hassle-free e-service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like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accessing information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about destinations, booking tickets and accommodation online.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Furthermore, surveillance, electronic checks and safety controls at entry points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make tourists feel safe and confident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venturing abroad.</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37640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Developments in Technology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Ease of Access to Information</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9074" y="828762"/>
            <a:ext cx="4543698" cy="3250710"/>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7576" y="4237809"/>
            <a:ext cx="4955196" cy="1988820"/>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604121" y="1599108"/>
            <a:ext cx="6273455" cy="3382195"/>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b="1" u="sng" dirty="0">
                <a:solidFill>
                  <a:schemeClr val="bg1"/>
                </a:solidFill>
                <a:effectLst>
                  <a:outerShdw blurRad="38100" dist="38100" dir="2700000" algn="tl">
                    <a:srgbClr val="000000">
                      <a:alpha val="43137"/>
                    </a:srgbClr>
                  </a:outerShdw>
                </a:effectLst>
                <a:latin typeface="Rockwell" panose="02060603020205020403" pitchFamily="18" charset="0"/>
              </a:rPr>
              <a:t>ONLINE BOOKING AND RESEARCH BENEFITS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Enables travellers to purchase their tickets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without going through travel agents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Gives tourists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more options and control</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Gives tourists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better access to information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their destination</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Enables travellers to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do research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find out more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about their destinations</a:t>
            </a:r>
          </a:p>
        </p:txBody>
      </p:sp>
    </p:spTree>
    <p:extLst>
      <p:ext uri="{BB962C8B-B14F-4D97-AF65-F5344CB8AC3E}">
        <p14:creationId xmlns:p14="http://schemas.microsoft.com/office/powerpoint/2010/main" val="2880899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Developments in Technology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Ease of Access to Information</a:t>
            </a:r>
          </a:p>
        </p:txBody>
      </p:sp>
      <p:sp>
        <p:nvSpPr>
          <p:cNvPr id="8" name="Content Placeholder 2"/>
          <p:cNvSpPr txBox="1">
            <a:spLocks/>
          </p:cNvSpPr>
          <p:nvPr/>
        </p:nvSpPr>
        <p:spPr>
          <a:xfrm>
            <a:off x="627017" y="2006236"/>
            <a:ext cx="6642445" cy="1832068"/>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b="1" u="sng" dirty="0">
                <a:solidFill>
                  <a:schemeClr val="bg1"/>
                </a:solidFill>
                <a:effectLst>
                  <a:outerShdw blurRad="38100" dist="38100" dir="2700000" algn="tl">
                    <a:srgbClr val="000000">
                      <a:alpha val="43137"/>
                    </a:srgbClr>
                  </a:outerShdw>
                </a:effectLst>
                <a:latin typeface="Rockwell" panose="02060603020205020403" pitchFamily="18" charset="0"/>
              </a:rPr>
              <a:t>SURVEILLANCE, ELECTRONIC CHECKS AND OTHER SAFETY CONTROLS RESEARCH BENEFITS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Makes tourists feel safer and more confident about travelling</a:t>
            </a:r>
          </a:p>
        </p:txBody>
      </p:sp>
      <p:sp>
        <p:nvSpPr>
          <p:cNvPr id="6" name="Content Placeholder 2"/>
          <p:cNvSpPr txBox="1">
            <a:spLocks/>
          </p:cNvSpPr>
          <p:nvPr/>
        </p:nvSpPr>
        <p:spPr>
          <a:xfrm>
            <a:off x="1532708" y="4204607"/>
            <a:ext cx="4963887" cy="155175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TOP-RIGHT: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Electronic device checks at an airport in Japan; </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BOTTOM-RIGHT: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Surveillance and checks at Changi Airport, Singapore</a:t>
            </a:r>
            <a:endParaRPr lang="en-US" sz="22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3962" y="3431177"/>
            <a:ext cx="4692590" cy="3098621"/>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9934" y="508363"/>
            <a:ext cx="4146618" cy="278347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82716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Demand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Disposable Income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515600" cy="436482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Disposable income is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remaining income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can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freely used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after income tax has been paid after expenditure on basic necessities.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Improvement in economic conditions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means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people earn higher incomes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hence,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disposable income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can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afford to spend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on leisure activities and travel.</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It accounts for the growth in tourism as people can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afford to travel more frequently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expensive destinations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For example,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countries such as China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have experienced rapid economic growth. As such, individuals’ disposable incomes have been rising, resulting in more international tourists from China.</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545531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Demand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Leisure Time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97672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Leisure time 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time available outside of the demands of work or duty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Increase in leisure time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allows people to travel more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891" y="2246803"/>
            <a:ext cx="5089552" cy="3626306"/>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1115460" y="5925363"/>
            <a:ext cx="9526415" cy="701858"/>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It is interpreted that workers in the United Kingdom, France, Spain, Germany and Australia have 20 or more days of annual leave.</a:t>
            </a:r>
          </a:p>
        </p:txBody>
      </p:sp>
    </p:spTree>
    <p:extLst>
      <p:ext uri="{BB962C8B-B14F-4D97-AF65-F5344CB8AC3E}">
        <p14:creationId xmlns:p14="http://schemas.microsoft.com/office/powerpoint/2010/main" val="1373531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Demand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Changing Lifestyle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264005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Changing lifestyle refers to the way people choose to live like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social relationship, work attitude, dressing, food consumption and entertainment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People are now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extravagant instead of frugal</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even among those in the East and hence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willing to spend on holidays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enjoy and be entertained.</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991139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Demand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Changing Lifestyle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836" y="1927861"/>
            <a:ext cx="4848424" cy="3236323"/>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518869" y="5193842"/>
            <a:ext cx="5912357" cy="701858"/>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Health-conscious ones opt for wellness holidays like spa resorts in Bali, Indonesia</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2031" y="2106250"/>
            <a:ext cx="4458910" cy="2970848"/>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6756987" y="5103225"/>
            <a:ext cx="4928998" cy="1019723"/>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History-conscious tourists prefer to visit archaeological and historical sites like Angkor </a:t>
            </a:r>
            <a:r>
              <a:rPr lang="en-US" sz="2200" dirty="0" err="1">
                <a:solidFill>
                  <a:schemeClr val="bg1"/>
                </a:solidFill>
                <a:effectLst>
                  <a:outerShdw blurRad="38100" dist="38100" dir="2700000" algn="tl">
                    <a:srgbClr val="000000">
                      <a:alpha val="43137"/>
                    </a:srgbClr>
                  </a:outerShdw>
                </a:effectLst>
                <a:latin typeface="Rockwell" panose="02060603020205020403" pitchFamily="18" charset="0"/>
              </a:rPr>
              <a:t>Wat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in Cambodia</a:t>
            </a:r>
          </a:p>
        </p:txBody>
      </p:sp>
    </p:spTree>
    <p:extLst>
      <p:ext uri="{BB962C8B-B14F-4D97-AF65-F5344CB8AC3E}">
        <p14:creationId xmlns:p14="http://schemas.microsoft.com/office/powerpoint/2010/main" val="4284708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Destination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Attractions</a:t>
            </a:r>
          </a:p>
        </p:txBody>
      </p:sp>
      <p:sp>
        <p:nvSpPr>
          <p:cNvPr id="18" name="Content Placeholder 2"/>
          <p:cNvSpPr txBox="1">
            <a:spLocks/>
          </p:cNvSpPr>
          <p:nvPr/>
        </p:nvSpPr>
        <p:spPr>
          <a:xfrm>
            <a:off x="838199" y="1418137"/>
            <a:ext cx="10515600" cy="122056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Attractions refer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natural features/man-made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pleasurable features which draw tourists. An example of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natural attraction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Niagara Falls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with scenic beauty. It is located in North America.</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3984" y="2572703"/>
            <a:ext cx="5424029" cy="3648892"/>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3139819" y="6247722"/>
            <a:ext cx="5912357" cy="492855"/>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Niagara Falls </a:t>
            </a:r>
          </a:p>
        </p:txBody>
      </p:sp>
    </p:spTree>
    <p:extLst>
      <p:ext uri="{BB962C8B-B14F-4D97-AF65-F5344CB8AC3E}">
        <p14:creationId xmlns:p14="http://schemas.microsoft.com/office/powerpoint/2010/main" val="2156810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Destination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Attractions</a:t>
            </a:r>
          </a:p>
        </p:txBody>
      </p:sp>
      <p:sp>
        <p:nvSpPr>
          <p:cNvPr id="18" name="Content Placeholder 2"/>
          <p:cNvSpPr txBox="1">
            <a:spLocks/>
          </p:cNvSpPr>
          <p:nvPr/>
        </p:nvSpPr>
        <p:spPr>
          <a:xfrm>
            <a:off x="838199" y="1418137"/>
            <a:ext cx="10515600" cy="191818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Examples of man-made attractions are those in Dubai, United Arab Emirates like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luxurious Burj Al Arab</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 7-star hotel. Another is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Palm Islands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near the Jumeirah Beach which is a wonderful man-made invention of artificial islands, high-end residence, entertainment and leisure.</a:t>
            </a:r>
          </a:p>
        </p:txBody>
      </p:sp>
      <p:sp>
        <p:nvSpPr>
          <p:cNvPr id="5" name="Content Placeholder 2"/>
          <p:cNvSpPr txBox="1">
            <a:spLocks/>
          </p:cNvSpPr>
          <p:nvPr/>
        </p:nvSpPr>
        <p:spPr>
          <a:xfrm>
            <a:off x="710733" y="5736976"/>
            <a:ext cx="5912357" cy="43405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Burj Al Arab</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1665" y="3336325"/>
            <a:ext cx="4170495" cy="2341831"/>
          </a:xfrm>
          <a:prstGeom prst="rect">
            <a:avLst/>
          </a:prstGeom>
          <a:effectLst>
            <a:outerShdw blurRad="50800" dist="38100" dir="2700000" algn="tl" rotWithShape="0">
              <a:prstClr val="black">
                <a:alpha val="40000"/>
              </a:prstClr>
            </a:outerShdw>
          </a:effec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5626" y="2965621"/>
            <a:ext cx="4613189" cy="2594919"/>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5752160" y="5619360"/>
            <a:ext cx="5912357" cy="492855"/>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Palm Islands</a:t>
            </a:r>
          </a:p>
        </p:txBody>
      </p:sp>
    </p:spTree>
    <p:extLst>
      <p:ext uri="{BB962C8B-B14F-4D97-AF65-F5344CB8AC3E}">
        <p14:creationId xmlns:p14="http://schemas.microsoft.com/office/powerpoint/2010/main" val="1830572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Destination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Investment in Infrastructure and Services</a:t>
            </a:r>
          </a:p>
        </p:txBody>
      </p:sp>
      <p:sp>
        <p:nvSpPr>
          <p:cNvPr id="18" name="Content Placeholder 2"/>
          <p:cNvSpPr txBox="1">
            <a:spLocks/>
          </p:cNvSpPr>
          <p:nvPr/>
        </p:nvSpPr>
        <p:spPr>
          <a:xfrm>
            <a:off x="838199" y="1418137"/>
            <a:ext cx="10515600" cy="247836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This factor refers to the presence of a range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large-scale public systems, services, and facilities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It includes tourist accommodation, medical facilities, transport infrastructure, recreational and entertainment facilities.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Destinations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investments in infrastructure and services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are likely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attract more tourists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932789443"/>
              </p:ext>
            </p:extLst>
          </p:nvPr>
        </p:nvGraphicFramePr>
        <p:xfrm>
          <a:off x="5631935" y="3660574"/>
          <a:ext cx="5410138" cy="15544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2705069">
                  <a:extLst>
                    <a:ext uri="{9D8B030D-6E8A-4147-A177-3AD203B41FA5}">
                      <a16:colId xmlns="" xmlns:a16="http://schemas.microsoft.com/office/drawing/2014/main" val="20000"/>
                    </a:ext>
                  </a:extLst>
                </a:gridCol>
                <a:gridCol w="2705069">
                  <a:extLst>
                    <a:ext uri="{9D8B030D-6E8A-4147-A177-3AD203B41FA5}">
                      <a16:colId xmlns="" xmlns:a16="http://schemas.microsoft.com/office/drawing/2014/main" val="20001"/>
                    </a:ext>
                  </a:extLst>
                </a:gridCol>
              </a:tblGrid>
              <a:tr h="370840">
                <a:tc>
                  <a:txBody>
                    <a:bodyPr/>
                    <a:lstStyle/>
                    <a:p>
                      <a:r>
                        <a:rPr lang="en-US" sz="2400" dirty="0">
                          <a:effectLst>
                            <a:outerShdw blurRad="38100" dist="38100" dir="2700000" algn="tl">
                              <a:srgbClr val="000000">
                                <a:alpha val="43137"/>
                              </a:srgbClr>
                            </a:outerShdw>
                          </a:effectLst>
                          <a:latin typeface="Rockwell" panose="02060603020205020403" pitchFamily="18" charset="0"/>
                        </a:rPr>
                        <a:t>Transportation</a:t>
                      </a:r>
                    </a:p>
                  </a:txBody>
                  <a:tcPr/>
                </a:tc>
                <a:tc>
                  <a:txBody>
                    <a:bodyPr/>
                    <a:lstStyle/>
                    <a:p>
                      <a:r>
                        <a:rPr lang="en-US" sz="2400" dirty="0">
                          <a:effectLst>
                            <a:outerShdw blurRad="38100" dist="38100" dir="2700000" algn="tl">
                              <a:srgbClr val="000000">
                                <a:alpha val="43137"/>
                              </a:srgbClr>
                            </a:outerShdw>
                          </a:effectLst>
                          <a:latin typeface="Rockwell" panose="02060603020205020403" pitchFamily="18" charset="0"/>
                        </a:rPr>
                        <a:t>Accommodation</a:t>
                      </a:r>
                    </a:p>
                  </a:txBody>
                  <a:tcPr/>
                </a:tc>
                <a:extLst>
                  <a:ext uri="{0D108BD9-81ED-4DB2-BD59-A6C34878D82A}">
                    <a16:rowId xmlns="" xmlns:a16="http://schemas.microsoft.com/office/drawing/2014/main" val="10000"/>
                  </a:ext>
                </a:extLst>
              </a:tr>
              <a:tr h="370840">
                <a:tc>
                  <a:txBody>
                    <a:bodyPr/>
                    <a:lstStyle/>
                    <a:p>
                      <a:pPr marL="342900" indent="-342900">
                        <a:buFont typeface="Arial" panose="020B0604020202020204" pitchFamily="34" charset="0"/>
                        <a:buChar char="•"/>
                      </a:pPr>
                      <a:r>
                        <a:rPr lang="en-US" sz="2200" dirty="0">
                          <a:effectLst>
                            <a:outerShdw blurRad="38100" dist="38100" dir="2700000" algn="tl">
                              <a:srgbClr val="000000">
                                <a:alpha val="43137"/>
                              </a:srgbClr>
                            </a:outerShdw>
                          </a:effectLst>
                          <a:latin typeface="Rockwell" panose="02060603020205020403" pitchFamily="18" charset="0"/>
                        </a:rPr>
                        <a:t>Airports</a:t>
                      </a:r>
                    </a:p>
                    <a:p>
                      <a:pPr marL="342900" indent="-342900">
                        <a:buFont typeface="Arial" panose="020B0604020202020204" pitchFamily="34" charset="0"/>
                        <a:buChar char="•"/>
                      </a:pPr>
                      <a:r>
                        <a:rPr lang="en-US" sz="2200" dirty="0">
                          <a:effectLst>
                            <a:outerShdw blurRad="38100" dist="38100" dir="2700000" algn="tl">
                              <a:srgbClr val="000000">
                                <a:alpha val="43137"/>
                              </a:srgbClr>
                            </a:outerShdw>
                          </a:effectLst>
                          <a:latin typeface="Rockwell" panose="02060603020205020403" pitchFamily="18" charset="0"/>
                        </a:rPr>
                        <a:t>Roads</a:t>
                      </a:r>
                    </a:p>
                    <a:p>
                      <a:pPr marL="342900" indent="-342900">
                        <a:buFont typeface="Arial" panose="020B0604020202020204" pitchFamily="34" charset="0"/>
                        <a:buChar char="•"/>
                      </a:pPr>
                      <a:r>
                        <a:rPr lang="en-US" sz="2200" dirty="0">
                          <a:effectLst>
                            <a:outerShdw blurRad="38100" dist="38100" dir="2700000" algn="tl">
                              <a:srgbClr val="000000">
                                <a:alpha val="43137"/>
                              </a:srgbClr>
                            </a:outerShdw>
                          </a:effectLst>
                          <a:latin typeface="Rockwell" panose="02060603020205020403" pitchFamily="18" charset="0"/>
                        </a:rPr>
                        <a:t>Rails</a:t>
                      </a:r>
                    </a:p>
                  </a:txBody>
                  <a:tcPr/>
                </a:tc>
                <a:tc>
                  <a:txBody>
                    <a:bodyPr/>
                    <a:lstStyle/>
                    <a:p>
                      <a:pPr marL="342900" indent="-342900">
                        <a:buFont typeface="Arial" panose="020B0604020202020204" pitchFamily="34" charset="0"/>
                        <a:buChar char="•"/>
                      </a:pPr>
                      <a:r>
                        <a:rPr lang="en-US" sz="2200" dirty="0">
                          <a:effectLst>
                            <a:outerShdw blurRad="38100" dist="38100" dir="2700000" algn="tl">
                              <a:srgbClr val="000000">
                                <a:alpha val="43137"/>
                              </a:srgbClr>
                            </a:outerShdw>
                          </a:effectLst>
                          <a:latin typeface="Rockwell" panose="02060603020205020403" pitchFamily="18" charset="0"/>
                        </a:rPr>
                        <a:t>Hotels</a:t>
                      </a:r>
                    </a:p>
                    <a:p>
                      <a:pPr marL="342900" indent="-342900">
                        <a:buFont typeface="Arial" panose="020B0604020202020204" pitchFamily="34" charset="0"/>
                        <a:buChar char="•"/>
                      </a:pPr>
                      <a:r>
                        <a:rPr lang="en-US" sz="2200" dirty="0">
                          <a:effectLst>
                            <a:outerShdw blurRad="38100" dist="38100" dir="2700000" algn="tl">
                              <a:srgbClr val="000000">
                                <a:alpha val="43137"/>
                              </a:srgbClr>
                            </a:outerShdw>
                          </a:effectLst>
                          <a:latin typeface="Rockwell" panose="02060603020205020403" pitchFamily="18" charset="0"/>
                        </a:rPr>
                        <a:t>Homestays</a:t>
                      </a:r>
                    </a:p>
                    <a:p>
                      <a:pPr marL="342900" indent="-342900">
                        <a:buFont typeface="Arial" panose="020B0604020202020204" pitchFamily="34" charset="0"/>
                        <a:buChar char="•"/>
                      </a:pPr>
                      <a:r>
                        <a:rPr lang="en-US" sz="2200" dirty="0">
                          <a:effectLst>
                            <a:outerShdw blurRad="38100" dist="38100" dir="2700000" algn="tl">
                              <a:srgbClr val="000000">
                                <a:alpha val="43137"/>
                              </a:srgbClr>
                            </a:outerShdw>
                          </a:effectLst>
                          <a:latin typeface="Rockwell" panose="02060603020205020403" pitchFamily="18" charset="0"/>
                        </a:rPr>
                        <a:t>Hostels</a:t>
                      </a: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812148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Destination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Investment in Infrastructure and Services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802" y="1944566"/>
            <a:ext cx="5047108" cy="3021055"/>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183643" y="5026728"/>
            <a:ext cx="5912357" cy="1121024"/>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 example of tourism-oriented infrastructure is the expansion of airport such as Changi Airport in Singapore</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4335" y="1909822"/>
            <a:ext cx="4744995" cy="3163330"/>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5885308" y="5097866"/>
            <a:ext cx="5912357" cy="1121024"/>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Workers constructing one of the stations of the first stage of the Thomson East-Coast MRT Line which is expected to open in 2019</a:t>
            </a:r>
          </a:p>
        </p:txBody>
      </p:sp>
    </p:spTree>
    <p:extLst>
      <p:ext uri="{BB962C8B-B14F-4D97-AF65-F5344CB8AC3E}">
        <p14:creationId xmlns:p14="http://schemas.microsoft.com/office/powerpoint/2010/main" val="633800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Destination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Access to Information</a:t>
            </a:r>
          </a:p>
        </p:txBody>
      </p:sp>
      <p:sp>
        <p:nvSpPr>
          <p:cNvPr id="18" name="Content Placeholder 2"/>
          <p:cNvSpPr txBox="1">
            <a:spLocks/>
          </p:cNvSpPr>
          <p:nvPr/>
        </p:nvSpPr>
        <p:spPr>
          <a:xfrm>
            <a:off x="838199" y="1418137"/>
            <a:ext cx="10515600" cy="127563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This refers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ease with which travel-related information can be obtained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In Singapore,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information-infused brochures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different languages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maps are easily available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various places of attractions.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861" r="1115" b="1"/>
          <a:stretch/>
        </p:blipFill>
        <p:spPr>
          <a:xfrm>
            <a:off x="2997542" y="2693773"/>
            <a:ext cx="5306198" cy="3830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43248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Destination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Access to Information</a:t>
            </a:r>
          </a:p>
        </p:txBody>
      </p:sp>
      <p:sp>
        <p:nvSpPr>
          <p:cNvPr id="18" name="Content Placeholder 2"/>
          <p:cNvSpPr txBox="1">
            <a:spLocks/>
          </p:cNvSpPr>
          <p:nvPr/>
        </p:nvSpPr>
        <p:spPr>
          <a:xfrm>
            <a:off x="838199" y="1418137"/>
            <a:ext cx="10515600" cy="127563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there are signs and maps at MRT stations which help give tourists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sense of security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assurance that help is available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needed.</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3667" y="2428103"/>
            <a:ext cx="7048500" cy="3962400"/>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838199" y="3565748"/>
            <a:ext cx="3737568" cy="1687110"/>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Singapore Visitor Centre at Orchard Gateway, which provides tourists with advice on sightseeing, eating and shopping.</a:t>
            </a:r>
          </a:p>
        </p:txBody>
      </p:sp>
    </p:spTree>
    <p:extLst>
      <p:ext uri="{BB962C8B-B14F-4D97-AF65-F5344CB8AC3E}">
        <p14:creationId xmlns:p14="http://schemas.microsoft.com/office/powerpoint/2010/main" val="3905875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Destination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Access to Information</a:t>
            </a:r>
          </a:p>
        </p:txBody>
      </p:sp>
      <p:sp>
        <p:nvSpPr>
          <p:cNvPr id="18" name="Content Placeholder 2"/>
          <p:cNvSpPr txBox="1">
            <a:spLocks/>
          </p:cNvSpPr>
          <p:nvPr/>
        </p:nvSpPr>
        <p:spPr>
          <a:xfrm>
            <a:off x="838199" y="1418137"/>
            <a:ext cx="10515600" cy="15310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MRT signs and street signs in Chinatown, Singapore are written in both English and Chinese to cater to the large number of tourists who come from China. This provides a sense of assurance and security that they are able to access to information easily.</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6" name="Content Placeholder 2"/>
          <p:cNvSpPr txBox="1">
            <a:spLocks/>
          </p:cNvSpPr>
          <p:nvPr/>
        </p:nvSpPr>
        <p:spPr>
          <a:xfrm>
            <a:off x="975123" y="5808618"/>
            <a:ext cx="10197974" cy="452845"/>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b="1" dirty="0" smtClean="0">
                <a:solidFill>
                  <a:schemeClr val="bg1"/>
                </a:solidFill>
                <a:effectLst>
                  <a:outerShdw blurRad="38100" dist="38100" dir="2700000" algn="tl">
                    <a:srgbClr val="000000">
                      <a:alpha val="43137"/>
                    </a:srgbClr>
                  </a:outerShdw>
                </a:effectLst>
                <a:latin typeface="Rockwell" panose="02060603020205020403" pitchFamily="18" charset="0"/>
              </a:rPr>
              <a:t>LEFT: </a:t>
            </a: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MRT signs at Chinatown MRT station; </a:t>
            </a:r>
            <a:r>
              <a:rPr lang="en-US" sz="2200" b="1" dirty="0" smtClean="0">
                <a:solidFill>
                  <a:schemeClr val="bg1"/>
                </a:solidFill>
                <a:effectLst>
                  <a:outerShdw blurRad="38100" dist="38100" dir="2700000" algn="tl">
                    <a:srgbClr val="000000">
                      <a:alpha val="43137"/>
                    </a:srgbClr>
                  </a:outerShdw>
                </a:effectLst>
                <a:latin typeface="Rockwell" panose="02060603020205020403" pitchFamily="18" charset="0"/>
              </a:rPr>
              <a:t>RIGHT: </a:t>
            </a:r>
            <a:r>
              <a:rPr lang="en-US" sz="2200" dirty="0" err="1" smtClean="0">
                <a:solidFill>
                  <a:schemeClr val="bg1"/>
                </a:solidFill>
                <a:effectLst>
                  <a:outerShdw blurRad="38100" dist="38100" dir="2700000" algn="tl">
                    <a:srgbClr val="000000">
                      <a:alpha val="43137"/>
                    </a:srgbClr>
                  </a:outerShdw>
                </a:effectLst>
                <a:latin typeface="Rockwell" panose="02060603020205020403" pitchFamily="18" charset="0"/>
              </a:rPr>
              <a:t>Eu</a:t>
            </a: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 Tong </a:t>
            </a:r>
            <a:r>
              <a:rPr lang="en-US" sz="2200" dirty="0" err="1" smtClean="0">
                <a:solidFill>
                  <a:schemeClr val="bg1"/>
                </a:solidFill>
                <a:effectLst>
                  <a:outerShdw blurRad="38100" dist="38100" dir="2700000" algn="tl">
                    <a:srgbClr val="000000">
                      <a:alpha val="43137"/>
                    </a:srgbClr>
                  </a:outerShdw>
                </a:effectLst>
                <a:latin typeface="Rockwell" panose="02060603020205020403" pitchFamily="18" charset="0"/>
              </a:rPr>
              <a:t>Sen</a:t>
            </a: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 Street Sign</a:t>
            </a:r>
            <a:endParaRPr lang="en-US" sz="22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118" y="3088899"/>
            <a:ext cx="4622437" cy="2579965"/>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3271" y="3088899"/>
            <a:ext cx="5106687" cy="25737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971207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Why has tourism become a global phenomenon?</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what ways is tourism changing?</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influences tourism trends?</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Why is tourism subject to fluctuations?</a:t>
            </a:r>
          </a:p>
        </p:txBody>
      </p:sp>
    </p:spTree>
    <p:extLst>
      <p:ext uri="{BB962C8B-B14F-4D97-AF65-F5344CB8AC3E}">
        <p14:creationId xmlns:p14="http://schemas.microsoft.com/office/powerpoint/2010/main" val="3039909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Why is tourism subject to fluctuations?</a:t>
            </a:r>
          </a:p>
        </p:txBody>
      </p:sp>
      <p:sp>
        <p:nvSpPr>
          <p:cNvPr id="18" name="Content Placeholder 2"/>
          <p:cNvSpPr txBox="1">
            <a:spLocks/>
          </p:cNvSpPr>
          <p:nvPr/>
        </p:nvSpPr>
        <p:spPr>
          <a:xfrm>
            <a:off x="838199" y="1418137"/>
            <a:ext cx="10515600" cy="338452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 is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volatile industry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meaning that the changes in tourist numbers and receipts can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occur suddenly and greatly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Tourism numbers and receipts may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subjected to fluctuations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events which include: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Disasters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Recessions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Political Situations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Diseases</a:t>
            </a:r>
          </a:p>
        </p:txBody>
      </p:sp>
    </p:spTree>
    <p:extLst>
      <p:ext uri="{BB962C8B-B14F-4D97-AF65-F5344CB8AC3E}">
        <p14:creationId xmlns:p14="http://schemas.microsoft.com/office/powerpoint/2010/main" val="2963763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 of Disasters on Tourism Fluctuations</a:t>
            </a:r>
          </a:p>
        </p:txBody>
      </p:sp>
      <p:sp>
        <p:nvSpPr>
          <p:cNvPr id="18" name="Content Placeholder 2"/>
          <p:cNvSpPr txBox="1">
            <a:spLocks/>
          </p:cNvSpPr>
          <p:nvPr/>
        </p:nvSpPr>
        <p:spPr>
          <a:xfrm>
            <a:off x="838199" y="1418137"/>
            <a:ext cx="10515600" cy="323624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Disasters are usually destructive and they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cause damage to properties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injure or take away lives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Hence, they tend to deter tourists from visiting affected destinations.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March 2011, after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Tohoku Earthquake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tsunami took place, many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foreign tourists avoided trips to disaster hit prefectures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Fukushima etc. even though April is cherry blossom season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lingering concerns about radioactive contamination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fears 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another major earthquake or tsunami could strike Tohoku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again.</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425144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 of Disasters on Tourism Fluctuations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0683" y="1408052"/>
            <a:ext cx="2263819" cy="4312036"/>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656967" y="5775591"/>
            <a:ext cx="10964562" cy="87641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Tsunami and Chery Blossom’ was a film published in 2011 following the disastrous impact which the Tohoku Earthquake and tsunami had on Japan</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5906" y="1632297"/>
            <a:ext cx="5072142" cy="386354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2808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 of Recessions on Tourism Fluctuations</a:t>
            </a:r>
          </a:p>
        </p:txBody>
      </p:sp>
      <p:sp>
        <p:nvSpPr>
          <p:cNvPr id="18" name="Content Placeholder 2"/>
          <p:cNvSpPr txBox="1">
            <a:spLocks/>
          </p:cNvSpPr>
          <p:nvPr/>
        </p:nvSpPr>
        <p:spPr>
          <a:xfrm>
            <a:off x="838199" y="1418136"/>
            <a:ext cx="10515600" cy="514742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Recessions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economic slowdowns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inflation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decline in exports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resulting in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loss of jobs, lower incomes and lower demands for goods and services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Global Financial Crisis of 2007-2008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was caused by the bubble burst in the U.S. property market. As such, banks and financial institutions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declared bankrupt due to massive debts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4" name="Table 3"/>
          <p:cNvGraphicFramePr>
            <a:graphicFrameLocks noGrp="1"/>
          </p:cNvGraphicFramePr>
          <p:nvPr>
            <p:extLst>
              <p:ext uri="{D42A27DB-BD31-4B8C-83A1-F6EECF244321}">
                <p14:modId xmlns:p14="http://schemas.microsoft.com/office/powerpoint/2010/main" val="65247102"/>
              </p:ext>
            </p:extLst>
          </p:nvPr>
        </p:nvGraphicFramePr>
        <p:xfrm>
          <a:off x="5252995" y="3882995"/>
          <a:ext cx="5167870" cy="1889760"/>
        </p:xfrm>
        <a:graphic>
          <a:graphicData uri="http://schemas.openxmlformats.org/drawingml/2006/table">
            <a:tbl>
              <a:tblPr firstRow="1" bandRow="1">
                <a:effectLst>
                  <a:outerShdw blurRad="50800" dist="38100" dir="2700000" algn="tl" rotWithShape="0">
                    <a:prstClr val="black">
                      <a:alpha val="40000"/>
                    </a:prstClr>
                  </a:outerShdw>
                </a:effectLst>
                <a:tableStyleId>{125E5076-3810-47DD-B79F-674D7AD40C01}</a:tableStyleId>
              </a:tblPr>
              <a:tblGrid>
                <a:gridCol w="5167870">
                  <a:extLst>
                    <a:ext uri="{9D8B030D-6E8A-4147-A177-3AD203B41FA5}">
                      <a16:colId xmlns="" xmlns:a16="http://schemas.microsoft.com/office/drawing/2014/main" val="20000"/>
                    </a:ext>
                  </a:extLst>
                </a:gridCol>
              </a:tblGrid>
              <a:tr h="370840">
                <a:tc>
                  <a:txBody>
                    <a:bodyPr/>
                    <a:lstStyle/>
                    <a:p>
                      <a:r>
                        <a:rPr lang="en-US" sz="2400" dirty="0">
                          <a:effectLst>
                            <a:outerShdw blurRad="38100" dist="38100" dir="2700000" algn="tl">
                              <a:srgbClr val="000000">
                                <a:alpha val="43137"/>
                              </a:srgbClr>
                            </a:outerShdw>
                          </a:effectLst>
                          <a:latin typeface="Rockwell" panose="02060603020205020403" pitchFamily="18" charset="0"/>
                        </a:rPr>
                        <a:t>Effects</a:t>
                      </a:r>
                      <a:r>
                        <a:rPr lang="en-US" sz="2400" baseline="0" dirty="0">
                          <a:effectLst>
                            <a:outerShdw blurRad="38100" dist="38100" dir="2700000" algn="tl">
                              <a:srgbClr val="000000">
                                <a:alpha val="43137"/>
                              </a:srgbClr>
                            </a:outerShdw>
                          </a:effectLst>
                          <a:latin typeface="Rockwell" panose="02060603020205020403" pitchFamily="18" charset="0"/>
                        </a:rPr>
                        <a:t> of Recession on Tourism</a:t>
                      </a:r>
                      <a:endParaRPr lang="en-US" sz="24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0"/>
                  </a:ext>
                </a:extLst>
              </a:tr>
              <a:tr h="370840">
                <a:tc>
                  <a:txBody>
                    <a:bodyPr/>
                    <a:lstStyle/>
                    <a:p>
                      <a:pPr marL="342900" indent="-342900">
                        <a:buFont typeface="Arial" panose="020B0604020202020204" pitchFamily="34" charset="0"/>
                        <a:buChar char="•"/>
                      </a:pPr>
                      <a:r>
                        <a:rPr lang="en-US" sz="2200" dirty="0">
                          <a:effectLst>
                            <a:outerShdw blurRad="38100" dist="38100" dir="2700000" algn="tl">
                              <a:srgbClr val="000000">
                                <a:alpha val="43137"/>
                              </a:srgbClr>
                            </a:outerShdw>
                          </a:effectLst>
                          <a:latin typeface="Rockwell" panose="02060603020205020403" pitchFamily="18" charset="0"/>
                        </a:rPr>
                        <a:t>Increased unemployment</a:t>
                      </a:r>
                    </a:p>
                    <a:p>
                      <a:pPr marL="342900" indent="-342900">
                        <a:buFont typeface="Arial" panose="020B0604020202020204" pitchFamily="34" charset="0"/>
                        <a:buChar char="•"/>
                      </a:pPr>
                      <a:r>
                        <a:rPr lang="en-US" sz="2200" dirty="0">
                          <a:effectLst>
                            <a:outerShdw blurRad="38100" dist="38100" dir="2700000" algn="tl">
                              <a:srgbClr val="000000">
                                <a:alpha val="43137"/>
                              </a:srgbClr>
                            </a:outerShdw>
                          </a:effectLst>
                          <a:latin typeface="Rockwell" panose="02060603020205020403" pitchFamily="18" charset="0"/>
                        </a:rPr>
                        <a:t>Likely</a:t>
                      </a:r>
                      <a:r>
                        <a:rPr lang="en-US" sz="2200" baseline="0" dirty="0">
                          <a:effectLst>
                            <a:outerShdw blurRad="38100" dist="38100" dir="2700000" algn="tl">
                              <a:srgbClr val="000000">
                                <a:alpha val="43137"/>
                              </a:srgbClr>
                            </a:outerShdw>
                          </a:effectLst>
                          <a:latin typeface="Rockwell" panose="02060603020205020403" pitchFamily="18" charset="0"/>
                        </a:rPr>
                        <a:t> increase in domestic travel</a:t>
                      </a:r>
                    </a:p>
                    <a:p>
                      <a:pPr marL="342900" indent="-342900">
                        <a:buFont typeface="Arial" panose="020B0604020202020204" pitchFamily="34" charset="0"/>
                        <a:buChar char="•"/>
                      </a:pPr>
                      <a:r>
                        <a:rPr lang="en-US" sz="2200" baseline="0" dirty="0">
                          <a:effectLst>
                            <a:outerShdw blurRad="38100" dist="38100" dir="2700000" algn="tl">
                              <a:srgbClr val="000000">
                                <a:alpha val="43137"/>
                              </a:srgbClr>
                            </a:outerShdw>
                          </a:effectLst>
                          <a:latin typeface="Rockwell" panose="02060603020205020403" pitchFamily="18" charset="0"/>
                        </a:rPr>
                        <a:t>Decreased international tourists</a:t>
                      </a:r>
                    </a:p>
                    <a:p>
                      <a:pPr marL="342900" indent="-342900">
                        <a:buFont typeface="Arial" panose="020B0604020202020204" pitchFamily="34" charset="0"/>
                        <a:buChar char="•"/>
                      </a:pPr>
                      <a:r>
                        <a:rPr lang="en-US" sz="2200" baseline="0" dirty="0">
                          <a:effectLst>
                            <a:outerShdw blurRad="38100" dist="38100" dir="2700000" algn="tl">
                              <a:srgbClr val="000000">
                                <a:alpha val="43137"/>
                              </a:srgbClr>
                            </a:outerShdw>
                          </a:effectLst>
                          <a:latin typeface="Rockwell" panose="02060603020205020403" pitchFamily="18" charset="0"/>
                        </a:rPr>
                        <a:t>Reduced spending by tourists</a:t>
                      </a:r>
                      <a:endParaRPr lang="en-US" sz="22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533388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 of Recessions on Tourism Fluctuations</a:t>
            </a:r>
          </a:p>
        </p:txBody>
      </p:sp>
      <p:sp>
        <p:nvSpPr>
          <p:cNvPr id="18" name="Content Placeholder 2"/>
          <p:cNvSpPr txBox="1">
            <a:spLocks/>
          </p:cNvSpPr>
          <p:nvPr/>
        </p:nvSpPr>
        <p:spPr>
          <a:xfrm>
            <a:off x="838199" y="1418136"/>
            <a:ext cx="10515600" cy="14733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Assets have lowered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the collapse of the stock and property markets. Hence, there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disposable income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can be used to finance holidays.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844" y="2589385"/>
            <a:ext cx="6898675" cy="3045692"/>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2546778" y="5693213"/>
            <a:ext cx="6608806" cy="87641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World map showing real GDP growth rates for 2009 (countries in brown were in recession)</a:t>
            </a:r>
          </a:p>
        </p:txBody>
      </p:sp>
    </p:spTree>
    <p:extLst>
      <p:ext uri="{BB962C8B-B14F-4D97-AF65-F5344CB8AC3E}">
        <p14:creationId xmlns:p14="http://schemas.microsoft.com/office/powerpoint/2010/main" val="17794713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 of Political Situations on Tourism Fluctuations</a:t>
            </a:r>
          </a:p>
        </p:txBody>
      </p:sp>
      <p:sp>
        <p:nvSpPr>
          <p:cNvPr id="18" name="Content Placeholder 2"/>
          <p:cNvSpPr txBox="1">
            <a:spLocks/>
          </p:cNvSpPr>
          <p:nvPr/>
        </p:nvSpPr>
        <p:spPr>
          <a:xfrm>
            <a:off x="838199" y="1418137"/>
            <a:ext cx="10515600" cy="202528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Undesirable political situations may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pose threats to tourists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dangers caused by armed conflicts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between rebel groups and governments.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Libyan Civil War in 2011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involving armed conflict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stifled tourism even from neighbouring countries like Tunisia and Egypt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579" y="3443417"/>
            <a:ext cx="5552556" cy="3237422"/>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1788897" y="4817696"/>
            <a:ext cx="4084682" cy="488864"/>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Demonstrations in Libya, 2011</a:t>
            </a:r>
          </a:p>
        </p:txBody>
      </p:sp>
    </p:spTree>
    <p:extLst>
      <p:ext uri="{BB962C8B-B14F-4D97-AF65-F5344CB8AC3E}">
        <p14:creationId xmlns:p14="http://schemas.microsoft.com/office/powerpoint/2010/main" val="2070018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 of Diseases on Tourism Fluctuations</a:t>
            </a:r>
          </a:p>
        </p:txBody>
      </p:sp>
      <p:sp>
        <p:nvSpPr>
          <p:cNvPr id="18" name="Content Placeholder 2"/>
          <p:cNvSpPr txBox="1">
            <a:spLocks/>
          </p:cNvSpPr>
          <p:nvPr/>
        </p:nvSpPr>
        <p:spPr>
          <a:xfrm>
            <a:off x="838199" y="1418136"/>
            <a:ext cx="10515600" cy="27996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Disease outbreaks refer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sudden and widespread occurrences of disease in an area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beyond its geographic boundaries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As such, disease outbreaks deter tourists from travelling to affected areas for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fear of getting infected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as well.</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SARS (Severe Acute Respiratory Syndrome) outbreak in Singapore, March 2003</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led to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decline in visitor arrivals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by 67% in April from the corresponding period in the previous year.</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004876056"/>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1807</TotalTime>
  <Words>1999</Words>
  <Application>Microsoft Office PowerPoint</Application>
  <PresentationFormat>Widescreen</PresentationFormat>
  <Paragraphs>221</Paragraphs>
  <Slides>39</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Zin</dc:creator>
  <cp:lastModifiedBy>usr</cp:lastModifiedBy>
  <cp:revision>266</cp:revision>
  <dcterms:created xsi:type="dcterms:W3CDTF">2018-06-19T13:44:59Z</dcterms:created>
  <dcterms:modified xsi:type="dcterms:W3CDTF">2019-05-05T12:22:54Z</dcterms:modified>
</cp:coreProperties>
</file>