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7" r:id="rId2"/>
    <p:sldId id="258" r:id="rId3"/>
    <p:sldId id="259" r:id="rId4"/>
    <p:sldId id="312" r:id="rId5"/>
    <p:sldId id="313" r:id="rId6"/>
    <p:sldId id="314"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328" r:id="rId21"/>
    <p:sldId id="329" r:id="rId22"/>
    <p:sldId id="330" r:id="rId23"/>
    <p:sldId id="331" r:id="rId24"/>
    <p:sldId id="332" r:id="rId25"/>
    <p:sldId id="333" r:id="rId26"/>
    <p:sldId id="334" r:id="rId27"/>
    <p:sldId id="335" r:id="rId28"/>
    <p:sldId id="336" r:id="rId29"/>
    <p:sldId id="337" r:id="rId30"/>
    <p:sldId id="338" r:id="rId31"/>
    <p:sldId id="339" r:id="rId32"/>
    <p:sldId id="340"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35"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77BE48-F1E4-4F46-83B7-12D5B7C2C170}" type="datetimeFigureOut">
              <a:rPr lang="en-US" smtClean="0"/>
              <a:t>5/12/2019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2ED690-548D-40AB-BD14-E9768CB5EB4F}" type="slidenum">
              <a:rPr lang="en-US" smtClean="0"/>
              <a:t>‹#›</a:t>
            </a:fld>
            <a:endParaRPr lang="en-US"/>
          </a:p>
        </p:txBody>
      </p:sp>
    </p:spTree>
    <p:extLst>
      <p:ext uri="{BB962C8B-B14F-4D97-AF65-F5344CB8AC3E}">
        <p14:creationId xmlns:p14="http://schemas.microsoft.com/office/powerpoint/2010/main" val="106355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a:t>
            </a:fld>
            <a:endParaRPr lang="en-US"/>
          </a:p>
        </p:txBody>
      </p:sp>
    </p:spTree>
    <p:extLst>
      <p:ext uri="{BB962C8B-B14F-4D97-AF65-F5344CB8AC3E}">
        <p14:creationId xmlns:p14="http://schemas.microsoft.com/office/powerpoint/2010/main" val="3055782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5</a:t>
            </a:fld>
            <a:endParaRPr lang="en-US"/>
          </a:p>
        </p:txBody>
      </p:sp>
    </p:spTree>
    <p:extLst>
      <p:ext uri="{BB962C8B-B14F-4D97-AF65-F5344CB8AC3E}">
        <p14:creationId xmlns:p14="http://schemas.microsoft.com/office/powerpoint/2010/main" val="119982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6</a:t>
            </a:fld>
            <a:endParaRPr lang="en-US"/>
          </a:p>
        </p:txBody>
      </p:sp>
    </p:spTree>
    <p:extLst>
      <p:ext uri="{BB962C8B-B14F-4D97-AF65-F5344CB8AC3E}">
        <p14:creationId xmlns:p14="http://schemas.microsoft.com/office/powerpoint/2010/main" val="1665708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7</a:t>
            </a:fld>
            <a:endParaRPr lang="en-US"/>
          </a:p>
        </p:txBody>
      </p:sp>
    </p:spTree>
    <p:extLst>
      <p:ext uri="{BB962C8B-B14F-4D97-AF65-F5344CB8AC3E}">
        <p14:creationId xmlns:p14="http://schemas.microsoft.com/office/powerpoint/2010/main" val="3021574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8</a:t>
            </a:fld>
            <a:endParaRPr lang="en-US"/>
          </a:p>
        </p:txBody>
      </p:sp>
    </p:spTree>
    <p:extLst>
      <p:ext uri="{BB962C8B-B14F-4D97-AF65-F5344CB8AC3E}">
        <p14:creationId xmlns:p14="http://schemas.microsoft.com/office/powerpoint/2010/main" val="184863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9</a:t>
            </a:fld>
            <a:endParaRPr lang="en-US"/>
          </a:p>
        </p:txBody>
      </p:sp>
    </p:spTree>
    <p:extLst>
      <p:ext uri="{BB962C8B-B14F-4D97-AF65-F5344CB8AC3E}">
        <p14:creationId xmlns:p14="http://schemas.microsoft.com/office/powerpoint/2010/main" val="13606107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10</a:t>
            </a:fld>
            <a:endParaRPr lang="en-US"/>
          </a:p>
        </p:txBody>
      </p:sp>
    </p:spTree>
    <p:extLst>
      <p:ext uri="{BB962C8B-B14F-4D97-AF65-F5344CB8AC3E}">
        <p14:creationId xmlns:p14="http://schemas.microsoft.com/office/powerpoint/2010/main" val="39799629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11</a:t>
            </a:fld>
            <a:endParaRPr lang="en-US"/>
          </a:p>
        </p:txBody>
      </p:sp>
    </p:spTree>
    <p:extLst>
      <p:ext uri="{BB962C8B-B14F-4D97-AF65-F5344CB8AC3E}">
        <p14:creationId xmlns:p14="http://schemas.microsoft.com/office/powerpoint/2010/main" val="37229044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12</a:t>
            </a:fld>
            <a:endParaRPr lang="en-US"/>
          </a:p>
        </p:txBody>
      </p:sp>
    </p:spTree>
    <p:extLst>
      <p:ext uri="{BB962C8B-B14F-4D97-AF65-F5344CB8AC3E}">
        <p14:creationId xmlns:p14="http://schemas.microsoft.com/office/powerpoint/2010/main" val="1185317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13</a:t>
            </a:fld>
            <a:endParaRPr lang="en-US"/>
          </a:p>
        </p:txBody>
      </p:sp>
    </p:spTree>
    <p:extLst>
      <p:ext uri="{BB962C8B-B14F-4D97-AF65-F5344CB8AC3E}">
        <p14:creationId xmlns:p14="http://schemas.microsoft.com/office/powerpoint/2010/main" val="14034575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14</a:t>
            </a:fld>
            <a:endParaRPr lang="en-US"/>
          </a:p>
        </p:txBody>
      </p:sp>
    </p:spTree>
    <p:extLst>
      <p:ext uri="{BB962C8B-B14F-4D97-AF65-F5344CB8AC3E}">
        <p14:creationId xmlns:p14="http://schemas.microsoft.com/office/powerpoint/2010/main" val="2293978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15</a:t>
            </a:fld>
            <a:endParaRPr lang="en-US"/>
          </a:p>
        </p:txBody>
      </p:sp>
    </p:spTree>
    <p:extLst>
      <p:ext uri="{BB962C8B-B14F-4D97-AF65-F5344CB8AC3E}">
        <p14:creationId xmlns:p14="http://schemas.microsoft.com/office/powerpoint/2010/main" val="4833532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16</a:t>
            </a:fld>
            <a:endParaRPr lang="en-US"/>
          </a:p>
        </p:txBody>
      </p:sp>
    </p:spTree>
    <p:extLst>
      <p:ext uri="{BB962C8B-B14F-4D97-AF65-F5344CB8AC3E}">
        <p14:creationId xmlns:p14="http://schemas.microsoft.com/office/powerpoint/2010/main" val="26852005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17</a:t>
            </a:fld>
            <a:endParaRPr lang="en-US"/>
          </a:p>
        </p:txBody>
      </p:sp>
    </p:spTree>
    <p:extLst>
      <p:ext uri="{BB962C8B-B14F-4D97-AF65-F5344CB8AC3E}">
        <p14:creationId xmlns:p14="http://schemas.microsoft.com/office/powerpoint/2010/main" val="32053040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18</a:t>
            </a:fld>
            <a:endParaRPr lang="en-US"/>
          </a:p>
        </p:txBody>
      </p:sp>
    </p:spTree>
    <p:extLst>
      <p:ext uri="{BB962C8B-B14F-4D97-AF65-F5344CB8AC3E}">
        <p14:creationId xmlns:p14="http://schemas.microsoft.com/office/powerpoint/2010/main" val="263690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19</a:t>
            </a:fld>
            <a:endParaRPr lang="en-US"/>
          </a:p>
        </p:txBody>
      </p:sp>
    </p:spTree>
    <p:extLst>
      <p:ext uri="{BB962C8B-B14F-4D97-AF65-F5344CB8AC3E}">
        <p14:creationId xmlns:p14="http://schemas.microsoft.com/office/powerpoint/2010/main" val="6772576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20</a:t>
            </a:fld>
            <a:endParaRPr lang="en-US"/>
          </a:p>
        </p:txBody>
      </p:sp>
    </p:spTree>
    <p:extLst>
      <p:ext uri="{BB962C8B-B14F-4D97-AF65-F5344CB8AC3E}">
        <p14:creationId xmlns:p14="http://schemas.microsoft.com/office/powerpoint/2010/main" val="15532184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21</a:t>
            </a:fld>
            <a:endParaRPr lang="en-US"/>
          </a:p>
        </p:txBody>
      </p:sp>
    </p:spTree>
    <p:extLst>
      <p:ext uri="{BB962C8B-B14F-4D97-AF65-F5344CB8AC3E}">
        <p14:creationId xmlns:p14="http://schemas.microsoft.com/office/powerpoint/2010/main" val="29380132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22</a:t>
            </a:fld>
            <a:endParaRPr lang="en-US"/>
          </a:p>
        </p:txBody>
      </p:sp>
    </p:spTree>
    <p:extLst>
      <p:ext uri="{BB962C8B-B14F-4D97-AF65-F5344CB8AC3E}">
        <p14:creationId xmlns:p14="http://schemas.microsoft.com/office/powerpoint/2010/main" val="42085228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23</a:t>
            </a:fld>
            <a:endParaRPr lang="en-US"/>
          </a:p>
        </p:txBody>
      </p:sp>
    </p:spTree>
    <p:extLst>
      <p:ext uri="{BB962C8B-B14F-4D97-AF65-F5344CB8AC3E}">
        <p14:creationId xmlns:p14="http://schemas.microsoft.com/office/powerpoint/2010/main" val="39685905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25</a:t>
            </a:fld>
            <a:endParaRPr lang="en-US"/>
          </a:p>
        </p:txBody>
      </p:sp>
    </p:spTree>
    <p:extLst>
      <p:ext uri="{BB962C8B-B14F-4D97-AF65-F5344CB8AC3E}">
        <p14:creationId xmlns:p14="http://schemas.microsoft.com/office/powerpoint/2010/main" val="41763656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26</a:t>
            </a:fld>
            <a:endParaRPr lang="en-US"/>
          </a:p>
        </p:txBody>
      </p:sp>
    </p:spTree>
    <p:extLst>
      <p:ext uri="{BB962C8B-B14F-4D97-AF65-F5344CB8AC3E}">
        <p14:creationId xmlns:p14="http://schemas.microsoft.com/office/powerpoint/2010/main" val="42309466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27</a:t>
            </a:fld>
            <a:endParaRPr lang="en-US"/>
          </a:p>
        </p:txBody>
      </p:sp>
    </p:spTree>
    <p:extLst>
      <p:ext uri="{BB962C8B-B14F-4D97-AF65-F5344CB8AC3E}">
        <p14:creationId xmlns:p14="http://schemas.microsoft.com/office/powerpoint/2010/main" val="30898449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28</a:t>
            </a:fld>
            <a:endParaRPr lang="en-US"/>
          </a:p>
        </p:txBody>
      </p:sp>
    </p:spTree>
    <p:extLst>
      <p:ext uri="{BB962C8B-B14F-4D97-AF65-F5344CB8AC3E}">
        <p14:creationId xmlns:p14="http://schemas.microsoft.com/office/powerpoint/2010/main" val="5441756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29</a:t>
            </a:fld>
            <a:endParaRPr lang="en-US"/>
          </a:p>
        </p:txBody>
      </p:sp>
    </p:spTree>
    <p:extLst>
      <p:ext uri="{BB962C8B-B14F-4D97-AF65-F5344CB8AC3E}">
        <p14:creationId xmlns:p14="http://schemas.microsoft.com/office/powerpoint/2010/main" val="15583645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30</a:t>
            </a:fld>
            <a:endParaRPr lang="en-US"/>
          </a:p>
        </p:txBody>
      </p:sp>
    </p:spTree>
    <p:extLst>
      <p:ext uri="{BB962C8B-B14F-4D97-AF65-F5344CB8AC3E}">
        <p14:creationId xmlns:p14="http://schemas.microsoft.com/office/powerpoint/2010/main" val="15070747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31</a:t>
            </a:fld>
            <a:endParaRPr lang="en-US"/>
          </a:p>
        </p:txBody>
      </p:sp>
    </p:spTree>
    <p:extLst>
      <p:ext uri="{BB962C8B-B14F-4D97-AF65-F5344CB8AC3E}">
        <p14:creationId xmlns:p14="http://schemas.microsoft.com/office/powerpoint/2010/main" val="23005316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32</a:t>
            </a:fld>
            <a:endParaRPr lang="en-US"/>
          </a:p>
        </p:txBody>
      </p:sp>
    </p:spTree>
    <p:extLst>
      <p:ext uri="{BB962C8B-B14F-4D97-AF65-F5344CB8AC3E}">
        <p14:creationId xmlns:p14="http://schemas.microsoft.com/office/powerpoint/2010/main" val="445694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BD39BF4-510E-47FA-AFDB-E78AB00DFA7E}" type="datetimeFigureOut">
              <a:rPr lang="en-US" smtClean="0"/>
              <a:t>5/12/2019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3755710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D39BF4-510E-47FA-AFDB-E78AB00DFA7E}" type="datetimeFigureOut">
              <a:rPr lang="en-US" smtClean="0"/>
              <a:t>5/12/2019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2385329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D39BF4-510E-47FA-AFDB-E78AB00DFA7E}" type="datetimeFigureOut">
              <a:rPr lang="en-US" smtClean="0"/>
              <a:t>5/12/2019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1141321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D39BF4-510E-47FA-AFDB-E78AB00DFA7E}" type="datetimeFigureOut">
              <a:rPr lang="en-US" smtClean="0"/>
              <a:t>5/12/2019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957617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BD39BF4-510E-47FA-AFDB-E78AB00DFA7E}" type="datetimeFigureOut">
              <a:rPr lang="en-US" smtClean="0"/>
              <a:t>5/12/2019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2554730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D39BF4-510E-47FA-AFDB-E78AB00DFA7E}" type="datetimeFigureOut">
              <a:rPr lang="en-US" smtClean="0"/>
              <a:t>5/12/2019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3914602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D39BF4-510E-47FA-AFDB-E78AB00DFA7E}" type="datetimeFigureOut">
              <a:rPr lang="en-US" smtClean="0"/>
              <a:t>5/12/2019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426173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D39BF4-510E-47FA-AFDB-E78AB00DFA7E}" type="datetimeFigureOut">
              <a:rPr lang="en-US" smtClean="0"/>
              <a:t>5/12/2019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1984295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D39BF4-510E-47FA-AFDB-E78AB00DFA7E}" type="datetimeFigureOut">
              <a:rPr lang="en-US" smtClean="0"/>
              <a:t>5/12/2019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3262494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D39BF4-510E-47FA-AFDB-E78AB00DFA7E}" type="datetimeFigureOut">
              <a:rPr lang="en-US" smtClean="0"/>
              <a:t>5/12/2019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1424252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D39BF4-510E-47FA-AFDB-E78AB00DFA7E}" type="datetimeFigureOut">
              <a:rPr lang="en-US" smtClean="0"/>
              <a:t>5/12/2019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2507968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BEBA8EAE-BF5A-486C-A8C5-ECC9F3942E4B}">
                <a14:imgProps xmlns:a14="http://schemas.microsoft.com/office/drawing/2010/main">
                  <a14:imgLayer r:embed="rId14">
                    <a14:imgEffect>
                      <a14:brightnessContrast bright="-60000"/>
                    </a14:imgEffect>
                  </a14:imgLayer>
                </a14:imgProps>
              </a:ext>
            </a:extLst>
          </a:blip>
          <a:srcRect/>
          <a:stretch>
            <a:fillRect t="-13000" b="-1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D39BF4-510E-47FA-AFDB-E78AB00DFA7E}" type="datetimeFigureOut">
              <a:rPr lang="en-US" smtClean="0"/>
              <a:t>5/12/2019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965B22-7F6B-434A-AEEA-2F500E6D9FD2}" type="slidenum">
              <a:rPr lang="en-US" smtClean="0"/>
              <a:t>‹#›</a:t>
            </a:fld>
            <a:endParaRPr lang="en-US"/>
          </a:p>
        </p:txBody>
      </p:sp>
    </p:spTree>
    <p:extLst>
      <p:ext uri="{BB962C8B-B14F-4D97-AF65-F5344CB8AC3E}">
        <p14:creationId xmlns:p14="http://schemas.microsoft.com/office/powerpoint/2010/main" val="20004234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88540" y="1214438"/>
            <a:ext cx="10214919" cy="2387600"/>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bg1"/>
                </a:solidFill>
                <a:effectLst>
                  <a:outerShdw blurRad="38100" dist="38100" dir="2700000" algn="tl">
                    <a:srgbClr val="000000">
                      <a:alpha val="43137"/>
                    </a:srgbClr>
                  </a:outerShdw>
                </a:effectLst>
                <a:latin typeface="Rockwell" panose="02060603020205020403" pitchFamily="18" charset="0"/>
              </a:rPr>
              <a:t>Secondary 4 Pure Geography</a:t>
            </a:r>
            <a:br>
              <a:rPr lang="en-US" sz="48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Chapter 1 – Global Tourism</a:t>
            </a:r>
          </a:p>
        </p:txBody>
      </p:sp>
      <p:sp>
        <p:nvSpPr>
          <p:cNvPr id="5" name="Subtitle 2"/>
          <p:cNvSpPr txBox="1">
            <a:spLocks/>
          </p:cNvSpPr>
          <p:nvPr/>
        </p:nvSpPr>
        <p:spPr>
          <a:xfrm>
            <a:off x="1524000" y="3602038"/>
            <a:ext cx="9144000" cy="165576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effectLst>
                  <a:outerShdw blurRad="38100" dist="38100" dir="2700000" algn="tl">
                    <a:srgbClr val="000000">
                      <a:alpha val="43137"/>
                    </a:srgbClr>
                  </a:outerShdw>
                </a:effectLst>
                <a:latin typeface="Rockwell" panose="02060603020205020403" pitchFamily="18" charset="0"/>
              </a:rPr>
              <a:t>Gateway 1 – How does the nature of tourism vary from place to place?</a:t>
            </a:r>
          </a:p>
        </p:txBody>
      </p:sp>
    </p:spTree>
    <p:extLst>
      <p:ext uri="{BB962C8B-B14F-4D97-AF65-F5344CB8AC3E}">
        <p14:creationId xmlns:p14="http://schemas.microsoft.com/office/powerpoint/2010/main" val="452932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1 – How does the nature of tourism vary from place to place?</a:t>
            </a:r>
          </a:p>
        </p:txBody>
      </p:sp>
      <p:sp>
        <p:nvSpPr>
          <p:cNvPr id="5" name="Content Placeholder 2"/>
          <p:cNvSpPr txBox="1">
            <a:spLocks/>
          </p:cNvSpPr>
          <p:nvPr/>
        </p:nvSpPr>
        <p:spPr>
          <a:xfrm>
            <a:off x="838199" y="1418136"/>
            <a:ext cx="10515600" cy="38650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Who are the tourists?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do tourist destinations differ from one another?</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factors affect the nature of tourism?</a:t>
            </a:r>
          </a:p>
        </p:txBody>
      </p:sp>
    </p:spTree>
    <p:extLst>
      <p:ext uri="{BB962C8B-B14F-4D97-AF65-F5344CB8AC3E}">
        <p14:creationId xmlns:p14="http://schemas.microsoft.com/office/powerpoint/2010/main" val="1771830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Who are the tourists?</a:t>
            </a:r>
          </a:p>
        </p:txBody>
      </p:sp>
      <p:sp>
        <p:nvSpPr>
          <p:cNvPr id="18" name="Content Placeholder 2"/>
          <p:cNvSpPr txBox="1">
            <a:spLocks/>
          </p:cNvSpPr>
          <p:nvPr/>
        </p:nvSpPr>
        <p:spPr>
          <a:xfrm>
            <a:off x="838199" y="1418136"/>
            <a:ext cx="10515600" cy="249483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Tourists are people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travelling to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staying in places away from their normal place of residence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usually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less than a continuous year</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but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more than 24 hours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Their </a:t>
            </a:r>
            <a:r>
              <a:rPr lang="en-US" sz="2400">
                <a:solidFill>
                  <a:schemeClr val="bg1"/>
                </a:solidFill>
                <a:effectLst>
                  <a:outerShdw blurRad="38100" dist="38100" dir="2700000" algn="tl">
                    <a:srgbClr val="000000">
                      <a:alpha val="43137"/>
                    </a:srgbClr>
                  </a:outerShdw>
                </a:effectLst>
                <a:latin typeface="Rockwell" panose="02060603020205020403" pitchFamily="18" charset="0"/>
              </a:rPr>
              <a:t>purposes can be for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leisure, business, cultural exchanges, education, etc.</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Tourism can be categorized into either international or domestic.</a:t>
            </a:r>
          </a:p>
        </p:txBody>
      </p:sp>
      <p:graphicFrame>
        <p:nvGraphicFramePr>
          <p:cNvPr id="6" name="Table 5"/>
          <p:cNvGraphicFramePr>
            <a:graphicFrameLocks noGrp="1"/>
          </p:cNvGraphicFramePr>
          <p:nvPr>
            <p:extLst>
              <p:ext uri="{D42A27DB-BD31-4B8C-83A1-F6EECF244321}">
                <p14:modId xmlns:p14="http://schemas.microsoft.com/office/powerpoint/2010/main" val="1386414489"/>
              </p:ext>
            </p:extLst>
          </p:nvPr>
        </p:nvGraphicFramePr>
        <p:xfrm>
          <a:off x="1268852" y="3817465"/>
          <a:ext cx="7199644" cy="1127760"/>
        </p:xfrm>
        <a:graphic>
          <a:graphicData uri="http://schemas.openxmlformats.org/drawingml/2006/table">
            <a:tbl>
              <a:tblPr firstRow="1" bandRow="1">
                <a:effectLst>
                  <a:outerShdw blurRad="50800" dist="38100" dir="2700000" algn="tl" rotWithShape="0">
                    <a:prstClr val="black">
                      <a:alpha val="40000"/>
                    </a:prstClr>
                  </a:outerShdw>
                </a:effectLst>
                <a:tableStyleId>{E929F9F4-4A8F-4326-A1B4-22849713DDAB}</a:tableStyleId>
              </a:tblPr>
              <a:tblGrid>
                <a:gridCol w="7199644">
                  <a:extLst>
                    <a:ext uri="{9D8B030D-6E8A-4147-A177-3AD203B41FA5}">
                      <a16:colId xmlns="" xmlns:a16="http://schemas.microsoft.com/office/drawing/2014/main" val="20000"/>
                    </a:ext>
                  </a:extLst>
                </a:gridCol>
              </a:tblGrid>
              <a:tr h="370840">
                <a:tc>
                  <a:txBody>
                    <a:bodyPr/>
                    <a:lstStyle/>
                    <a:p>
                      <a:pPr algn="ctr"/>
                      <a:r>
                        <a:rPr lang="en-US" sz="2200" dirty="0">
                          <a:effectLst>
                            <a:outerShdw blurRad="38100" dist="38100" dir="2700000" algn="tl">
                              <a:srgbClr val="000000">
                                <a:alpha val="43137"/>
                              </a:srgbClr>
                            </a:outerShdw>
                          </a:effectLst>
                          <a:latin typeface="Rockwell" panose="02060603020205020403" pitchFamily="18" charset="0"/>
                        </a:rPr>
                        <a:t>International Tourism</a:t>
                      </a:r>
                    </a:p>
                  </a:txBody>
                  <a:tcPr/>
                </a:tc>
                <a:extLst>
                  <a:ext uri="{0D108BD9-81ED-4DB2-BD59-A6C34878D82A}">
                    <a16:rowId xmlns="" xmlns:a16="http://schemas.microsoft.com/office/drawing/2014/main" val="10000"/>
                  </a:ext>
                </a:extLst>
              </a:tr>
              <a:tr h="370840">
                <a:tc>
                  <a:txBody>
                    <a:bodyPr/>
                    <a:lstStyle/>
                    <a:p>
                      <a:r>
                        <a:rPr lang="en-US" sz="2000" dirty="0">
                          <a:effectLst>
                            <a:outerShdw blurRad="38100" dist="38100" dir="2700000" algn="tl">
                              <a:srgbClr val="000000">
                                <a:alpha val="43137"/>
                              </a:srgbClr>
                            </a:outerShdw>
                          </a:effectLst>
                          <a:latin typeface="Rockwell" panose="02060603020205020403" pitchFamily="18" charset="0"/>
                        </a:rPr>
                        <a:t>Tourism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outside</a:t>
                      </a:r>
                      <a:r>
                        <a:rPr lang="en-US" sz="2000" dirty="0">
                          <a:effectLst>
                            <a:outerShdw blurRad="38100" dist="38100" dir="2700000" algn="tl">
                              <a:srgbClr val="000000">
                                <a:alpha val="43137"/>
                              </a:srgbClr>
                            </a:outerShdw>
                          </a:effectLst>
                          <a:latin typeface="Rockwell" panose="02060603020205020403" pitchFamily="18" charset="0"/>
                        </a:rPr>
                        <a:t> of a tourist’s own country (e.g. a Singaporean businessman working in Dubai for two years)</a:t>
                      </a:r>
                    </a:p>
                  </a:txBody>
                  <a:tcPr/>
                </a:tc>
                <a:extLst>
                  <a:ext uri="{0D108BD9-81ED-4DB2-BD59-A6C34878D82A}">
                    <a16:rowId xmlns="" xmlns:a16="http://schemas.microsoft.com/office/drawing/2014/main" val="10001"/>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566688321"/>
              </p:ext>
            </p:extLst>
          </p:nvPr>
        </p:nvGraphicFramePr>
        <p:xfrm>
          <a:off x="3110009" y="5296157"/>
          <a:ext cx="7199644" cy="1127760"/>
        </p:xfrm>
        <a:graphic>
          <a:graphicData uri="http://schemas.openxmlformats.org/drawingml/2006/table">
            <a:tbl>
              <a:tblPr firstRow="1" bandRow="1">
                <a:tableStyleId>{AF606853-7671-496A-8E4F-DF71F8EC918B}</a:tableStyleId>
              </a:tblPr>
              <a:tblGrid>
                <a:gridCol w="7199644">
                  <a:extLst>
                    <a:ext uri="{9D8B030D-6E8A-4147-A177-3AD203B41FA5}">
                      <a16:colId xmlns="" xmlns:a16="http://schemas.microsoft.com/office/drawing/2014/main" val="20000"/>
                    </a:ext>
                  </a:extLst>
                </a:gridCol>
              </a:tblGrid>
              <a:tr h="370840">
                <a:tc>
                  <a:txBody>
                    <a:bodyPr/>
                    <a:lstStyle/>
                    <a:p>
                      <a:pPr algn="ctr"/>
                      <a:r>
                        <a:rPr lang="en-US" sz="2200" dirty="0">
                          <a:effectLst>
                            <a:outerShdw blurRad="38100" dist="38100" dir="2700000" algn="tl">
                              <a:srgbClr val="000000">
                                <a:alpha val="43137"/>
                              </a:srgbClr>
                            </a:outerShdw>
                          </a:effectLst>
                          <a:latin typeface="Rockwell" panose="02060603020205020403" pitchFamily="18" charset="0"/>
                        </a:rPr>
                        <a:t>Domestic Tourism</a:t>
                      </a:r>
                    </a:p>
                  </a:txBody>
                  <a:tcPr/>
                </a:tc>
                <a:extLst>
                  <a:ext uri="{0D108BD9-81ED-4DB2-BD59-A6C34878D82A}">
                    <a16:rowId xmlns="" xmlns:a16="http://schemas.microsoft.com/office/drawing/2014/main" val="10000"/>
                  </a:ext>
                </a:extLst>
              </a:tr>
              <a:tr h="370840">
                <a:tc>
                  <a:txBody>
                    <a:bodyPr/>
                    <a:lstStyle/>
                    <a:p>
                      <a:r>
                        <a:rPr lang="en-US" sz="2000" dirty="0">
                          <a:effectLst>
                            <a:outerShdw blurRad="38100" dist="38100" dir="2700000" algn="tl">
                              <a:srgbClr val="000000">
                                <a:alpha val="43137"/>
                              </a:srgbClr>
                            </a:outerShdw>
                          </a:effectLst>
                          <a:latin typeface="Rockwell" panose="02060603020205020403" pitchFamily="18" charset="0"/>
                        </a:rPr>
                        <a:t>Tourism within a tourist’s own country (e.g. a</a:t>
                      </a:r>
                      <a:r>
                        <a:rPr lang="en-US" sz="2000" baseline="0" dirty="0">
                          <a:effectLst>
                            <a:outerShdw blurRad="38100" dist="38100" dir="2700000" algn="tl">
                              <a:srgbClr val="000000">
                                <a:alpha val="43137"/>
                              </a:srgbClr>
                            </a:outerShdw>
                          </a:effectLst>
                          <a:latin typeface="Rockwell" panose="02060603020205020403" pitchFamily="18" charset="0"/>
                        </a:rPr>
                        <a:t> family who lives in Shanghai and visited Beijing for four days)</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802671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1 – How does the nature of tourism vary from place to place?</a:t>
            </a:r>
          </a:p>
        </p:txBody>
      </p:sp>
      <p:sp>
        <p:nvSpPr>
          <p:cNvPr id="5" name="Content Placeholder 2"/>
          <p:cNvSpPr txBox="1">
            <a:spLocks/>
          </p:cNvSpPr>
          <p:nvPr/>
        </p:nvSpPr>
        <p:spPr>
          <a:xfrm>
            <a:off x="838199" y="1418136"/>
            <a:ext cx="10515600" cy="38650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Who are the tourists?</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How do tourist destinations differ from one another?</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factors affect the nature of tourism?</a:t>
            </a:r>
          </a:p>
        </p:txBody>
      </p:sp>
    </p:spTree>
    <p:extLst>
      <p:ext uri="{BB962C8B-B14F-4D97-AF65-F5344CB8AC3E}">
        <p14:creationId xmlns:p14="http://schemas.microsoft.com/office/powerpoint/2010/main" val="1462323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How do tourist destinations differ from one another?</a:t>
            </a:r>
          </a:p>
        </p:txBody>
      </p:sp>
      <p:sp>
        <p:nvSpPr>
          <p:cNvPr id="18" name="Content Placeholder 2"/>
          <p:cNvSpPr txBox="1">
            <a:spLocks/>
          </p:cNvSpPr>
          <p:nvPr/>
        </p:nvSpPr>
        <p:spPr>
          <a:xfrm>
            <a:off x="838199" y="1418136"/>
            <a:ext cx="10515600" cy="317034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Tourist destinations differ due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different physical and human environments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which present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varied opportunities for tourists and tourism</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These places and tourist activities include:</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Places of scenic beauty</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Places with good facilities</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Places with rich culture</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Places of conflict</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46356" y="2735238"/>
            <a:ext cx="5834584" cy="3171610"/>
          </a:xfrm>
          <a:prstGeom prst="rect">
            <a:avLst/>
          </a:prstGeom>
          <a:effectLst>
            <a:outerShdw blurRad="50800" dist="38100" dir="2700000" algn="tl" rotWithShape="0">
              <a:prstClr val="black">
                <a:alpha val="40000"/>
              </a:prstClr>
            </a:outerShdw>
          </a:effectLst>
        </p:spPr>
      </p:pic>
      <p:sp>
        <p:nvSpPr>
          <p:cNvPr id="8" name="Content Placeholder 2"/>
          <p:cNvSpPr txBox="1">
            <a:spLocks/>
          </p:cNvSpPr>
          <p:nvPr/>
        </p:nvSpPr>
        <p:spPr>
          <a:xfrm>
            <a:off x="5691612" y="5971164"/>
            <a:ext cx="5144073" cy="75950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The Himalayas Mountains, an example of a place with scenic beauty</a:t>
            </a:r>
          </a:p>
        </p:txBody>
      </p:sp>
    </p:spTree>
    <p:extLst>
      <p:ext uri="{BB962C8B-B14F-4D97-AF65-F5344CB8AC3E}">
        <p14:creationId xmlns:p14="http://schemas.microsoft.com/office/powerpoint/2010/main" val="359457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Difference in Tourist Destinations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Places of Scenic Beauty</a:t>
            </a:r>
          </a:p>
        </p:txBody>
      </p:sp>
      <p:sp>
        <p:nvSpPr>
          <p:cNvPr id="18" name="Content Placeholder 2"/>
          <p:cNvSpPr txBox="1">
            <a:spLocks/>
          </p:cNvSpPr>
          <p:nvPr/>
        </p:nvSpPr>
        <p:spPr>
          <a:xfrm>
            <a:off x="838199" y="1418135"/>
            <a:ext cx="10515600" cy="308796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Many of the Earth’s natural environments have become major tourist destinations. These include mountains, rivers, deserts, waterfalls and rainforests. These places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attract tourists with their awe-inspiring sceneries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Some examples include:</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The Himalayas, South Asia</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The Grand Canyon, United States of America</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Ha Long Bay, Vietnam</a:t>
            </a:r>
          </a:p>
        </p:txBody>
      </p:sp>
    </p:spTree>
    <p:extLst>
      <p:ext uri="{BB962C8B-B14F-4D97-AF65-F5344CB8AC3E}">
        <p14:creationId xmlns:p14="http://schemas.microsoft.com/office/powerpoint/2010/main" val="4116536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Difference in Tourist Destinations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Places of Scenic Beauty (The Himalayas, South Asia)</a:t>
            </a:r>
          </a:p>
        </p:txBody>
      </p:sp>
      <p:sp>
        <p:nvSpPr>
          <p:cNvPr id="18" name="Content Placeholder 2"/>
          <p:cNvSpPr txBox="1">
            <a:spLocks/>
          </p:cNvSpPr>
          <p:nvPr/>
        </p:nvSpPr>
        <p:spPr>
          <a:xfrm>
            <a:off x="838199" y="1418135"/>
            <a:ext cx="10515600" cy="142391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Himalayas is a remarkable expanse of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natural beauty with pristine snow-capped mountain peaks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crisp mountain air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that leave visitors breathless and filled with awe and wonderment.</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7299" y="2639713"/>
            <a:ext cx="6285470" cy="3514733"/>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2343483" y="6226537"/>
            <a:ext cx="6953101" cy="43787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One of the lakes in the Himalayas mountain range</a:t>
            </a:r>
          </a:p>
        </p:txBody>
      </p:sp>
    </p:spTree>
    <p:extLst>
      <p:ext uri="{BB962C8B-B14F-4D97-AF65-F5344CB8AC3E}">
        <p14:creationId xmlns:p14="http://schemas.microsoft.com/office/powerpoint/2010/main" val="161488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Difference in Tourist Destinations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Places of Scenic Beauty (The Grand Canyon, United States of America)</a:t>
            </a:r>
          </a:p>
        </p:txBody>
      </p:sp>
      <p:sp>
        <p:nvSpPr>
          <p:cNvPr id="18" name="Content Placeholder 2"/>
          <p:cNvSpPr txBox="1">
            <a:spLocks/>
          </p:cNvSpPr>
          <p:nvPr/>
        </p:nvSpPr>
        <p:spPr>
          <a:xfrm>
            <a:off x="838199" y="1418135"/>
            <a:ext cx="10515600" cy="216532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The Grand Canyon National Park is a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UNESCO World Heritage Site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and a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honeypot site</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This implies that The Grand Canyon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attracts large numbers of people due to its scenic beauty</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Visitors are attracted to its awesome views of its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immense depth, width and length</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showing rocks of reddish-orange coloured streaks as the Colorado River winds through it.</a:t>
            </a:r>
          </a:p>
        </p:txBody>
      </p:sp>
      <p:sp>
        <p:nvSpPr>
          <p:cNvPr id="5" name="Content Placeholder 2"/>
          <p:cNvSpPr txBox="1">
            <a:spLocks/>
          </p:cNvSpPr>
          <p:nvPr/>
        </p:nvSpPr>
        <p:spPr>
          <a:xfrm>
            <a:off x="2343481" y="6160634"/>
            <a:ext cx="6953101" cy="43787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The Grand Canyon</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1783" y="3236827"/>
            <a:ext cx="4636499" cy="285917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14034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Difference in Tourist Destinations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Places of Scenic Beauty (Ha Long Bay, Vietnam)</a:t>
            </a:r>
          </a:p>
        </p:txBody>
      </p:sp>
      <p:sp>
        <p:nvSpPr>
          <p:cNvPr id="18" name="Content Placeholder 2"/>
          <p:cNvSpPr txBox="1">
            <a:spLocks/>
          </p:cNvSpPr>
          <p:nvPr/>
        </p:nvSpPr>
        <p:spPr>
          <a:xfrm>
            <a:off x="838199" y="1418135"/>
            <a:ext cx="10515600" cy="126740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Visitors are attracted to the beauty of the Ha Long Bay in Vietnam with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stunning rock formations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that rise like jewels from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gorgeous emerald sea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
        <p:nvSpPr>
          <p:cNvPr id="5" name="Content Placeholder 2"/>
          <p:cNvSpPr txBox="1">
            <a:spLocks/>
          </p:cNvSpPr>
          <p:nvPr/>
        </p:nvSpPr>
        <p:spPr>
          <a:xfrm>
            <a:off x="2343481" y="6160634"/>
            <a:ext cx="6953101" cy="43787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Evening in Ha Long Bay from Sung Sot Cave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9897" y="2356127"/>
            <a:ext cx="5620267" cy="374684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8646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Difference in Tourist Destinations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Places with Good Facilities</a:t>
            </a:r>
          </a:p>
        </p:txBody>
      </p:sp>
      <p:sp>
        <p:nvSpPr>
          <p:cNvPr id="18" name="Content Placeholder 2"/>
          <p:cNvSpPr txBox="1">
            <a:spLocks/>
          </p:cNvSpPr>
          <p:nvPr/>
        </p:nvSpPr>
        <p:spPr>
          <a:xfrm>
            <a:off x="838199" y="1418135"/>
            <a:ext cx="10515600" cy="308796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Places with good facilities offer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wide variety of activities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One of the outstanding characteristics of such places is having facilities that will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attract and serve tourists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Examples include:</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Meetings, Incentives, Conventions and Events (MICE) Facilities</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Medical Facilities</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Theme Parks</a:t>
            </a:r>
          </a:p>
        </p:txBody>
      </p:sp>
    </p:spTree>
    <p:extLst>
      <p:ext uri="{BB962C8B-B14F-4D97-AF65-F5344CB8AC3E}">
        <p14:creationId xmlns:p14="http://schemas.microsoft.com/office/powerpoint/2010/main" val="635320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Difference in Tourist Destinations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Places with Good Facilities (MICE facilities)</a:t>
            </a:r>
          </a:p>
        </p:txBody>
      </p:sp>
      <p:sp>
        <p:nvSpPr>
          <p:cNvPr id="18" name="Content Placeholder 2"/>
          <p:cNvSpPr txBox="1">
            <a:spLocks/>
          </p:cNvSpPr>
          <p:nvPr/>
        </p:nvSpPr>
        <p:spPr>
          <a:xfrm>
            <a:off x="838199" y="1418135"/>
            <a:ext cx="10515600" cy="125092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MICE is an acronym for Meetings, Incentives, Conventions and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Exhibitions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it refers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travelling for business or commercial purposes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3454" y="2608014"/>
            <a:ext cx="6045085" cy="3526300"/>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2619447" y="6210061"/>
            <a:ext cx="6953101" cy="43787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Retail shops at The Shoppes at Marina Bay Sands</a:t>
            </a:r>
          </a:p>
        </p:txBody>
      </p:sp>
    </p:spTree>
    <p:extLst>
      <p:ext uri="{BB962C8B-B14F-4D97-AF65-F5344CB8AC3E}">
        <p14:creationId xmlns:p14="http://schemas.microsoft.com/office/powerpoint/2010/main" val="1301451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Difference in Tourist Destinations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Places with Good Facilities (Medical facilities)</a:t>
            </a:r>
          </a:p>
        </p:txBody>
      </p:sp>
      <p:sp>
        <p:nvSpPr>
          <p:cNvPr id="18" name="Content Placeholder 2"/>
          <p:cNvSpPr txBox="1">
            <a:spLocks/>
          </p:cNvSpPr>
          <p:nvPr/>
        </p:nvSpPr>
        <p:spPr>
          <a:xfrm>
            <a:off x="838199" y="1418135"/>
            <a:ext cx="10515600" cy="100378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Medical tourism refers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travelling for medical care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by bypassing services offered in their own communities.</a:t>
            </a:r>
          </a:p>
        </p:txBody>
      </p:sp>
    </p:spTree>
    <p:extLst>
      <p:ext uri="{BB962C8B-B14F-4D97-AF65-F5344CB8AC3E}">
        <p14:creationId xmlns:p14="http://schemas.microsoft.com/office/powerpoint/2010/main" val="3328143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Difference in Tourist Destinations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Places with Good Facilities (Theme Parks)</a:t>
            </a:r>
          </a:p>
        </p:txBody>
      </p:sp>
      <p:sp>
        <p:nvSpPr>
          <p:cNvPr id="18" name="Content Placeholder 2"/>
          <p:cNvSpPr txBox="1">
            <a:spLocks/>
          </p:cNvSpPr>
          <p:nvPr/>
        </p:nvSpPr>
        <p:spPr>
          <a:xfrm>
            <a:off x="838199" y="1418135"/>
            <a:ext cx="10515600" cy="186876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Theme parks are places with amusement park settings or are attractions that have a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central subject or theme</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such as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movies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One example is </a:t>
            </a:r>
            <a:r>
              <a:rPr lang="en-US" sz="2200">
                <a:solidFill>
                  <a:schemeClr val="bg1"/>
                </a:solidFill>
                <a:effectLst>
                  <a:outerShdw blurRad="38100" dist="38100" dir="2700000" algn="tl">
                    <a:srgbClr val="000000">
                      <a:alpha val="43137"/>
                    </a:srgbClr>
                  </a:outerShdw>
                </a:effectLst>
                <a:latin typeface="Rockwell" panose="02060603020205020403" pitchFamily="18" charset="0"/>
              </a:rPr>
              <a:t>a </a:t>
            </a:r>
            <a:r>
              <a:rPr lang="en-US" sz="2200" smtClean="0">
                <a:solidFill>
                  <a:srgbClr val="FFFF00"/>
                </a:solidFill>
                <a:effectLst>
                  <a:outerShdw blurRad="38100" dist="38100" dir="2700000" algn="tl">
                    <a:srgbClr val="000000">
                      <a:alpha val="43137"/>
                    </a:srgbClr>
                  </a:outerShdw>
                </a:effectLst>
                <a:latin typeface="Rockwell" panose="02060603020205020403" pitchFamily="18" charset="0"/>
              </a:rPr>
              <a:t>Lego-themed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theme park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in Malaysia known </a:t>
            </a:r>
            <a:r>
              <a:rPr lang="en-US" sz="2200">
                <a:solidFill>
                  <a:schemeClr val="bg1"/>
                </a:solidFill>
                <a:effectLst>
                  <a:outerShdw blurRad="38100" dist="38100" dir="2700000" algn="tl">
                    <a:srgbClr val="000000">
                      <a:alpha val="43137"/>
                    </a:srgbClr>
                  </a:outerShdw>
                </a:effectLst>
                <a:latin typeface="Rockwell" panose="02060603020205020403" pitchFamily="18" charset="0"/>
              </a:rPr>
              <a:t>as </a:t>
            </a:r>
            <a:r>
              <a:rPr lang="en-US" sz="2200" smtClean="0">
                <a:solidFill>
                  <a:schemeClr val="bg1"/>
                </a:solidFill>
                <a:effectLst>
                  <a:outerShdw blurRad="38100" dist="38100" dir="2700000" algn="tl">
                    <a:srgbClr val="000000">
                      <a:alpha val="43137"/>
                    </a:srgbClr>
                  </a:outerShdw>
                </a:effectLst>
                <a:latin typeface="Rockwell" panose="02060603020205020403" pitchFamily="18" charset="0"/>
              </a:rPr>
              <a:t>LEGOLAND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Malaysia Resort. It is packed with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fun-filled activities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for the entire family, along with great interactive attractions, shows and exciting rides.</a:t>
            </a:r>
          </a:p>
        </p:txBody>
      </p:sp>
      <p:sp>
        <p:nvSpPr>
          <p:cNvPr id="5" name="Content Placeholder 2"/>
          <p:cNvSpPr txBox="1">
            <a:spLocks/>
          </p:cNvSpPr>
          <p:nvPr/>
        </p:nvSpPr>
        <p:spPr>
          <a:xfrm>
            <a:off x="2619447" y="6210061"/>
            <a:ext cx="6953101" cy="43787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smtClean="0">
                <a:solidFill>
                  <a:schemeClr val="bg1"/>
                </a:solidFill>
                <a:effectLst>
                  <a:outerShdw blurRad="38100" dist="38100" dir="2700000" algn="tl">
                    <a:srgbClr val="000000">
                      <a:alpha val="43137"/>
                    </a:srgbClr>
                  </a:outerShdw>
                </a:effectLst>
                <a:latin typeface="Rockwell" panose="02060603020205020403" pitchFamily="18" charset="0"/>
              </a:rPr>
              <a:t>LEGOLAND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Malaysia Resort In Nusajaya, Malaysia</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3376" y="3327620"/>
            <a:ext cx="4265242" cy="284171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03735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Difference in Tourist Destinations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Places with Rich Culture</a:t>
            </a:r>
          </a:p>
        </p:txBody>
      </p:sp>
      <p:sp>
        <p:nvSpPr>
          <p:cNvPr id="18" name="Content Placeholder 2"/>
          <p:cNvSpPr txBox="1">
            <a:spLocks/>
          </p:cNvSpPr>
          <p:nvPr/>
        </p:nvSpPr>
        <p:spPr>
          <a:xfrm>
            <a:off x="838199" y="1418135"/>
            <a:ext cx="10515600" cy="308796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Culture refers to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distinct ways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which people around the world embrace such as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language, religion, cuisine, music and arts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Millions of tourists travel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experience the rich cultures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of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past and present</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Types of tourism which have a cultural flavour are:</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Heritage Tourism</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Film-Induced Tourism</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Pilgrimage Tourism</a:t>
            </a:r>
          </a:p>
        </p:txBody>
      </p:sp>
    </p:spTree>
    <p:extLst>
      <p:ext uri="{BB962C8B-B14F-4D97-AF65-F5344CB8AC3E}">
        <p14:creationId xmlns:p14="http://schemas.microsoft.com/office/powerpoint/2010/main" val="3059088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Difference in Tourist Destinations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Places with Rich Culture (Heritage Tourism)</a:t>
            </a:r>
          </a:p>
        </p:txBody>
      </p:sp>
      <p:sp>
        <p:nvSpPr>
          <p:cNvPr id="18" name="Content Placeholder 2"/>
          <p:cNvSpPr txBox="1">
            <a:spLocks/>
          </p:cNvSpPr>
          <p:nvPr/>
        </p:nvSpPr>
        <p:spPr>
          <a:xfrm>
            <a:off x="838199" y="1418136"/>
            <a:ext cx="10515600" cy="413416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Heritage tourism is a type of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tourism that is oriented towards cultural heritage of a place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It involves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tourists travelling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 that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culturally heritage-rich country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 experience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distinctive culture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which is the pride and national identity of the locals.</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Examples of heritage sites are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museums and national and historical monuments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Places with involve heritage tourism include:</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London, United Kingdom</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Beijing, China</a:t>
            </a:r>
          </a:p>
        </p:txBody>
      </p:sp>
    </p:spTree>
    <p:extLst>
      <p:ext uri="{BB962C8B-B14F-4D97-AF65-F5344CB8AC3E}">
        <p14:creationId xmlns:p14="http://schemas.microsoft.com/office/powerpoint/2010/main" val="34387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Difference in Tourist Destinations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Places with Rich Culture (Heritage Tourism in London, United Kingdom)</a:t>
            </a:r>
          </a:p>
        </p:txBody>
      </p:sp>
      <p:sp>
        <p:nvSpPr>
          <p:cNvPr id="18" name="Content Placeholder 2"/>
          <p:cNvSpPr txBox="1">
            <a:spLocks/>
          </p:cNvSpPr>
          <p:nvPr/>
        </p:nvSpPr>
        <p:spPr>
          <a:xfrm>
            <a:off x="838199" y="1418136"/>
            <a:ext cx="10515600" cy="132506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Tower of London and Buckingham Palace in London attract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over 15 million international tourists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annually. Visitors are intrigued by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the history of the Tower of London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as a royal residence, prison and an execution site.</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1627" y="2660822"/>
            <a:ext cx="5319584" cy="3544261"/>
          </a:xfrm>
          <a:prstGeom prst="rect">
            <a:avLst/>
          </a:prstGeom>
          <a:effectLst>
            <a:outerShdw blurRad="50800" dist="38100" dir="2700000" algn="tl" rotWithShape="0">
              <a:prstClr val="black">
                <a:alpha val="40000"/>
              </a:prstClr>
            </a:outerShdw>
          </a:effec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7696" y="2963562"/>
            <a:ext cx="5004435" cy="2819400"/>
          </a:xfrm>
          <a:prstGeom prst="rect">
            <a:avLst/>
          </a:prstGeom>
          <a:effectLst>
            <a:outerShdw blurRad="50800" dist="38100" dir="2700000" algn="tl" rotWithShape="0">
              <a:prstClr val="black">
                <a:alpha val="40000"/>
              </a:prstClr>
            </a:outerShdw>
          </a:effectLst>
        </p:spPr>
      </p:pic>
      <p:sp>
        <p:nvSpPr>
          <p:cNvPr id="6" name="Content Placeholder 2"/>
          <p:cNvSpPr txBox="1">
            <a:spLocks/>
          </p:cNvSpPr>
          <p:nvPr/>
        </p:nvSpPr>
        <p:spPr>
          <a:xfrm>
            <a:off x="53363" y="5784387"/>
            <a:ext cx="6953101" cy="43787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Buckingham Palace</a:t>
            </a:r>
          </a:p>
        </p:txBody>
      </p:sp>
      <p:sp>
        <p:nvSpPr>
          <p:cNvPr id="7" name="Content Placeholder 2"/>
          <p:cNvSpPr txBox="1">
            <a:spLocks/>
          </p:cNvSpPr>
          <p:nvPr/>
        </p:nvSpPr>
        <p:spPr>
          <a:xfrm>
            <a:off x="5404868" y="6222261"/>
            <a:ext cx="6953101" cy="43787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Aerial view of the Tower of London</a:t>
            </a:r>
          </a:p>
        </p:txBody>
      </p:sp>
    </p:spTree>
    <p:extLst>
      <p:ext uri="{BB962C8B-B14F-4D97-AF65-F5344CB8AC3E}">
        <p14:creationId xmlns:p14="http://schemas.microsoft.com/office/powerpoint/2010/main" val="25032260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Difference in Tourist Destinations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Places with Rich Culture (Heritage Tourism in Beijing, China)</a:t>
            </a:r>
          </a:p>
        </p:txBody>
      </p:sp>
      <p:sp>
        <p:nvSpPr>
          <p:cNvPr id="18" name="Content Placeholder 2"/>
          <p:cNvSpPr txBox="1">
            <a:spLocks/>
          </p:cNvSpPr>
          <p:nvPr/>
        </p:nvSpPr>
        <p:spPr>
          <a:xfrm>
            <a:off x="838199" y="1418136"/>
            <a:ext cx="10515600" cy="132506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ancient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Forbidden City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Beijing is famous for its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Chinese palatial architecture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preserved ancient wooden structures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as well as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Tiananmen Square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7" name="Content Placeholder 2"/>
          <p:cNvSpPr txBox="1">
            <a:spLocks/>
          </p:cNvSpPr>
          <p:nvPr/>
        </p:nvSpPr>
        <p:spPr>
          <a:xfrm>
            <a:off x="3396419" y="6234461"/>
            <a:ext cx="6953101" cy="43787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Pagodas in the Forbidden City, Beijing</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3429" y="2342873"/>
            <a:ext cx="5819083" cy="3879388"/>
          </a:xfrm>
          <a:prstGeom prst="rect">
            <a:avLst/>
          </a:prstGeom>
        </p:spPr>
      </p:pic>
    </p:spTree>
    <p:extLst>
      <p:ext uri="{BB962C8B-B14F-4D97-AF65-F5344CB8AC3E}">
        <p14:creationId xmlns:p14="http://schemas.microsoft.com/office/powerpoint/2010/main" val="3558391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Difference in Tourist Destinations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Places with Rich Culture (Film-Induced Tourism)</a:t>
            </a:r>
          </a:p>
        </p:txBody>
      </p:sp>
      <p:sp>
        <p:nvSpPr>
          <p:cNvPr id="18" name="Content Placeholder 2"/>
          <p:cNvSpPr txBox="1">
            <a:spLocks/>
          </p:cNvSpPr>
          <p:nvPr/>
        </p:nvSpPr>
        <p:spPr>
          <a:xfrm>
            <a:off x="838199" y="1418136"/>
            <a:ext cx="10515600" cy="413416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Film-induced tourism is associated with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film viewers’ interest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travelling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see the actual locations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featured in films and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satisfy their curiosity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why such places are chosen for shooting and how they are inspirational to the films shot. An example includes:</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Slumdog Millionaire</a:t>
            </a:r>
          </a:p>
        </p:txBody>
      </p:sp>
    </p:spTree>
    <p:extLst>
      <p:ext uri="{BB962C8B-B14F-4D97-AF65-F5344CB8AC3E}">
        <p14:creationId xmlns:p14="http://schemas.microsoft.com/office/powerpoint/2010/main" val="4556064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Difference in Tourist Destinations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Places with Rich Culture (Film-Induced Tourism, Slumdog Millionaire)</a:t>
            </a:r>
          </a:p>
        </p:txBody>
      </p:sp>
      <p:sp>
        <p:nvSpPr>
          <p:cNvPr id="18" name="Content Placeholder 2"/>
          <p:cNvSpPr txBox="1">
            <a:spLocks/>
          </p:cNvSpPr>
          <p:nvPr/>
        </p:nvSpPr>
        <p:spPr>
          <a:xfrm>
            <a:off x="838199" y="1418136"/>
            <a:ext cx="10515600" cy="136625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 British drama film called ‘Slumdog Millionaire’ was filmed in the slums of Mumbai, India and this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prompted curious visits to such slums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which miraculously produced a millionaire.</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5132061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Difference in Tourist Destinations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Places with Rich Culture (Pilgrimage Tourism)</a:t>
            </a:r>
          </a:p>
        </p:txBody>
      </p:sp>
      <p:sp>
        <p:nvSpPr>
          <p:cNvPr id="18" name="Content Placeholder 2"/>
          <p:cNvSpPr txBox="1">
            <a:spLocks/>
          </p:cNvSpPr>
          <p:nvPr/>
        </p:nvSpPr>
        <p:spPr>
          <a:xfrm>
            <a:off x="838199" y="1418136"/>
            <a:ext cx="10515600" cy="413416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Pilgrimage tourism refers to travelling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religiously holy and sacred places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in search of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spiritual and mental happiness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An example includes:</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Christians visiting Jerusalem</a:t>
            </a:r>
          </a:p>
        </p:txBody>
      </p:sp>
    </p:spTree>
    <p:extLst>
      <p:ext uri="{BB962C8B-B14F-4D97-AF65-F5344CB8AC3E}">
        <p14:creationId xmlns:p14="http://schemas.microsoft.com/office/powerpoint/2010/main" val="39050614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Difference in Tourist Destinations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Places of Conflict</a:t>
            </a:r>
          </a:p>
        </p:txBody>
      </p:sp>
      <p:sp>
        <p:nvSpPr>
          <p:cNvPr id="18" name="Content Placeholder 2"/>
          <p:cNvSpPr txBox="1">
            <a:spLocks/>
          </p:cNvSpPr>
          <p:nvPr/>
        </p:nvSpPr>
        <p:spPr>
          <a:xfrm>
            <a:off x="838199" y="1418136"/>
            <a:ext cx="10515600" cy="284082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Places of conflict refer to areas where</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 wars, battles, man-made tragedies and unfavourable political situations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have occurred. Tourists often visit such places to participate in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dark tourism</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Dark tourism refers to travelling to sites associated with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death and tragedy</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Such locations include:</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Ruins of Pompeii, Italy</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Auschwitz Concentration Camp, Poland</a:t>
            </a:r>
          </a:p>
        </p:txBody>
      </p:sp>
    </p:spTree>
    <p:extLst>
      <p:ext uri="{BB962C8B-B14F-4D97-AF65-F5344CB8AC3E}">
        <p14:creationId xmlns:p14="http://schemas.microsoft.com/office/powerpoint/2010/main" val="2760368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Difference in Tourist Destinations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Places of Conflict (Ruins of Pompeii, Italy)</a:t>
            </a:r>
          </a:p>
        </p:txBody>
      </p:sp>
      <p:sp>
        <p:nvSpPr>
          <p:cNvPr id="18" name="Content Placeholder 2"/>
          <p:cNvSpPr txBox="1">
            <a:spLocks/>
          </p:cNvSpPr>
          <p:nvPr/>
        </p:nvSpPr>
        <p:spPr>
          <a:xfrm>
            <a:off x="838199" y="1418136"/>
            <a:ext cx="10515600" cy="148982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Italy, the Ruins of Pompeii buried in ashes by the explosive eruption of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Mount Vesuvius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79 AD are a popular tourist destination today.</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5634" y="2496065"/>
            <a:ext cx="4468838" cy="3006811"/>
          </a:xfrm>
          <a:prstGeom prst="rect">
            <a:avLst/>
          </a:prstGeom>
          <a:effectLst>
            <a:outerShdw blurRad="50800" dist="38100" dir="2700000" algn="tl" rotWithShape="0">
              <a:prstClr val="black">
                <a:alpha val="40000"/>
              </a:prstClr>
            </a:outerShdw>
          </a:effec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39481" y="2806560"/>
            <a:ext cx="5288051" cy="2385820"/>
          </a:xfrm>
          <a:prstGeom prst="rect">
            <a:avLst/>
          </a:prstGeom>
          <a:effectLst>
            <a:outerShdw blurRad="50800" dist="38100" dir="2700000" algn="tl" rotWithShape="0">
              <a:prstClr val="black">
                <a:alpha val="40000"/>
              </a:prstClr>
            </a:outerShdw>
          </a:effectLst>
        </p:spPr>
      </p:pic>
      <p:sp>
        <p:nvSpPr>
          <p:cNvPr id="6" name="Content Placeholder 2"/>
          <p:cNvSpPr txBox="1">
            <a:spLocks/>
          </p:cNvSpPr>
          <p:nvPr/>
        </p:nvSpPr>
        <p:spPr>
          <a:xfrm>
            <a:off x="2350214" y="5559626"/>
            <a:ext cx="8276597" cy="1021178"/>
          </a:xfrm>
          <a:prstGeom prst="rect">
            <a:avLst/>
          </a:prstGeom>
          <a:effectLst>
            <a:outerShdw blurRad="50800" dist="38100" dir="2700000" algn="tl" rotWithShape="0">
              <a:prstClr val="black">
                <a:alpha val="40000"/>
              </a:prstClr>
            </a:outerShdw>
          </a:effectLst>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town of Pompeii, Italy was buried by layers of ash from the nearby Mount Vesuvius in 79 CE. The unearthed archaeological site has revealed buildings, pottery and mosaic left intact.</a:t>
            </a:r>
          </a:p>
        </p:txBody>
      </p:sp>
    </p:spTree>
    <p:extLst>
      <p:ext uri="{BB962C8B-B14F-4D97-AF65-F5344CB8AC3E}">
        <p14:creationId xmlns:p14="http://schemas.microsoft.com/office/powerpoint/2010/main" val="4602633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Difference in Tourist Destinations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Places of Conflict (Auschwitz Concentration Camp, Poland)</a:t>
            </a:r>
          </a:p>
        </p:txBody>
      </p:sp>
      <p:sp>
        <p:nvSpPr>
          <p:cNvPr id="18" name="Content Placeholder 2"/>
          <p:cNvSpPr txBox="1">
            <a:spLocks/>
          </p:cNvSpPr>
          <p:nvPr/>
        </p:nvSpPr>
        <p:spPr>
          <a:xfrm>
            <a:off x="838199" y="1418136"/>
            <a:ext cx="10515600" cy="150629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Auschwitz Concentration Camp in Poland, tourists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feel for and pay their respects to the dead</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It is a death camp where millions of people especially the Jews were murdered in gas chambers during the Holocaust, a deadly time period of mass murder of the Jews under Nazi regime during WWII.</a:t>
            </a:r>
          </a:p>
        </p:txBody>
      </p:sp>
      <p:sp>
        <p:nvSpPr>
          <p:cNvPr id="6" name="Content Placeholder 2"/>
          <p:cNvSpPr txBox="1">
            <a:spLocks/>
          </p:cNvSpPr>
          <p:nvPr/>
        </p:nvSpPr>
        <p:spPr>
          <a:xfrm>
            <a:off x="1636424" y="6049745"/>
            <a:ext cx="8276597" cy="46009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Auschwitz Concentration Camp, Poland</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71290" y="2924432"/>
            <a:ext cx="4606866" cy="305972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504333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1 – How does the nature of tourism vary from place to place?</a:t>
            </a:r>
          </a:p>
        </p:txBody>
      </p:sp>
      <p:sp>
        <p:nvSpPr>
          <p:cNvPr id="5" name="Content Placeholder 2"/>
          <p:cNvSpPr txBox="1">
            <a:spLocks/>
          </p:cNvSpPr>
          <p:nvPr/>
        </p:nvSpPr>
        <p:spPr>
          <a:xfrm>
            <a:off x="838199" y="1418136"/>
            <a:ext cx="10515600" cy="38650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Who are the tourists?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do tourist destinations differ from one another?</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What factors affect the nature of tourism?</a:t>
            </a:r>
          </a:p>
        </p:txBody>
      </p:sp>
    </p:spTree>
    <p:extLst>
      <p:ext uri="{BB962C8B-B14F-4D97-AF65-F5344CB8AC3E}">
        <p14:creationId xmlns:p14="http://schemas.microsoft.com/office/powerpoint/2010/main" val="16899915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What factors affect the nature of tourism?</a:t>
            </a:r>
          </a:p>
        </p:txBody>
      </p:sp>
      <p:sp>
        <p:nvSpPr>
          <p:cNvPr id="18" name="Content Placeholder 2"/>
          <p:cNvSpPr txBox="1">
            <a:spLocks/>
          </p:cNvSpPr>
          <p:nvPr/>
        </p:nvSpPr>
        <p:spPr>
          <a:xfrm>
            <a:off x="838199" y="1418136"/>
            <a:ext cx="10515600" cy="75665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Tourism can be affected by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natural and human factors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625559883"/>
              </p:ext>
            </p:extLst>
          </p:nvPr>
        </p:nvGraphicFramePr>
        <p:xfrm>
          <a:off x="2147330" y="2326046"/>
          <a:ext cx="3091936" cy="1158240"/>
        </p:xfrm>
        <a:graphic>
          <a:graphicData uri="http://schemas.openxmlformats.org/drawingml/2006/table">
            <a:tbl>
              <a:tblPr firstRow="1" bandRow="1">
                <a:effectLst>
                  <a:outerShdw blurRad="50800" dist="38100" dir="2700000" algn="tl" rotWithShape="0">
                    <a:prstClr val="black">
                      <a:alpha val="40000"/>
                    </a:prstClr>
                  </a:outerShdw>
                </a:effectLst>
                <a:tableStyleId>{E929F9F4-4A8F-4326-A1B4-22849713DDAB}</a:tableStyleId>
              </a:tblPr>
              <a:tblGrid>
                <a:gridCol w="3091936">
                  <a:extLst>
                    <a:ext uri="{9D8B030D-6E8A-4147-A177-3AD203B41FA5}">
                      <a16:colId xmlns="" xmlns:a16="http://schemas.microsoft.com/office/drawing/2014/main" val="20000"/>
                    </a:ext>
                  </a:extLst>
                </a:gridCol>
              </a:tblGrid>
              <a:tr h="370840">
                <a:tc>
                  <a:txBody>
                    <a:bodyPr/>
                    <a:lstStyle/>
                    <a:p>
                      <a:r>
                        <a:rPr lang="en-US" sz="2400" dirty="0">
                          <a:effectLst>
                            <a:outerShdw blurRad="38100" dist="38100" dir="2700000" algn="tl">
                              <a:srgbClr val="000000">
                                <a:alpha val="43137"/>
                              </a:srgbClr>
                            </a:outerShdw>
                          </a:effectLst>
                          <a:latin typeface="Rockwell" panose="02060603020205020403" pitchFamily="18" charset="0"/>
                        </a:rPr>
                        <a:t>Natural</a:t>
                      </a:r>
                      <a:r>
                        <a:rPr lang="en-US" sz="2400" baseline="0" dirty="0">
                          <a:effectLst>
                            <a:outerShdw blurRad="38100" dist="38100" dir="2700000" algn="tl">
                              <a:srgbClr val="000000">
                                <a:alpha val="43137"/>
                              </a:srgbClr>
                            </a:outerShdw>
                          </a:effectLst>
                          <a:latin typeface="Rockwell" panose="02060603020205020403" pitchFamily="18" charset="0"/>
                        </a:rPr>
                        <a:t> Factors</a:t>
                      </a:r>
                      <a:endParaRPr lang="en-US" sz="24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 xmlns:a16="http://schemas.microsoft.com/office/drawing/2014/main" val="10000"/>
                  </a:ext>
                </a:extLst>
              </a:tr>
              <a:tr h="370840">
                <a:tc>
                  <a:txBody>
                    <a:bodyPr/>
                    <a:lstStyle/>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Type</a:t>
                      </a:r>
                      <a:r>
                        <a:rPr lang="en-US" sz="2000" baseline="0" dirty="0">
                          <a:effectLst>
                            <a:outerShdw blurRad="38100" dist="38100" dir="2700000" algn="tl">
                              <a:srgbClr val="000000">
                                <a:alpha val="43137"/>
                              </a:srgbClr>
                            </a:outerShdw>
                          </a:effectLst>
                          <a:latin typeface="Rockwell" panose="02060603020205020403" pitchFamily="18" charset="0"/>
                        </a:rPr>
                        <a:t> of landscapes</a:t>
                      </a:r>
                    </a:p>
                    <a:p>
                      <a:pPr marL="342900" indent="-342900">
                        <a:buFont typeface="Arial" panose="020B0604020202020204" pitchFamily="34" charset="0"/>
                        <a:buChar char="•"/>
                      </a:pPr>
                      <a:r>
                        <a:rPr lang="en-US" sz="2000" baseline="0" dirty="0">
                          <a:effectLst>
                            <a:outerShdw blurRad="38100" dist="38100" dir="2700000" algn="tl">
                              <a:srgbClr val="000000">
                                <a:alpha val="43137"/>
                              </a:srgbClr>
                            </a:outerShdw>
                          </a:effectLst>
                          <a:latin typeface="Rockwell" panose="02060603020205020403" pitchFamily="18" charset="0"/>
                        </a:rPr>
                        <a:t>Weather and climate</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 xmlns:a16="http://schemas.microsoft.com/office/drawing/2014/main" val="10001"/>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49204479"/>
              </p:ext>
            </p:extLst>
          </p:nvPr>
        </p:nvGraphicFramePr>
        <p:xfrm>
          <a:off x="5553675" y="2174789"/>
          <a:ext cx="3689178" cy="146304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3689178">
                  <a:extLst>
                    <a:ext uri="{9D8B030D-6E8A-4147-A177-3AD203B41FA5}">
                      <a16:colId xmlns="" xmlns:a16="http://schemas.microsoft.com/office/drawing/2014/main" val="20000"/>
                    </a:ext>
                  </a:extLst>
                </a:gridCol>
              </a:tblGrid>
              <a:tr h="370840">
                <a:tc>
                  <a:txBody>
                    <a:bodyPr/>
                    <a:lstStyle/>
                    <a:p>
                      <a:r>
                        <a:rPr lang="en-US" sz="2400" dirty="0">
                          <a:effectLst>
                            <a:outerShdw blurRad="38100" dist="38100" dir="2700000" algn="tl">
                              <a:srgbClr val="000000">
                                <a:alpha val="43137"/>
                              </a:srgbClr>
                            </a:outerShdw>
                          </a:effectLst>
                          <a:latin typeface="Rockwell" panose="02060603020205020403" pitchFamily="18" charset="0"/>
                        </a:rPr>
                        <a:t>Human</a:t>
                      </a:r>
                      <a:r>
                        <a:rPr lang="en-US" sz="2400" baseline="0" dirty="0">
                          <a:effectLst>
                            <a:outerShdw blurRad="38100" dist="38100" dir="2700000" algn="tl">
                              <a:srgbClr val="000000">
                                <a:alpha val="43137"/>
                              </a:srgbClr>
                            </a:outerShdw>
                          </a:effectLst>
                          <a:latin typeface="Rockwell" panose="02060603020205020403" pitchFamily="18" charset="0"/>
                        </a:rPr>
                        <a:t> Factors</a:t>
                      </a:r>
                      <a:endParaRPr lang="en-US" sz="24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 xmlns:a16="http://schemas.microsoft.com/office/drawing/2014/main" val="10000"/>
                  </a:ext>
                </a:extLst>
              </a:tr>
              <a:tr h="370840">
                <a:tc>
                  <a:txBody>
                    <a:bodyPr/>
                    <a:lstStyle/>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Cost of travelling</a:t>
                      </a:r>
                    </a:p>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Effectiveness</a:t>
                      </a:r>
                      <a:r>
                        <a:rPr lang="en-US" sz="2000" baseline="0" dirty="0">
                          <a:effectLst>
                            <a:outerShdw blurRad="38100" dist="38100" dir="2700000" algn="tl">
                              <a:srgbClr val="000000">
                                <a:alpha val="43137"/>
                              </a:srgbClr>
                            </a:outerShdw>
                          </a:effectLst>
                          <a:latin typeface="Rockwell" panose="02060603020205020403" pitchFamily="18" charset="0"/>
                        </a:rPr>
                        <a:t> of marketing</a:t>
                      </a:r>
                    </a:p>
                    <a:p>
                      <a:pPr marL="342900" indent="-342900">
                        <a:buFont typeface="Arial" panose="020B0604020202020204" pitchFamily="34" charset="0"/>
                        <a:buChar char="•"/>
                      </a:pPr>
                      <a:r>
                        <a:rPr lang="en-US" sz="2000" baseline="0" dirty="0">
                          <a:effectLst>
                            <a:outerShdw blurRad="38100" dist="38100" dir="2700000" algn="tl">
                              <a:srgbClr val="000000">
                                <a:alpha val="43137"/>
                              </a:srgbClr>
                            </a:outerShdw>
                          </a:effectLst>
                          <a:latin typeface="Rockwell" panose="02060603020205020403" pitchFamily="18" charset="0"/>
                        </a:rPr>
                        <a:t>Quality of infrastructure</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 xmlns:a16="http://schemas.microsoft.com/office/drawing/2014/main" val="10001"/>
                  </a:ext>
                </a:extLst>
              </a:tr>
            </a:tbl>
          </a:graphicData>
        </a:graphic>
      </p:graphicFrame>
      <p:sp>
        <p:nvSpPr>
          <p:cNvPr id="10" name="Content Placeholder 2"/>
          <p:cNvSpPr txBox="1">
            <a:spLocks/>
          </p:cNvSpPr>
          <p:nvPr/>
        </p:nvSpPr>
        <p:spPr>
          <a:xfrm>
            <a:off x="838199" y="3827703"/>
            <a:ext cx="10515600" cy="263076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Tourism is also affected by different groups of people that help promote it as an industry. The different groups are:</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Government</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Media</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International Organisations</a:t>
            </a:r>
          </a:p>
        </p:txBody>
      </p:sp>
    </p:spTree>
    <p:extLst>
      <p:ext uri="{BB962C8B-B14F-4D97-AF65-F5344CB8AC3E}">
        <p14:creationId xmlns:p14="http://schemas.microsoft.com/office/powerpoint/2010/main" val="15127285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Role of the Government in affecting Tourism</a:t>
            </a:r>
          </a:p>
        </p:txBody>
      </p:sp>
      <p:sp>
        <p:nvSpPr>
          <p:cNvPr id="18" name="Content Placeholder 2"/>
          <p:cNvSpPr txBox="1">
            <a:spLocks/>
          </p:cNvSpPr>
          <p:nvPr/>
        </p:nvSpPr>
        <p:spPr>
          <a:xfrm>
            <a:off x="838199" y="1418137"/>
            <a:ext cx="10515600" cy="223946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role of the government is crucial because it has the authority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grant visitors’ visas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dictate duration of stay</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make decisions in development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of hotels or casinos.</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It is the responsibility of the government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plan, fund and build tourism-related infrastructure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such as airports, roads and railways.</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2996570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Role of the Government in affecting Tourism</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Case Study of Singapore</a:t>
            </a:r>
          </a:p>
        </p:txBody>
      </p:sp>
      <p:sp>
        <p:nvSpPr>
          <p:cNvPr id="18" name="Content Placeholder 2"/>
          <p:cNvSpPr txBox="1">
            <a:spLocks/>
          </p:cNvSpPr>
          <p:nvPr/>
        </p:nvSpPr>
        <p:spPr>
          <a:xfrm>
            <a:off x="838199" y="1418137"/>
            <a:ext cx="10515600" cy="198409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Mandai Zoo,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River Safari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is in addition to the Night Safari. Such attractions cater to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diverse likes of tourists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More creative attractions are to give tourists more choices and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sustain repeated visits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5" name="Content Placeholder 2"/>
          <p:cNvSpPr txBox="1">
            <a:spLocks/>
          </p:cNvSpPr>
          <p:nvPr/>
        </p:nvSpPr>
        <p:spPr>
          <a:xfrm>
            <a:off x="3262183" y="6153664"/>
            <a:ext cx="5085652" cy="413634"/>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The River Safari at the Mandai Zoo</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9394" y="2708474"/>
            <a:ext cx="6011230" cy="337928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987452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Role of the Media in affecting Tourism</a:t>
            </a:r>
          </a:p>
        </p:txBody>
      </p:sp>
      <p:sp>
        <p:nvSpPr>
          <p:cNvPr id="18" name="Content Placeholder 2"/>
          <p:cNvSpPr txBox="1">
            <a:spLocks/>
          </p:cNvSpPr>
          <p:nvPr/>
        </p:nvSpPr>
        <p:spPr>
          <a:xfrm>
            <a:off x="838199" y="1418137"/>
            <a:ext cx="10515600" cy="223946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Media refers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channels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such as television, radio, newspapers, magazines and the Internet through which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information is disseminated to the public</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Tree>
    <p:extLst>
      <p:ext uri="{BB962C8B-B14F-4D97-AF65-F5344CB8AC3E}">
        <p14:creationId xmlns:p14="http://schemas.microsoft.com/office/powerpoint/2010/main" val="24427102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Role of the Media in affecting Tourism</a:t>
            </a:r>
          </a:p>
        </p:txBody>
      </p:sp>
      <p:sp>
        <p:nvSpPr>
          <p:cNvPr id="18" name="Content Placeholder 2"/>
          <p:cNvSpPr txBox="1">
            <a:spLocks/>
          </p:cNvSpPr>
          <p:nvPr/>
        </p:nvSpPr>
        <p:spPr>
          <a:xfrm>
            <a:off x="838199" y="1418137"/>
            <a:ext cx="10515600" cy="211589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Positive reports such as the friendliness of the local population, an interesting culture, good shopping opportunities and attractive scenery can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encourage tourists to visit</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On the other hand, negative reports such as those incidents of violence, disease outbreaks and natural disasters can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deter visitors both immediately and for many years to come</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graphicFrame>
        <p:nvGraphicFramePr>
          <p:cNvPr id="4" name="Table 3"/>
          <p:cNvGraphicFramePr>
            <a:graphicFrameLocks noGrp="1"/>
          </p:cNvGraphicFramePr>
          <p:nvPr>
            <p:extLst>
              <p:ext uri="{D42A27DB-BD31-4B8C-83A1-F6EECF244321}">
                <p14:modId xmlns:p14="http://schemas.microsoft.com/office/powerpoint/2010/main" val="2323636125"/>
              </p:ext>
            </p:extLst>
          </p:nvPr>
        </p:nvGraphicFramePr>
        <p:xfrm>
          <a:off x="1298832" y="3775905"/>
          <a:ext cx="4360562" cy="1524000"/>
        </p:xfrm>
        <a:graphic>
          <a:graphicData uri="http://schemas.openxmlformats.org/drawingml/2006/table">
            <a:tbl>
              <a:tblPr firstRow="1" bandRow="1">
                <a:effectLst>
                  <a:outerShdw blurRad="50800" dist="38100" dir="2700000" algn="tl" rotWithShape="0">
                    <a:prstClr val="black">
                      <a:alpha val="40000"/>
                    </a:prstClr>
                  </a:outerShdw>
                </a:effectLst>
                <a:tableStyleId>{125E5076-3810-47DD-B79F-674D7AD40C01}</a:tableStyleId>
              </a:tblPr>
              <a:tblGrid>
                <a:gridCol w="4360562">
                  <a:extLst>
                    <a:ext uri="{9D8B030D-6E8A-4147-A177-3AD203B41FA5}">
                      <a16:colId xmlns="" xmlns:a16="http://schemas.microsoft.com/office/drawing/2014/main" val="20000"/>
                    </a:ext>
                  </a:extLst>
                </a:gridCol>
              </a:tblGrid>
              <a:tr h="370840">
                <a:tc>
                  <a:txBody>
                    <a:bodyPr/>
                    <a:lstStyle/>
                    <a:p>
                      <a:r>
                        <a:rPr lang="en-US" sz="2400" dirty="0">
                          <a:effectLst>
                            <a:outerShdw blurRad="38100" dist="38100" dir="2700000" algn="tl">
                              <a:srgbClr val="000000">
                                <a:alpha val="43137"/>
                              </a:srgbClr>
                            </a:outerShdw>
                          </a:effectLst>
                          <a:latin typeface="Rockwell" panose="02060603020205020403" pitchFamily="18" charset="0"/>
                        </a:rPr>
                        <a:t>Example of a Positive</a:t>
                      </a:r>
                      <a:r>
                        <a:rPr lang="en-US" sz="2400" baseline="0" dirty="0">
                          <a:effectLst>
                            <a:outerShdw blurRad="38100" dist="38100" dir="2700000" algn="tl">
                              <a:srgbClr val="000000">
                                <a:alpha val="43137"/>
                              </a:srgbClr>
                            </a:outerShdw>
                          </a:effectLst>
                          <a:latin typeface="Rockwell" panose="02060603020205020403" pitchFamily="18" charset="0"/>
                        </a:rPr>
                        <a:t> Report</a:t>
                      </a:r>
                      <a:endParaRPr lang="en-US" sz="24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 xmlns:a16="http://schemas.microsoft.com/office/drawing/2014/main" val="10000"/>
                  </a:ext>
                </a:extLst>
              </a:tr>
              <a:tr h="370840">
                <a:tc>
                  <a:txBody>
                    <a:bodyPr/>
                    <a:lstStyle/>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TripAdvisor Votes Sicilian Beach The Best In The World</a:t>
                      </a:r>
                    </a:p>
                  </a:txBody>
                  <a:tcPr/>
                </a:tc>
                <a:extLst>
                  <a:ext uri="{0D108BD9-81ED-4DB2-BD59-A6C34878D82A}">
                    <a16:rowId xmlns="" xmlns:a16="http://schemas.microsoft.com/office/drawing/2014/main" val="10001"/>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471916686"/>
              </p:ext>
            </p:extLst>
          </p:nvPr>
        </p:nvGraphicFramePr>
        <p:xfrm>
          <a:off x="6006757" y="4249580"/>
          <a:ext cx="4578865" cy="1828800"/>
        </p:xfrm>
        <a:graphic>
          <a:graphicData uri="http://schemas.openxmlformats.org/drawingml/2006/table">
            <a:tbl>
              <a:tblPr firstRow="1" bandRow="1">
                <a:effectLst>
                  <a:outerShdw blurRad="50800" dist="38100" dir="2700000" algn="tl" rotWithShape="0">
                    <a:prstClr val="black">
                      <a:alpha val="40000"/>
                    </a:prstClr>
                  </a:outerShdw>
                </a:effectLst>
                <a:tableStyleId>{E929F9F4-4A8F-4326-A1B4-22849713DDAB}</a:tableStyleId>
              </a:tblPr>
              <a:tblGrid>
                <a:gridCol w="4578865">
                  <a:extLst>
                    <a:ext uri="{9D8B030D-6E8A-4147-A177-3AD203B41FA5}">
                      <a16:colId xmlns="" xmlns:a16="http://schemas.microsoft.com/office/drawing/2014/main" val="20000"/>
                    </a:ext>
                  </a:extLst>
                </a:gridCol>
              </a:tblGrid>
              <a:tr h="370840">
                <a:tc>
                  <a:txBody>
                    <a:bodyPr/>
                    <a:lstStyle/>
                    <a:p>
                      <a:r>
                        <a:rPr lang="en-US" sz="2400" dirty="0">
                          <a:effectLst>
                            <a:outerShdw blurRad="38100" dist="38100" dir="2700000" algn="tl">
                              <a:srgbClr val="000000">
                                <a:alpha val="43137"/>
                              </a:srgbClr>
                            </a:outerShdw>
                          </a:effectLst>
                          <a:latin typeface="Rockwell" panose="02060603020205020403" pitchFamily="18" charset="0"/>
                        </a:rPr>
                        <a:t>Example</a:t>
                      </a:r>
                      <a:r>
                        <a:rPr lang="en-US" sz="2400" baseline="0" dirty="0">
                          <a:effectLst>
                            <a:outerShdw blurRad="38100" dist="38100" dir="2700000" algn="tl">
                              <a:srgbClr val="000000">
                                <a:alpha val="43137"/>
                              </a:srgbClr>
                            </a:outerShdw>
                          </a:effectLst>
                          <a:latin typeface="Rockwell" panose="02060603020205020403" pitchFamily="18" charset="0"/>
                        </a:rPr>
                        <a:t> </a:t>
                      </a:r>
                      <a:r>
                        <a:rPr lang="en-US" sz="2400" dirty="0">
                          <a:effectLst>
                            <a:outerShdw blurRad="38100" dist="38100" dir="2700000" algn="tl">
                              <a:srgbClr val="000000">
                                <a:alpha val="43137"/>
                              </a:srgbClr>
                            </a:outerShdw>
                          </a:effectLst>
                          <a:latin typeface="Rockwell" panose="02060603020205020403" pitchFamily="18" charset="0"/>
                        </a:rPr>
                        <a:t>of a Negative</a:t>
                      </a:r>
                      <a:r>
                        <a:rPr lang="en-US" sz="2400" baseline="0" dirty="0">
                          <a:effectLst>
                            <a:outerShdw blurRad="38100" dist="38100" dir="2700000" algn="tl">
                              <a:srgbClr val="000000">
                                <a:alpha val="43137"/>
                              </a:srgbClr>
                            </a:outerShdw>
                          </a:effectLst>
                          <a:latin typeface="Rockwell" panose="02060603020205020403" pitchFamily="18" charset="0"/>
                        </a:rPr>
                        <a:t> Report</a:t>
                      </a:r>
                      <a:endParaRPr lang="en-US" sz="24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 xmlns:a16="http://schemas.microsoft.com/office/drawing/2014/main" val="10000"/>
                  </a:ext>
                </a:extLst>
              </a:tr>
              <a:tr h="370840">
                <a:tc>
                  <a:txBody>
                    <a:bodyPr/>
                    <a:lstStyle/>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Attack in Nice: 84 dead including many foreigners, 50 people 'between life and death'</a:t>
                      </a:r>
                    </a:p>
                  </a:txBody>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7704671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Role of the Media in affecting Tourism</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Case Study of a Travel Vlogger, Drew Binsky</a:t>
            </a:r>
          </a:p>
        </p:txBody>
      </p:sp>
      <p:sp>
        <p:nvSpPr>
          <p:cNvPr id="18" name="Content Placeholder 2"/>
          <p:cNvSpPr txBox="1">
            <a:spLocks/>
          </p:cNvSpPr>
          <p:nvPr/>
        </p:nvSpPr>
        <p:spPr>
          <a:xfrm>
            <a:off x="838199" y="1418137"/>
            <a:ext cx="10515600" cy="152277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Drew Binsky, a renowned YouTuber from Arizona, the United States, makes daily travel videos with purposes to inspire young adults to travel and shatter stereotypes that some regions in the world are unsafe. He has visited more than 150 countries since 2012 and is planning to visit every single country by 2021.</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8119" y="3006495"/>
            <a:ext cx="2743200" cy="2743200"/>
          </a:xfrm>
          <a:prstGeom prst="rect">
            <a:avLst/>
          </a:prstGeom>
          <a:effectLst>
            <a:outerShdw blurRad="50800" dist="38100" dir="2700000" algn="tl" rotWithShape="0">
              <a:prstClr val="black">
                <a:alpha val="40000"/>
              </a:prstClr>
            </a:outerShdw>
          </a:effec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33319" y="3196281"/>
            <a:ext cx="4715705" cy="2652584"/>
          </a:xfrm>
          <a:prstGeom prst="rect">
            <a:avLst/>
          </a:prstGeom>
          <a:effectLst>
            <a:outerShdw blurRad="50800" dist="38100" dir="2700000" algn="tl" rotWithShape="0">
              <a:prstClr val="black">
                <a:alpha val="40000"/>
              </a:prstClr>
            </a:outerShdw>
          </a:effectLst>
        </p:spPr>
      </p:pic>
      <p:sp>
        <p:nvSpPr>
          <p:cNvPr id="8" name="Content Placeholder 2"/>
          <p:cNvSpPr txBox="1">
            <a:spLocks/>
          </p:cNvSpPr>
          <p:nvPr/>
        </p:nvSpPr>
        <p:spPr>
          <a:xfrm>
            <a:off x="1598138" y="5939480"/>
            <a:ext cx="7990703" cy="704336"/>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Drew Binsky makes compelling videos such as his ‘$100 in 24 hours’ series which gained much popularity from the public.</a:t>
            </a:r>
          </a:p>
        </p:txBody>
      </p:sp>
    </p:spTree>
    <p:extLst>
      <p:ext uri="{BB962C8B-B14F-4D97-AF65-F5344CB8AC3E}">
        <p14:creationId xmlns:p14="http://schemas.microsoft.com/office/powerpoint/2010/main" val="8090335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Role of International Organisations in affecting Tourism</a:t>
            </a:r>
          </a:p>
        </p:txBody>
      </p:sp>
      <p:sp>
        <p:nvSpPr>
          <p:cNvPr id="18" name="Content Placeholder 2"/>
          <p:cNvSpPr txBox="1">
            <a:spLocks/>
          </p:cNvSpPr>
          <p:nvPr/>
        </p:nvSpPr>
        <p:spPr>
          <a:xfrm>
            <a:off x="838199" y="1418138"/>
            <a:ext cx="10515600" cy="137449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An international organisation is a group of different countries that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work together for a common purpose</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Reports produce by international organisations can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encourage or discourage tourists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in visiting a place.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7312" y="2792628"/>
            <a:ext cx="4678062" cy="2542425"/>
          </a:xfrm>
          <a:prstGeom prst="rect">
            <a:avLst/>
          </a:prstGeom>
          <a:effectLst>
            <a:outerShdw blurRad="50800" dist="38100" dir="2700000" algn="tl" rotWithShape="0">
              <a:prstClr val="black">
                <a:alpha val="40000"/>
              </a:prstClr>
            </a:outerShdw>
          </a:effectLst>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t="2402" b="21922"/>
          <a:stretch/>
        </p:blipFill>
        <p:spPr>
          <a:xfrm>
            <a:off x="7035112" y="2591853"/>
            <a:ext cx="2801092" cy="2743200"/>
          </a:xfrm>
          <a:prstGeom prst="rect">
            <a:avLst/>
          </a:prstGeom>
          <a:effectLst>
            <a:outerShdw blurRad="50800" dist="38100" dir="2700000" algn="tl" rotWithShape="0">
              <a:prstClr val="black">
                <a:alpha val="40000"/>
              </a:prstClr>
            </a:outerShdw>
          </a:effectLst>
        </p:spPr>
      </p:pic>
      <p:sp>
        <p:nvSpPr>
          <p:cNvPr id="8" name="Content Placeholder 2"/>
          <p:cNvSpPr txBox="1">
            <a:spLocks/>
          </p:cNvSpPr>
          <p:nvPr/>
        </p:nvSpPr>
        <p:spPr>
          <a:xfrm>
            <a:off x="189472" y="5449328"/>
            <a:ext cx="11813058" cy="860855"/>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spcBef>
                <a:spcPts val="500"/>
              </a:spcBef>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Logos of some international organisations which include </a:t>
            </a:r>
            <a:r>
              <a:rPr lang="en-US" sz="2200" b="1" dirty="0">
                <a:solidFill>
                  <a:schemeClr val="bg1"/>
                </a:solidFill>
                <a:effectLst>
                  <a:outerShdw blurRad="38100" dist="38100" dir="2700000" algn="tl">
                    <a:srgbClr val="000000">
                      <a:alpha val="43137"/>
                    </a:srgbClr>
                  </a:outerShdw>
                </a:effectLst>
                <a:latin typeface="Rockwell" panose="02060603020205020403" pitchFamily="18" charset="0"/>
              </a:rPr>
              <a:t>LEFT:</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Organisation for Economic Co-operation and Development (OECD) and </a:t>
            </a:r>
            <a:r>
              <a:rPr lang="en-US" sz="2200" b="1" dirty="0">
                <a:solidFill>
                  <a:schemeClr val="bg1"/>
                </a:solidFill>
                <a:effectLst>
                  <a:outerShdw blurRad="38100" dist="38100" dir="2700000" algn="tl">
                    <a:srgbClr val="000000">
                      <a:alpha val="43137"/>
                    </a:srgbClr>
                  </a:outerShdw>
                </a:effectLst>
                <a:latin typeface="Rockwell" panose="02060603020205020403" pitchFamily="18" charset="0"/>
              </a:rPr>
              <a:t>RIGHT:</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World Health Organisation (WHO)</a:t>
            </a:r>
            <a:endParaRPr lang="en-US" sz="2200" b="1"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8072456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Role of International Organisations in affecting Tourism</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Case Study of the World Health Organisation (WHO)</a:t>
            </a:r>
          </a:p>
        </p:txBody>
      </p:sp>
      <p:sp>
        <p:nvSpPr>
          <p:cNvPr id="18" name="Content Placeholder 2"/>
          <p:cNvSpPr txBox="1">
            <a:spLocks/>
          </p:cNvSpPr>
          <p:nvPr/>
        </p:nvSpPr>
        <p:spPr>
          <a:xfrm>
            <a:off x="838199" y="1418138"/>
            <a:ext cx="10515600" cy="119325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The role of the World Health Organisation (WHO) in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giving health advisories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on outbreak of viruses in certain regions may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temporarily influence tourists’ travel plans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deter them from visiting currently affected places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Tree>
    <p:extLst>
      <p:ext uri="{BB962C8B-B14F-4D97-AF65-F5344CB8AC3E}">
        <p14:creationId xmlns:p14="http://schemas.microsoft.com/office/powerpoint/2010/main" val="2929025067"/>
      </p:ext>
    </p:extLst>
  </p:cSld>
  <p:clrMapOvr>
    <a:masterClrMapping/>
  </p:clrMapOvr>
</p:sld>
</file>

<file path=ppt/theme/theme1.xml><?xml version="1.0" encoding="utf-8"?>
<a:theme xmlns:a="http://schemas.openxmlformats.org/drawingml/2006/main" name="Office Them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1591</TotalTime>
  <Words>1934</Words>
  <Application>Microsoft Office PowerPoint</Application>
  <PresentationFormat>Widescreen</PresentationFormat>
  <Paragraphs>178</Paragraphs>
  <Slides>32</Slides>
  <Notes>28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Calibri Light</vt:lpstr>
      <vt:lpstr>Rockwell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Sky123.Org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Ray Zin</dc:creator>
  <cp:lastModifiedBy>usr</cp:lastModifiedBy>
  <cp:revision>246</cp:revision>
  <dcterms:created xsi:type="dcterms:W3CDTF">2018-06-19T13:44:59Z</dcterms:created>
  <dcterms:modified xsi:type="dcterms:W3CDTF">2019-05-12T03:03:36Z</dcterms:modified>
</cp:coreProperties>
</file>