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7" r:id="rId2"/>
    <p:sldId id="258" r:id="rId3"/>
    <p:sldId id="259" r:id="rId4"/>
    <p:sldId id="260" r:id="rId5"/>
    <p:sldId id="261" r:id="rId6"/>
    <p:sldId id="279" r:id="rId7"/>
    <p:sldId id="275" r:id="rId8"/>
    <p:sldId id="276" r:id="rId9"/>
    <p:sldId id="262" r:id="rId10"/>
    <p:sldId id="277" r:id="rId11"/>
    <p:sldId id="278" r:id="rId12"/>
    <p:sldId id="264" r:id="rId13"/>
    <p:sldId id="266" r:id="rId14"/>
    <p:sldId id="280" r:id="rId15"/>
    <p:sldId id="267" r:id="rId16"/>
    <p:sldId id="281" r:id="rId17"/>
    <p:sldId id="282" r:id="rId18"/>
    <p:sldId id="284" r:id="rId19"/>
    <p:sldId id="285" r:id="rId20"/>
    <p:sldId id="286" r:id="rId21"/>
    <p:sldId id="287" r:id="rId22"/>
    <p:sldId id="265" r:id="rId23"/>
    <p:sldId id="263" r:id="rId24"/>
    <p:sldId id="288" r:id="rId25"/>
    <p:sldId id="289" r:id="rId26"/>
    <p:sldId id="290" r:id="rId27"/>
    <p:sldId id="291" r:id="rId28"/>
    <p:sldId id="292" r:id="rId29"/>
    <p:sldId id="268" r:id="rId30"/>
    <p:sldId id="293" r:id="rId31"/>
    <p:sldId id="269" r:id="rId32"/>
    <p:sldId id="294" r:id="rId33"/>
    <p:sldId id="295" r:id="rId34"/>
    <p:sldId id="270" r:id="rId35"/>
    <p:sldId id="271" r:id="rId36"/>
    <p:sldId id="272" r:id="rId37"/>
    <p:sldId id="296" r:id="rId38"/>
    <p:sldId id="297" r:id="rId39"/>
    <p:sldId id="298" r:id="rId40"/>
    <p:sldId id="299" r:id="rId41"/>
    <p:sldId id="300" r:id="rId42"/>
    <p:sldId id="301" r:id="rId43"/>
    <p:sldId id="273" r:id="rId44"/>
    <p:sldId id="274" r:id="rId45"/>
    <p:sldId id="302" r:id="rId46"/>
    <p:sldId id="303" r:id="rId47"/>
    <p:sldId id="304" r:id="rId48"/>
    <p:sldId id="305" r:id="rId49"/>
    <p:sldId id="306" r:id="rId50"/>
    <p:sldId id="307" r:id="rId51"/>
    <p:sldId id="308"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31" autoAdjust="0"/>
    <p:restoredTop sz="94660"/>
  </p:normalViewPr>
  <p:slideViewPr>
    <p:cSldViewPr snapToGrid="0">
      <p:cViewPr varScale="1">
        <p:scale>
          <a:sx n="69" d="100"/>
          <a:sy n="69" d="100"/>
        </p:scale>
        <p:origin x="66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7BE48-F1E4-4F46-83B7-12D5B7C2C170}" type="datetimeFigureOut">
              <a:rPr lang="en-US" smtClean="0"/>
              <a:t>7/30/2019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ED690-548D-40AB-BD14-E9768CB5EB4F}" type="slidenum">
              <a:rPr lang="en-US" smtClean="0"/>
              <a:t>‹#›</a:t>
            </a:fld>
            <a:endParaRPr lang="en-US"/>
          </a:p>
        </p:txBody>
      </p:sp>
    </p:spTree>
    <p:extLst>
      <p:ext uri="{BB962C8B-B14F-4D97-AF65-F5344CB8AC3E}">
        <p14:creationId xmlns:p14="http://schemas.microsoft.com/office/powerpoint/2010/main" val="10635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a:p>
        </p:txBody>
      </p:sp>
    </p:spTree>
    <p:extLst>
      <p:ext uri="{BB962C8B-B14F-4D97-AF65-F5344CB8AC3E}">
        <p14:creationId xmlns:p14="http://schemas.microsoft.com/office/powerpoint/2010/main" val="305578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a:p>
        </p:txBody>
      </p:sp>
    </p:spTree>
    <p:extLst>
      <p:ext uri="{BB962C8B-B14F-4D97-AF65-F5344CB8AC3E}">
        <p14:creationId xmlns:p14="http://schemas.microsoft.com/office/powerpoint/2010/main" val="445891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6</a:t>
            </a:fld>
            <a:endParaRPr lang="en-US"/>
          </a:p>
        </p:txBody>
      </p:sp>
    </p:spTree>
    <p:extLst>
      <p:ext uri="{BB962C8B-B14F-4D97-AF65-F5344CB8AC3E}">
        <p14:creationId xmlns:p14="http://schemas.microsoft.com/office/powerpoint/2010/main" val="3660812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7</a:t>
            </a:fld>
            <a:endParaRPr lang="en-US"/>
          </a:p>
        </p:txBody>
      </p:sp>
    </p:spTree>
    <p:extLst>
      <p:ext uri="{BB962C8B-B14F-4D97-AF65-F5344CB8AC3E}">
        <p14:creationId xmlns:p14="http://schemas.microsoft.com/office/powerpoint/2010/main" val="2756654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a:p>
        </p:txBody>
      </p:sp>
    </p:spTree>
    <p:extLst>
      <p:ext uri="{BB962C8B-B14F-4D97-AF65-F5344CB8AC3E}">
        <p14:creationId xmlns:p14="http://schemas.microsoft.com/office/powerpoint/2010/main" val="127691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10</a:t>
            </a:fld>
            <a:endParaRPr lang="en-US"/>
          </a:p>
        </p:txBody>
      </p:sp>
    </p:spTree>
    <p:extLst>
      <p:ext uri="{BB962C8B-B14F-4D97-AF65-F5344CB8AC3E}">
        <p14:creationId xmlns:p14="http://schemas.microsoft.com/office/powerpoint/2010/main" val="2937927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a:p>
        </p:txBody>
      </p:sp>
    </p:spTree>
    <p:extLst>
      <p:ext uri="{BB962C8B-B14F-4D97-AF65-F5344CB8AC3E}">
        <p14:creationId xmlns:p14="http://schemas.microsoft.com/office/powerpoint/2010/main" val="2692079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a:p>
        </p:txBody>
      </p:sp>
    </p:spTree>
    <p:extLst>
      <p:ext uri="{BB962C8B-B14F-4D97-AF65-F5344CB8AC3E}">
        <p14:creationId xmlns:p14="http://schemas.microsoft.com/office/powerpoint/2010/main" val="4142514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14</a:t>
            </a:fld>
            <a:endParaRPr lang="en-US"/>
          </a:p>
        </p:txBody>
      </p:sp>
    </p:spTree>
    <p:extLst>
      <p:ext uri="{BB962C8B-B14F-4D97-AF65-F5344CB8AC3E}">
        <p14:creationId xmlns:p14="http://schemas.microsoft.com/office/powerpoint/2010/main" val="3142761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15</a:t>
            </a:fld>
            <a:endParaRPr lang="en-US"/>
          </a:p>
        </p:txBody>
      </p:sp>
    </p:spTree>
    <p:extLst>
      <p:ext uri="{BB962C8B-B14F-4D97-AF65-F5344CB8AC3E}">
        <p14:creationId xmlns:p14="http://schemas.microsoft.com/office/powerpoint/2010/main" val="1259718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a:p>
        </p:txBody>
      </p:sp>
    </p:spTree>
    <p:extLst>
      <p:ext uri="{BB962C8B-B14F-4D97-AF65-F5344CB8AC3E}">
        <p14:creationId xmlns:p14="http://schemas.microsoft.com/office/powerpoint/2010/main" val="3034417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17</a:t>
            </a:fld>
            <a:endParaRPr lang="en-US"/>
          </a:p>
        </p:txBody>
      </p:sp>
    </p:spTree>
    <p:extLst>
      <p:ext uri="{BB962C8B-B14F-4D97-AF65-F5344CB8AC3E}">
        <p14:creationId xmlns:p14="http://schemas.microsoft.com/office/powerpoint/2010/main" val="2757705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18</a:t>
            </a:fld>
            <a:endParaRPr lang="en-US"/>
          </a:p>
        </p:txBody>
      </p:sp>
    </p:spTree>
    <p:extLst>
      <p:ext uri="{BB962C8B-B14F-4D97-AF65-F5344CB8AC3E}">
        <p14:creationId xmlns:p14="http://schemas.microsoft.com/office/powerpoint/2010/main" val="2361588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a:p>
        </p:txBody>
      </p:sp>
    </p:spTree>
    <p:extLst>
      <p:ext uri="{BB962C8B-B14F-4D97-AF65-F5344CB8AC3E}">
        <p14:creationId xmlns:p14="http://schemas.microsoft.com/office/powerpoint/2010/main" val="1165423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a:p>
        </p:txBody>
      </p:sp>
    </p:spTree>
    <p:extLst>
      <p:ext uri="{BB962C8B-B14F-4D97-AF65-F5344CB8AC3E}">
        <p14:creationId xmlns:p14="http://schemas.microsoft.com/office/powerpoint/2010/main" val="121245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a:p>
        </p:txBody>
      </p:sp>
    </p:spTree>
    <p:extLst>
      <p:ext uri="{BB962C8B-B14F-4D97-AF65-F5344CB8AC3E}">
        <p14:creationId xmlns:p14="http://schemas.microsoft.com/office/powerpoint/2010/main" val="3454197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23</a:t>
            </a:fld>
            <a:endParaRPr lang="en-US"/>
          </a:p>
        </p:txBody>
      </p:sp>
    </p:spTree>
    <p:extLst>
      <p:ext uri="{BB962C8B-B14F-4D97-AF65-F5344CB8AC3E}">
        <p14:creationId xmlns:p14="http://schemas.microsoft.com/office/powerpoint/2010/main" val="2031568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24</a:t>
            </a:fld>
            <a:endParaRPr lang="en-US"/>
          </a:p>
        </p:txBody>
      </p:sp>
    </p:spTree>
    <p:extLst>
      <p:ext uri="{BB962C8B-B14F-4D97-AF65-F5344CB8AC3E}">
        <p14:creationId xmlns:p14="http://schemas.microsoft.com/office/powerpoint/2010/main" val="3329113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25</a:t>
            </a:fld>
            <a:endParaRPr lang="en-US"/>
          </a:p>
        </p:txBody>
      </p:sp>
    </p:spTree>
    <p:extLst>
      <p:ext uri="{BB962C8B-B14F-4D97-AF65-F5344CB8AC3E}">
        <p14:creationId xmlns:p14="http://schemas.microsoft.com/office/powerpoint/2010/main" val="38192402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26</a:t>
            </a:fld>
            <a:endParaRPr lang="en-US"/>
          </a:p>
        </p:txBody>
      </p:sp>
    </p:spTree>
    <p:extLst>
      <p:ext uri="{BB962C8B-B14F-4D97-AF65-F5344CB8AC3E}">
        <p14:creationId xmlns:p14="http://schemas.microsoft.com/office/powerpoint/2010/main" val="3750480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27</a:t>
            </a:fld>
            <a:endParaRPr lang="en-US"/>
          </a:p>
        </p:txBody>
      </p:sp>
    </p:spTree>
    <p:extLst>
      <p:ext uri="{BB962C8B-B14F-4D97-AF65-F5344CB8AC3E}">
        <p14:creationId xmlns:p14="http://schemas.microsoft.com/office/powerpoint/2010/main" val="23795551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28</a:t>
            </a:fld>
            <a:endParaRPr lang="en-US"/>
          </a:p>
        </p:txBody>
      </p:sp>
    </p:spTree>
    <p:extLst>
      <p:ext uri="{BB962C8B-B14F-4D97-AF65-F5344CB8AC3E}">
        <p14:creationId xmlns:p14="http://schemas.microsoft.com/office/powerpoint/2010/main" val="3691940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30</a:t>
            </a:fld>
            <a:endParaRPr lang="en-US"/>
          </a:p>
        </p:txBody>
      </p:sp>
    </p:spTree>
    <p:extLst>
      <p:ext uri="{BB962C8B-B14F-4D97-AF65-F5344CB8AC3E}">
        <p14:creationId xmlns:p14="http://schemas.microsoft.com/office/powerpoint/2010/main" val="2866092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32</a:t>
            </a:fld>
            <a:endParaRPr lang="en-US"/>
          </a:p>
        </p:txBody>
      </p:sp>
    </p:spTree>
    <p:extLst>
      <p:ext uri="{BB962C8B-B14F-4D97-AF65-F5344CB8AC3E}">
        <p14:creationId xmlns:p14="http://schemas.microsoft.com/office/powerpoint/2010/main" val="29280016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33</a:t>
            </a:fld>
            <a:endParaRPr lang="en-US"/>
          </a:p>
        </p:txBody>
      </p:sp>
    </p:spTree>
    <p:extLst>
      <p:ext uri="{BB962C8B-B14F-4D97-AF65-F5344CB8AC3E}">
        <p14:creationId xmlns:p14="http://schemas.microsoft.com/office/powerpoint/2010/main" val="40131054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35</a:t>
            </a:fld>
            <a:endParaRPr lang="en-US"/>
          </a:p>
        </p:txBody>
      </p:sp>
    </p:spTree>
    <p:extLst>
      <p:ext uri="{BB962C8B-B14F-4D97-AF65-F5344CB8AC3E}">
        <p14:creationId xmlns:p14="http://schemas.microsoft.com/office/powerpoint/2010/main" val="889024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36</a:t>
            </a:fld>
            <a:endParaRPr lang="en-US"/>
          </a:p>
        </p:txBody>
      </p:sp>
    </p:spTree>
    <p:extLst>
      <p:ext uri="{BB962C8B-B14F-4D97-AF65-F5344CB8AC3E}">
        <p14:creationId xmlns:p14="http://schemas.microsoft.com/office/powerpoint/2010/main" val="32315500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37</a:t>
            </a:fld>
            <a:endParaRPr lang="en-US"/>
          </a:p>
        </p:txBody>
      </p:sp>
    </p:spTree>
    <p:extLst>
      <p:ext uri="{BB962C8B-B14F-4D97-AF65-F5344CB8AC3E}">
        <p14:creationId xmlns:p14="http://schemas.microsoft.com/office/powerpoint/2010/main" val="1482838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38</a:t>
            </a:fld>
            <a:endParaRPr lang="en-US"/>
          </a:p>
        </p:txBody>
      </p:sp>
    </p:spTree>
    <p:extLst>
      <p:ext uri="{BB962C8B-B14F-4D97-AF65-F5344CB8AC3E}">
        <p14:creationId xmlns:p14="http://schemas.microsoft.com/office/powerpoint/2010/main" val="2240265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39</a:t>
            </a:fld>
            <a:endParaRPr lang="en-US"/>
          </a:p>
        </p:txBody>
      </p:sp>
    </p:spTree>
    <p:extLst>
      <p:ext uri="{BB962C8B-B14F-4D97-AF65-F5344CB8AC3E}">
        <p14:creationId xmlns:p14="http://schemas.microsoft.com/office/powerpoint/2010/main" val="25497602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40</a:t>
            </a:fld>
            <a:endParaRPr lang="en-US"/>
          </a:p>
        </p:txBody>
      </p:sp>
    </p:spTree>
    <p:extLst>
      <p:ext uri="{BB962C8B-B14F-4D97-AF65-F5344CB8AC3E}">
        <p14:creationId xmlns:p14="http://schemas.microsoft.com/office/powerpoint/2010/main" val="11615835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41</a:t>
            </a:fld>
            <a:endParaRPr lang="en-US"/>
          </a:p>
        </p:txBody>
      </p:sp>
    </p:spTree>
    <p:extLst>
      <p:ext uri="{BB962C8B-B14F-4D97-AF65-F5344CB8AC3E}">
        <p14:creationId xmlns:p14="http://schemas.microsoft.com/office/powerpoint/2010/main" val="2505723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42</a:t>
            </a:fld>
            <a:endParaRPr lang="en-US"/>
          </a:p>
        </p:txBody>
      </p:sp>
    </p:spTree>
    <p:extLst>
      <p:ext uri="{BB962C8B-B14F-4D97-AF65-F5344CB8AC3E}">
        <p14:creationId xmlns:p14="http://schemas.microsoft.com/office/powerpoint/2010/main" val="3899833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44</a:t>
            </a:fld>
            <a:endParaRPr lang="en-US"/>
          </a:p>
        </p:txBody>
      </p:sp>
    </p:spTree>
    <p:extLst>
      <p:ext uri="{BB962C8B-B14F-4D97-AF65-F5344CB8AC3E}">
        <p14:creationId xmlns:p14="http://schemas.microsoft.com/office/powerpoint/2010/main" val="18004649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45</a:t>
            </a:fld>
            <a:endParaRPr lang="en-US"/>
          </a:p>
        </p:txBody>
      </p:sp>
    </p:spTree>
    <p:extLst>
      <p:ext uri="{BB962C8B-B14F-4D97-AF65-F5344CB8AC3E}">
        <p14:creationId xmlns:p14="http://schemas.microsoft.com/office/powerpoint/2010/main" val="1201265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46</a:t>
            </a:fld>
            <a:endParaRPr lang="en-US"/>
          </a:p>
        </p:txBody>
      </p:sp>
    </p:spTree>
    <p:extLst>
      <p:ext uri="{BB962C8B-B14F-4D97-AF65-F5344CB8AC3E}">
        <p14:creationId xmlns:p14="http://schemas.microsoft.com/office/powerpoint/2010/main" val="28239968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47</a:t>
            </a:fld>
            <a:endParaRPr lang="en-US"/>
          </a:p>
        </p:txBody>
      </p:sp>
    </p:spTree>
    <p:extLst>
      <p:ext uri="{BB962C8B-B14F-4D97-AF65-F5344CB8AC3E}">
        <p14:creationId xmlns:p14="http://schemas.microsoft.com/office/powerpoint/2010/main" val="20020054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48</a:t>
            </a:fld>
            <a:endParaRPr lang="en-US"/>
          </a:p>
        </p:txBody>
      </p:sp>
    </p:spTree>
    <p:extLst>
      <p:ext uri="{BB962C8B-B14F-4D97-AF65-F5344CB8AC3E}">
        <p14:creationId xmlns:p14="http://schemas.microsoft.com/office/powerpoint/2010/main" val="35629338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49</a:t>
            </a:fld>
            <a:endParaRPr lang="en-US"/>
          </a:p>
        </p:txBody>
      </p:sp>
    </p:spTree>
    <p:extLst>
      <p:ext uri="{BB962C8B-B14F-4D97-AF65-F5344CB8AC3E}">
        <p14:creationId xmlns:p14="http://schemas.microsoft.com/office/powerpoint/2010/main" val="33653153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50</a:t>
            </a:fld>
            <a:endParaRPr lang="en-US"/>
          </a:p>
        </p:txBody>
      </p:sp>
    </p:spTree>
    <p:extLst>
      <p:ext uri="{BB962C8B-B14F-4D97-AF65-F5344CB8AC3E}">
        <p14:creationId xmlns:p14="http://schemas.microsoft.com/office/powerpoint/2010/main" val="17033302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51</a:t>
            </a:fld>
            <a:endParaRPr lang="en-US"/>
          </a:p>
        </p:txBody>
      </p:sp>
    </p:spTree>
    <p:extLst>
      <p:ext uri="{BB962C8B-B14F-4D97-AF65-F5344CB8AC3E}">
        <p14:creationId xmlns:p14="http://schemas.microsoft.com/office/powerpoint/2010/main" val="1069700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39BF4-510E-47FA-AFDB-E78AB00DFA7E}" type="datetimeFigureOut">
              <a:rPr lang="en-US" smtClean="0"/>
              <a:t>7/30/2019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75571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7/30/2019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38532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39BF4-510E-47FA-AFDB-E78AB00DFA7E}" type="datetimeFigureOut">
              <a:rPr lang="en-US" smtClean="0"/>
              <a:t>7/30/2019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14132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D39BF4-510E-47FA-AFDB-E78AB00DFA7E}" type="datetimeFigureOut">
              <a:rPr lang="en-US" smtClean="0"/>
              <a:t>7/30/2019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95761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D39BF4-510E-47FA-AFDB-E78AB00DFA7E}" type="datetimeFigureOut">
              <a:rPr lang="en-US" smtClean="0"/>
              <a:t>7/30/2019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5473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D39BF4-510E-47FA-AFDB-E78AB00DFA7E}" type="datetimeFigureOut">
              <a:rPr lang="en-US" smtClean="0"/>
              <a:t>7/30/2019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9146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39BF4-510E-47FA-AFDB-E78AB00DFA7E}" type="datetimeFigureOut">
              <a:rPr lang="en-US" smtClean="0"/>
              <a:t>7/30/2019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4261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7/30/2019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984295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7/30/2019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26249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7/30/2019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424252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7/30/2019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079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5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39BF4-510E-47FA-AFDB-E78AB00DFA7E}" type="datetimeFigureOut">
              <a:rPr lang="en-US" smtClean="0"/>
              <a:t>7/30/2019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5B22-7F6B-434A-AEEA-2F500E6D9FD2}" type="slidenum">
              <a:rPr lang="en-US" smtClean="0"/>
              <a:t>‹#›</a:t>
            </a:fld>
            <a:endParaRPr lang="en-US"/>
          </a:p>
        </p:txBody>
      </p:sp>
    </p:spTree>
    <p:extLst>
      <p:ext uri="{BB962C8B-B14F-4D97-AF65-F5344CB8AC3E}">
        <p14:creationId xmlns:p14="http://schemas.microsoft.com/office/powerpoint/2010/main" val="200042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88540" y="1214438"/>
            <a:ext cx="10214919" cy="23876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4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Chapter 3 – Health and Diseases</a:t>
            </a:r>
          </a:p>
        </p:txBody>
      </p:sp>
      <p:sp>
        <p:nvSpPr>
          <p:cNvPr id="5" name="Subtitle 2"/>
          <p:cNvSpPr txBox="1">
            <a:spLocks/>
          </p:cNvSpPr>
          <p:nvPr/>
        </p:nvSpPr>
        <p:spPr>
          <a:xfrm>
            <a:off x="1524000" y="3602038"/>
            <a:ext cx="9144000" cy="1655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Tree>
    <p:extLst>
      <p:ext uri="{BB962C8B-B14F-4D97-AF65-F5344CB8AC3E}">
        <p14:creationId xmlns:p14="http://schemas.microsoft.com/office/powerpoint/2010/main" val="45293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
        <p:nvSpPr>
          <p:cNvPr id="5" name="Content Placeholder 2"/>
          <p:cNvSpPr txBox="1">
            <a:spLocks/>
          </p:cNvSpPr>
          <p:nvPr/>
        </p:nvSpPr>
        <p:spPr>
          <a:xfrm>
            <a:off x="838199" y="1418136"/>
            <a:ext cx="10515600" cy="48014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scale at which diseases occur?	</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malaria?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HIV/AIDS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Groups vulnerable to HIV/AIDS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HIV/AIDS?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77183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Examples include Measles (700BC-1963), Black Death (165-190), Spanish Flu (1918-1919), SARS (2003) etc.</a:t>
            </a:r>
          </a:p>
        </p:txBody>
      </p:sp>
    </p:spTree>
    <p:extLst>
      <p:ext uri="{BB962C8B-B14F-4D97-AF65-F5344CB8AC3E}">
        <p14:creationId xmlns:p14="http://schemas.microsoft.com/office/powerpoint/2010/main" val="3802671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
        <p:nvSpPr>
          <p:cNvPr id="5" name="Content Placeholder 2"/>
          <p:cNvSpPr txBox="1">
            <a:spLocks/>
          </p:cNvSpPr>
          <p:nvPr/>
        </p:nvSpPr>
        <p:spPr>
          <a:xfrm>
            <a:off x="838199" y="1418136"/>
            <a:ext cx="10515600" cy="48014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is the scale at which diseases occur?	</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malaria?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HIV/AIDS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Groups vulnerable to HIV/AIDS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HIV/AIDS?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745938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the scale at which diseases occur?	</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Diseases occur on different geographic scales. Some affect a community within a city; others affect people in many continents at the same time.</a:t>
            </a:r>
          </a:p>
        </p:txBody>
      </p:sp>
    </p:spTree>
    <p:extLst>
      <p:ext uri="{BB962C8B-B14F-4D97-AF65-F5344CB8AC3E}">
        <p14:creationId xmlns:p14="http://schemas.microsoft.com/office/powerpoint/2010/main" val="1380618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Types of Diseases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Endemic</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Endemic diseases are diseases that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consistently occur in an area or community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 example is</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 malaria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1228771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Types of Diseases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Epidemic	</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Epidemic is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rapid spread of an infectious disease following an outbreak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on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regional scale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may occur every 2 or 3 years, usually affecting a small percentage of the population.</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 example of an epidemic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cholera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2829044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Types of Diseases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Pandemic</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Pandemic is the spread of an infectious disease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over a large region, an entire country, entire continent or on a global scale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claiming millions of lives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over 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extensive geographical area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 example is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1918-1919 Spanish Flu</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which is one of the deadliest pandemics. It killed 50 to 100 million people.</a:t>
            </a:r>
          </a:p>
        </p:txBody>
      </p:sp>
    </p:spTree>
    <p:extLst>
      <p:ext uri="{BB962C8B-B14F-4D97-AF65-F5344CB8AC3E}">
        <p14:creationId xmlns:p14="http://schemas.microsoft.com/office/powerpoint/2010/main" val="1887589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
        <p:nvSpPr>
          <p:cNvPr id="5" name="Content Placeholder 2"/>
          <p:cNvSpPr txBox="1">
            <a:spLocks/>
          </p:cNvSpPr>
          <p:nvPr/>
        </p:nvSpPr>
        <p:spPr>
          <a:xfrm>
            <a:off x="838199" y="1418136"/>
            <a:ext cx="10515600" cy="48014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scale at which diseases occur?	</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is malaria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malaria?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HIV/AIDS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Groups vulnerable to HIV/AIDS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HIV/AIDS?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60306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Malaria is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life-threatening disease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caused by a parasite. It is transmitted from person to person via living organisms, commonly insects such as mosquitoes.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Female mosquitoes of the Anopheles species transmit malaria. </a:t>
            </a:r>
          </a:p>
        </p:txBody>
      </p:sp>
    </p:spTree>
    <p:extLst>
      <p:ext uri="{BB962C8B-B14F-4D97-AF65-F5344CB8AC3E}">
        <p14:creationId xmlns:p14="http://schemas.microsoft.com/office/powerpoint/2010/main" val="3212369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p:txBody>
      </p:sp>
      <p:sp>
        <p:nvSpPr>
          <p:cNvPr id="18" name="Content Placeholder 2"/>
          <p:cNvSpPr txBox="1">
            <a:spLocks/>
          </p:cNvSpPr>
          <p:nvPr/>
        </p:nvSpPr>
        <p:spPr>
          <a:xfrm>
            <a:off x="838199" y="1418136"/>
            <a:ext cx="5422558" cy="429892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transmission of malaria is as follows.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 mosquito takes blood from a human infected with malaria parasites.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Malaria parasites enter and infect the mosquito.</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infected mosquito bites another human. Malaria parasites are then injected into that person. The parasites migrate to the liver where they can reproduce and spread into the bloodstream.</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8131" y="1526059"/>
            <a:ext cx="5093229" cy="4191000"/>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7004828" y="5758249"/>
            <a:ext cx="4219833" cy="7731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 diagram depicting the transmission of malaria.</a:t>
            </a:r>
          </a:p>
        </p:txBody>
      </p:sp>
    </p:spTree>
    <p:extLst>
      <p:ext uri="{BB962C8B-B14F-4D97-AF65-F5344CB8AC3E}">
        <p14:creationId xmlns:p14="http://schemas.microsoft.com/office/powerpoint/2010/main" val="2003840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
        <p:nvSpPr>
          <p:cNvPr id="5" name="Content Placeholder 2"/>
          <p:cNvSpPr txBox="1">
            <a:spLocks/>
          </p:cNvSpPr>
          <p:nvPr/>
        </p:nvSpPr>
        <p:spPr>
          <a:xfrm>
            <a:off x="838199" y="1418136"/>
            <a:ext cx="10515600" cy="48014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scale at which diseases occur?	</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malaria?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HIV/AIDS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Groups vulnerable to HIV/AIDS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HIV/AIDS?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4209668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Malaria is mainly spread through expansion diffusion. Expansion diffusion occurs when an infectious disease is spread outwards from its source. Aforementioned, malaria is an endemic disease. Babies and females are vulnerable to malaria.</a:t>
            </a:r>
          </a:p>
        </p:txBody>
      </p:sp>
    </p:spTree>
    <p:extLst>
      <p:ext uri="{BB962C8B-B14F-4D97-AF65-F5344CB8AC3E}">
        <p14:creationId xmlns:p14="http://schemas.microsoft.com/office/powerpoint/2010/main" val="3969020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p:txBody>
      </p:sp>
      <p:sp>
        <p:nvSpPr>
          <p:cNvPr id="18" name="Content Placeholder 2"/>
          <p:cNvSpPr txBox="1">
            <a:spLocks/>
          </p:cNvSpPr>
          <p:nvPr/>
        </p:nvSpPr>
        <p:spPr>
          <a:xfrm>
            <a:off x="838199" y="1418136"/>
            <a:ext cx="4256315" cy="526133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Malaria is found throughout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most of the tropics such as Southeast Asia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Mosquitoes thrive in areas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constant high temperatures, high relative humidity and rainfall and stagnant waters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provide breeding grounds for mosquito larvae.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5143" y="1584309"/>
            <a:ext cx="6616337" cy="467644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34412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contributing to the Spread of Malaria</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Despite some success at eliminating malaria, the disease continues to spread. Different economic and environmental factors contribute to this spread.</a:t>
            </a:r>
          </a:p>
        </p:txBody>
      </p:sp>
      <p:graphicFrame>
        <p:nvGraphicFramePr>
          <p:cNvPr id="2" name="Table 1"/>
          <p:cNvGraphicFramePr>
            <a:graphicFrameLocks noGrp="1"/>
          </p:cNvGraphicFramePr>
          <p:nvPr>
            <p:extLst>
              <p:ext uri="{D42A27DB-BD31-4B8C-83A1-F6EECF244321}">
                <p14:modId xmlns:p14="http://schemas.microsoft.com/office/powerpoint/2010/main" val="760375033"/>
              </p:ext>
            </p:extLst>
          </p:nvPr>
        </p:nvGraphicFramePr>
        <p:xfrm>
          <a:off x="2180752" y="2809103"/>
          <a:ext cx="3891005" cy="82296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3891005">
                  <a:extLst>
                    <a:ext uri="{9D8B030D-6E8A-4147-A177-3AD203B41FA5}">
                      <a16:colId xmlns:a16="http://schemas.microsoft.com/office/drawing/2014/main" val="20000"/>
                    </a:ext>
                  </a:extLst>
                </a:gridCol>
              </a:tblGrid>
              <a:tr h="381573">
                <a:tc>
                  <a:txBody>
                    <a:bodyPr/>
                    <a:lstStyle/>
                    <a:p>
                      <a:pPr algn="ctr"/>
                      <a:r>
                        <a:rPr lang="en-US" sz="2200" b="1" dirty="0">
                          <a:effectLst>
                            <a:outerShdw blurRad="38100" dist="38100" dir="2700000" algn="tl">
                              <a:srgbClr val="000000">
                                <a:alpha val="43137"/>
                              </a:srgbClr>
                            </a:outerShdw>
                          </a:effectLst>
                          <a:latin typeface="Rockwell" panose="02060603020205020403" pitchFamily="18" charset="0"/>
                        </a:rPr>
                        <a:t>Social Factor</a:t>
                      </a: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Lack of proper sanitation</a:t>
                      </a:r>
                    </a:p>
                  </a:txBody>
                  <a:tcPr/>
                </a:tc>
                <a:extLst>
                  <a:ext uri="{0D108BD9-81ED-4DB2-BD59-A6C34878D82A}">
                    <a16:rowId xmlns:a16="http://schemas.microsoft.com/office/drawing/2014/main"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874363923"/>
              </p:ext>
            </p:extLst>
          </p:nvPr>
        </p:nvGraphicFramePr>
        <p:xfrm>
          <a:off x="6320266" y="2566086"/>
          <a:ext cx="3367901" cy="1127760"/>
        </p:xfrm>
        <a:graphic>
          <a:graphicData uri="http://schemas.openxmlformats.org/drawingml/2006/table">
            <a:tbl>
              <a:tblPr firstRow="1" bandRow="1">
                <a:tableStyleId>{E929F9F4-4A8F-4326-A1B4-22849713DDAB}</a:tableStyleId>
              </a:tblPr>
              <a:tblGrid>
                <a:gridCol w="3367901">
                  <a:extLst>
                    <a:ext uri="{9D8B030D-6E8A-4147-A177-3AD203B41FA5}">
                      <a16:colId xmlns:a16="http://schemas.microsoft.com/office/drawing/2014/main" val="20000"/>
                    </a:ext>
                  </a:extLst>
                </a:gridCol>
              </a:tblGrid>
              <a:tr h="381573">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Economic Factor</a:t>
                      </a:r>
                      <a:endParaRPr lang="en-US" sz="2200" b="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Limited</a:t>
                      </a:r>
                      <a:r>
                        <a:rPr lang="en-US" sz="2000" baseline="0" dirty="0">
                          <a:effectLst>
                            <a:outerShdw blurRad="38100" dist="38100" dir="2700000" algn="tl">
                              <a:srgbClr val="000000">
                                <a:alpha val="43137"/>
                              </a:srgbClr>
                            </a:outerShdw>
                          </a:effectLst>
                          <a:latin typeface="Rockwell" panose="02060603020205020403" pitchFamily="18" charset="0"/>
                        </a:rPr>
                        <a:t> provision and access to healthcare</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919511938"/>
              </p:ext>
            </p:extLst>
          </p:nvPr>
        </p:nvGraphicFramePr>
        <p:xfrm>
          <a:off x="3334049" y="3912973"/>
          <a:ext cx="4673601" cy="1432560"/>
        </p:xfrm>
        <a:graphic>
          <a:graphicData uri="http://schemas.openxmlformats.org/drawingml/2006/table">
            <a:tbl>
              <a:tblPr firstRow="1" bandRow="1">
                <a:tableStyleId>{125E5076-3810-47DD-B79F-674D7AD40C01}</a:tableStyleId>
              </a:tblPr>
              <a:tblGrid>
                <a:gridCol w="4673601">
                  <a:extLst>
                    <a:ext uri="{9D8B030D-6E8A-4147-A177-3AD203B41FA5}">
                      <a16:colId xmlns:a16="http://schemas.microsoft.com/office/drawing/2014/main" val="20000"/>
                    </a:ext>
                  </a:extLst>
                </a:gridCol>
              </a:tblGrid>
              <a:tr h="381573">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Environmental Factors</a:t>
                      </a:r>
                      <a:endParaRPr lang="en-US" sz="2200" b="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Overcrowded living conditions</a:t>
                      </a:r>
                    </a:p>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Poor drainage</a:t>
                      </a:r>
                      <a:r>
                        <a:rPr lang="en-US" sz="2000" baseline="0" dirty="0">
                          <a:effectLst>
                            <a:outerShdw blurRad="38100" dist="38100" dir="2700000" algn="tl">
                              <a:srgbClr val="000000">
                                <a:alpha val="43137"/>
                              </a:srgbClr>
                            </a:outerShdw>
                          </a:effectLst>
                          <a:latin typeface="Rockwell" panose="02060603020205020403" pitchFamily="18" charset="0"/>
                        </a:rPr>
                        <a:t> and stagnant water</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Effect of climate</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54715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Factor</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Lack of Proper Sanitation</a:t>
            </a:r>
          </a:p>
        </p:txBody>
      </p:sp>
      <p:sp>
        <p:nvSpPr>
          <p:cNvPr id="18" name="Content Placeholder 2"/>
          <p:cNvSpPr txBox="1">
            <a:spLocks/>
          </p:cNvSpPr>
          <p:nvPr/>
        </p:nvSpPr>
        <p:spPr>
          <a:xfrm>
            <a:off x="838199" y="1418137"/>
            <a:ext cx="10515600" cy="172565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Waste water and uncollected household garbage due to lack of garbage disposal trucks may accumulate in the streets forming stagnant water puddles, often replenished when it rains. These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puddles provide grounds for mosquito larvae to thrive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193" y="2629989"/>
            <a:ext cx="4818743" cy="3614057"/>
          </a:xfrm>
          <a:prstGeom prst="rect">
            <a:avLst/>
          </a:prstGeom>
        </p:spPr>
      </p:pic>
      <p:sp>
        <p:nvSpPr>
          <p:cNvPr id="9" name="Content Placeholder 2"/>
          <p:cNvSpPr txBox="1">
            <a:spLocks/>
          </p:cNvSpPr>
          <p:nvPr/>
        </p:nvSpPr>
        <p:spPr>
          <a:xfrm>
            <a:off x="4286066" y="6291943"/>
            <a:ext cx="7410996" cy="48904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Slums along a dirty canal in Manila, the Philippines</a:t>
            </a:r>
          </a:p>
        </p:txBody>
      </p:sp>
    </p:spTree>
    <p:extLst>
      <p:ext uri="{BB962C8B-B14F-4D97-AF65-F5344CB8AC3E}">
        <p14:creationId xmlns:p14="http://schemas.microsoft.com/office/powerpoint/2010/main" val="1301005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Factor</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Limited Provision and Access to Healthcare</a:t>
            </a:r>
          </a:p>
        </p:txBody>
      </p:sp>
      <p:sp>
        <p:nvSpPr>
          <p:cNvPr id="18" name="Content Placeholder 2"/>
          <p:cNvSpPr txBox="1">
            <a:spLocks/>
          </p:cNvSpPr>
          <p:nvPr/>
        </p:nvSpPr>
        <p:spPr>
          <a:xfrm>
            <a:off x="838199" y="1418136"/>
            <a:ext cx="10515600" cy="460859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areas where malaria is prevalent, there has been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little spending on healthcare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Few and badly maintained roads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rural areas make medical centres and clinics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difficult to access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those who need treatment. </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Delays in treatment of the numerous malaria-infected people create greater opportunities for healthy mosquitoes to get infected, spreading the disease.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most of India’s spending on healthcare is concentrated in urban areas while little spending goes to rural areas. Although medication is often available at medical centres, these may be far from people’s homes.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People usually delay receiving treatment.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longer an infected person waits, the greater the chances are of the person spreading the disease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379201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Environmental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Overcrowded Living Conditions</a:t>
            </a:r>
          </a:p>
        </p:txBody>
      </p:sp>
      <p:sp>
        <p:nvSpPr>
          <p:cNvPr id="18" name="Content Placeholder 2"/>
          <p:cNvSpPr txBox="1">
            <a:spLocks/>
          </p:cNvSpPr>
          <p:nvPr/>
        </p:nvSpPr>
        <p:spPr>
          <a:xfrm>
            <a:off x="838199" y="1418137"/>
            <a:ext cx="10515600" cy="27968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Residents living in such conditions tend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leave doors and windows open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better ventilation and this may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invite Anopheles mosquitoes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Many people clustered together within a limited space gives mosquitoes opportunities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 in human-biting frequency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thus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increasing the spread of the disease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3505539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Environmental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Poor Drainage and Stagnant Water</a:t>
            </a:r>
          </a:p>
        </p:txBody>
      </p:sp>
      <p:sp>
        <p:nvSpPr>
          <p:cNvPr id="18" name="Content Placeholder 2"/>
          <p:cNvSpPr txBox="1">
            <a:spLocks/>
          </p:cNvSpPr>
          <p:nvPr/>
        </p:nvSpPr>
        <p:spPr>
          <a:xfrm>
            <a:off x="838199" y="1418137"/>
            <a:ext cx="10515600" cy="27968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Excess water in large fields with clayey soils cannot be drained away,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creating stagnant water puddles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providing ideal conditions for Anopheles breeding.</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Rajasthan, India, water from canals in the Great Indian Thar Desert leaks into many places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creating stagnant water puddles where Anopheles larvae thrive. Outbreaks of malaria have occurred since 1980.</a:t>
            </a:r>
          </a:p>
        </p:txBody>
      </p:sp>
    </p:spTree>
    <p:extLst>
      <p:ext uri="{BB962C8B-B14F-4D97-AF65-F5344CB8AC3E}">
        <p14:creationId xmlns:p14="http://schemas.microsoft.com/office/powerpoint/2010/main" val="2033628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Environmental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Effect of Climate</a:t>
            </a:r>
          </a:p>
        </p:txBody>
      </p:sp>
      <p:sp>
        <p:nvSpPr>
          <p:cNvPr id="18" name="Content Placeholder 2"/>
          <p:cNvSpPr txBox="1">
            <a:spLocks/>
          </p:cNvSpPr>
          <p:nvPr/>
        </p:nvSpPr>
        <p:spPr>
          <a:xfrm>
            <a:off x="838199" y="1418137"/>
            <a:ext cx="10515600" cy="121185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 rainfall and relative humidity have a direct impact on mosquitoes.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Monsoons create favourable conditions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mosquitoes to breed by bringing large amounts of rainfall.</a:t>
            </a:r>
          </a:p>
        </p:txBody>
      </p:sp>
      <p:graphicFrame>
        <p:nvGraphicFramePr>
          <p:cNvPr id="4" name="Table 3"/>
          <p:cNvGraphicFramePr>
            <a:graphicFrameLocks noGrp="1"/>
          </p:cNvGraphicFramePr>
          <p:nvPr>
            <p:extLst>
              <p:ext uri="{D42A27DB-BD31-4B8C-83A1-F6EECF244321}">
                <p14:modId xmlns:p14="http://schemas.microsoft.com/office/powerpoint/2010/main" val="3034757570"/>
              </p:ext>
            </p:extLst>
          </p:nvPr>
        </p:nvGraphicFramePr>
        <p:xfrm>
          <a:off x="838199" y="2739434"/>
          <a:ext cx="5162007" cy="234696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5162007">
                  <a:extLst>
                    <a:ext uri="{9D8B030D-6E8A-4147-A177-3AD203B41FA5}">
                      <a16:colId xmlns:a16="http://schemas.microsoft.com/office/drawing/2014/main" val="20000"/>
                    </a:ext>
                  </a:extLst>
                </a:gridCol>
              </a:tblGrid>
              <a:tr h="381573">
                <a:tc>
                  <a:txBody>
                    <a:bodyPr/>
                    <a:lstStyle/>
                    <a:p>
                      <a:pPr algn="ctr"/>
                      <a:r>
                        <a:rPr lang="en-US" sz="2200" b="1" dirty="0">
                          <a:effectLst>
                            <a:outerShdw blurRad="38100" dist="38100" dir="2700000" algn="tl">
                              <a:srgbClr val="000000">
                                <a:alpha val="43137"/>
                              </a:srgbClr>
                            </a:outerShdw>
                          </a:effectLst>
                          <a:latin typeface="Rockwell" panose="02060603020205020403" pitchFamily="18" charset="0"/>
                        </a:rPr>
                        <a:t>Temperature</a:t>
                      </a: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Higher</a:t>
                      </a:r>
                      <a:r>
                        <a:rPr lang="en-US" sz="2000" baseline="0" dirty="0">
                          <a:effectLst>
                            <a:outerShdw blurRad="38100" dist="38100" dir="2700000" algn="tl">
                              <a:srgbClr val="000000">
                                <a:alpha val="43137"/>
                              </a:srgbClr>
                            </a:outerShdw>
                          </a:effectLst>
                          <a:latin typeface="Rockwell" panose="02060603020205020403" pitchFamily="18" charset="0"/>
                        </a:rPr>
                        <a:t> temperatures shorten the development time of the parasites. As a result, mosquitoes become active and infectious sooner.</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The </a:t>
                      </a:r>
                      <a:r>
                        <a:rPr lang="en-US" sz="2000" baseline="0" dirty="0">
                          <a:solidFill>
                            <a:srgbClr val="FFFF00"/>
                          </a:solidFill>
                          <a:effectLst>
                            <a:outerShdw blurRad="38100" dist="38100" dir="2700000" algn="tl">
                              <a:srgbClr val="000000">
                                <a:alpha val="43137"/>
                              </a:srgbClr>
                            </a:outerShdw>
                          </a:effectLst>
                          <a:latin typeface="Rockwell" panose="02060603020205020403" pitchFamily="18" charset="0"/>
                        </a:rPr>
                        <a:t>life cycle of mosquitoes will reduce as temperature rises</a:t>
                      </a:r>
                      <a:r>
                        <a:rPr lang="en-US" sz="2000" baseline="0" dirty="0">
                          <a:effectLst>
                            <a:outerShdw blurRad="38100" dist="38100" dir="2700000" algn="tl">
                              <a:srgbClr val="000000">
                                <a:alpha val="43137"/>
                              </a:srgbClr>
                            </a:outerShdw>
                          </a:effectLst>
                          <a:latin typeface="Rockwell" panose="02060603020205020403" pitchFamily="18" charset="0"/>
                        </a:rPr>
                        <a:t>.</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583453640"/>
              </p:ext>
            </p:extLst>
          </p:nvPr>
        </p:nvGraphicFramePr>
        <p:xfrm>
          <a:off x="6311536" y="2752496"/>
          <a:ext cx="5162007" cy="2651760"/>
        </p:xfrm>
        <a:graphic>
          <a:graphicData uri="http://schemas.openxmlformats.org/drawingml/2006/table">
            <a:tbl>
              <a:tblPr firstRow="1" bandRow="1">
                <a:tableStyleId>{125E5076-3810-47DD-B79F-674D7AD40C01}</a:tableStyleId>
              </a:tblPr>
              <a:tblGrid>
                <a:gridCol w="5162007">
                  <a:extLst>
                    <a:ext uri="{9D8B030D-6E8A-4147-A177-3AD203B41FA5}">
                      <a16:colId xmlns:a16="http://schemas.microsoft.com/office/drawing/2014/main" val="20000"/>
                    </a:ext>
                  </a:extLst>
                </a:gridCol>
              </a:tblGrid>
              <a:tr h="381573">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Precipitation</a:t>
                      </a:r>
                      <a:endParaRPr lang="en-US" sz="2200" b="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Habitats for mosquitoes to breed may</a:t>
                      </a:r>
                      <a:r>
                        <a:rPr lang="en-US" sz="2000" baseline="0" dirty="0">
                          <a:effectLst>
                            <a:outerShdw blurRad="38100" dist="38100" dir="2700000" algn="tl">
                              <a:srgbClr val="000000">
                                <a:alpha val="43137"/>
                              </a:srgbClr>
                            </a:outerShdw>
                          </a:effectLst>
                          <a:latin typeface="Rockwell" panose="02060603020205020403" pitchFamily="18" charset="0"/>
                        </a:rPr>
                        <a:t> include </a:t>
                      </a:r>
                      <a:r>
                        <a:rPr lang="en-US" sz="2000" baseline="0" dirty="0">
                          <a:solidFill>
                            <a:srgbClr val="FFFF00"/>
                          </a:solidFill>
                          <a:effectLst>
                            <a:outerShdw blurRad="38100" dist="38100" dir="2700000" algn="tl">
                              <a:srgbClr val="000000">
                                <a:alpha val="43137"/>
                              </a:srgbClr>
                            </a:outerShdw>
                          </a:effectLst>
                          <a:latin typeface="Rockwell" panose="02060603020205020403" pitchFamily="18" charset="0"/>
                        </a:rPr>
                        <a:t>pools of stagnant water </a:t>
                      </a:r>
                      <a:r>
                        <a:rPr lang="en-US" sz="2000" baseline="0" dirty="0">
                          <a:effectLst>
                            <a:outerShdw blurRad="38100" dist="38100" dir="2700000" algn="tl">
                              <a:srgbClr val="000000">
                                <a:alpha val="43137"/>
                              </a:srgbClr>
                            </a:outerShdw>
                          </a:effectLst>
                          <a:latin typeface="Rockwell" panose="02060603020205020403" pitchFamily="18" charset="0"/>
                        </a:rPr>
                        <a:t>which may result from rainfall that does not drain or evaporate.</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Habitats may be removed when rainfall is too high since the stagnant water will be washed away by the rain.</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248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Environmental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Effect of Climate</a:t>
            </a:r>
          </a:p>
        </p:txBody>
      </p:sp>
      <p:sp>
        <p:nvSpPr>
          <p:cNvPr id="18" name="Content Placeholder 2"/>
          <p:cNvSpPr txBox="1">
            <a:spLocks/>
          </p:cNvSpPr>
          <p:nvPr/>
        </p:nvSpPr>
        <p:spPr>
          <a:xfrm>
            <a:off x="838199" y="1418137"/>
            <a:ext cx="10515600" cy="121185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Temperature, rainfall and relative humidity have a direct impact on mosquitoes. Monsoons create favourable conditions for mosquitoes to breed by bringing large amounts of rainfall.</a:t>
            </a:r>
          </a:p>
        </p:txBody>
      </p:sp>
      <p:graphicFrame>
        <p:nvGraphicFramePr>
          <p:cNvPr id="5" name="Table 4"/>
          <p:cNvGraphicFramePr>
            <a:graphicFrameLocks noGrp="1"/>
          </p:cNvGraphicFramePr>
          <p:nvPr>
            <p:extLst>
              <p:ext uri="{D42A27DB-BD31-4B8C-83A1-F6EECF244321}">
                <p14:modId xmlns:p14="http://schemas.microsoft.com/office/powerpoint/2010/main" val="299581626"/>
              </p:ext>
            </p:extLst>
          </p:nvPr>
        </p:nvGraphicFramePr>
        <p:xfrm>
          <a:off x="3594462" y="2752496"/>
          <a:ext cx="5162007" cy="2346960"/>
        </p:xfrm>
        <a:graphic>
          <a:graphicData uri="http://schemas.openxmlformats.org/drawingml/2006/table">
            <a:tbl>
              <a:tblPr firstRow="1" bandRow="1">
                <a:tableStyleId>{E929F9F4-4A8F-4326-A1B4-22849713DDAB}</a:tableStyleId>
              </a:tblPr>
              <a:tblGrid>
                <a:gridCol w="5162007">
                  <a:extLst>
                    <a:ext uri="{9D8B030D-6E8A-4147-A177-3AD203B41FA5}">
                      <a16:colId xmlns:a16="http://schemas.microsoft.com/office/drawing/2014/main" val="20000"/>
                    </a:ext>
                  </a:extLst>
                </a:gridCol>
              </a:tblGrid>
              <a:tr h="381573">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Relative</a:t>
                      </a:r>
                      <a:r>
                        <a:rPr lang="en-US" sz="2200" baseline="0" dirty="0">
                          <a:effectLst>
                            <a:outerShdw blurRad="38100" dist="38100" dir="2700000" algn="tl">
                              <a:srgbClr val="000000">
                                <a:alpha val="43137"/>
                              </a:srgbClr>
                            </a:outerShdw>
                          </a:effectLst>
                          <a:latin typeface="Rockwell" panose="02060603020205020403" pitchFamily="18" charset="0"/>
                        </a:rPr>
                        <a:t> Humidity</a:t>
                      </a:r>
                      <a:endParaRPr lang="en-US" sz="2200" b="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Relative humidity that ranges from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50% to 60% is needed for</a:t>
                      </a:r>
                      <a:r>
                        <a:rPr lang="en-US" sz="2000" baseline="0" dirty="0">
                          <a:solidFill>
                            <a:srgbClr val="FFFF00"/>
                          </a:solidFill>
                          <a:effectLst>
                            <a:outerShdw blurRad="38100" dist="38100" dir="2700000" algn="tl">
                              <a:srgbClr val="000000">
                                <a:alpha val="43137"/>
                              </a:srgbClr>
                            </a:outerShdw>
                          </a:effectLst>
                          <a:latin typeface="Rockwell" panose="02060603020205020403" pitchFamily="18" charset="0"/>
                        </a:rPr>
                        <a:t> the survival and activity</a:t>
                      </a:r>
                      <a:r>
                        <a:rPr lang="en-US" sz="2000" baseline="0" dirty="0">
                          <a:effectLst>
                            <a:outerShdw blurRad="38100" dist="38100" dir="2700000" algn="tl">
                              <a:srgbClr val="000000">
                                <a:alpha val="43137"/>
                              </a:srgbClr>
                            </a:outerShdw>
                          </a:effectLst>
                          <a:latin typeface="Rockwell" panose="02060603020205020403" pitchFamily="18" charset="0"/>
                        </a:rPr>
                        <a:t> of mosquitoes.</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Higher humidity level leads to more </a:t>
                      </a:r>
                      <a:r>
                        <a:rPr lang="en-US" sz="2000" baseline="0" dirty="0">
                          <a:solidFill>
                            <a:srgbClr val="FFFF00"/>
                          </a:solidFill>
                          <a:effectLst>
                            <a:outerShdw blurRad="38100" dist="38100" dir="2700000" algn="tl">
                              <a:srgbClr val="000000">
                                <a:alpha val="43137"/>
                              </a:srgbClr>
                            </a:outerShdw>
                          </a:effectLst>
                          <a:latin typeface="Rockwell" panose="02060603020205020403" pitchFamily="18" charset="0"/>
                        </a:rPr>
                        <a:t>mosquitoes having a longer lifespan</a:t>
                      </a:r>
                      <a:r>
                        <a:rPr lang="en-US" sz="2000" baseline="0" dirty="0">
                          <a:effectLst>
                            <a:outerShdw blurRad="38100" dist="38100" dir="2700000" algn="tl">
                              <a:srgbClr val="000000">
                                <a:alpha val="43137"/>
                              </a:srgbClr>
                            </a:outerShdw>
                          </a:effectLst>
                          <a:latin typeface="Rockwell" panose="02060603020205020403" pitchFamily="18" charset="0"/>
                        </a:rPr>
                        <a:t>, and are able to infect more people.</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60104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
        <p:nvSpPr>
          <p:cNvPr id="5" name="Content Placeholder 2"/>
          <p:cNvSpPr txBox="1">
            <a:spLocks/>
          </p:cNvSpPr>
          <p:nvPr/>
        </p:nvSpPr>
        <p:spPr>
          <a:xfrm>
            <a:off x="838199" y="1418136"/>
            <a:ext cx="10515600" cy="48014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scale at which diseases occur?	</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the impacts of malaria?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HIV/AIDS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Groups vulnerable to HIV/AIDS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HIV/AIDS?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398122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malaria?</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Malaria has social and economic impacts because it causes death and exerts an economic burden on individuals, households and countries.</a:t>
            </a:r>
          </a:p>
        </p:txBody>
      </p:sp>
      <p:graphicFrame>
        <p:nvGraphicFramePr>
          <p:cNvPr id="4" name="Table 3"/>
          <p:cNvGraphicFramePr>
            <a:graphicFrameLocks noGrp="1"/>
          </p:cNvGraphicFramePr>
          <p:nvPr>
            <p:extLst>
              <p:ext uri="{D42A27DB-BD31-4B8C-83A1-F6EECF244321}">
                <p14:modId xmlns:p14="http://schemas.microsoft.com/office/powerpoint/2010/main" val="442533887"/>
              </p:ext>
            </p:extLst>
          </p:nvPr>
        </p:nvGraphicFramePr>
        <p:xfrm>
          <a:off x="1809579" y="2785213"/>
          <a:ext cx="3058984" cy="112776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3058984">
                  <a:extLst>
                    <a:ext uri="{9D8B030D-6E8A-4147-A177-3AD203B41FA5}">
                      <a16:colId xmlns:a16="http://schemas.microsoft.com/office/drawing/2014/main" val="20000"/>
                    </a:ext>
                  </a:extLst>
                </a:gridCol>
              </a:tblGrid>
              <a:tr h="381573">
                <a:tc>
                  <a:txBody>
                    <a:bodyPr/>
                    <a:lstStyle/>
                    <a:p>
                      <a:pPr algn="ctr"/>
                      <a:r>
                        <a:rPr lang="en-US" sz="2200" b="0" dirty="0">
                          <a:effectLst>
                            <a:outerShdw blurRad="38100" dist="38100" dir="2700000" algn="tl">
                              <a:srgbClr val="000000">
                                <a:alpha val="43137"/>
                              </a:srgbClr>
                            </a:outerShdw>
                          </a:effectLst>
                          <a:latin typeface="Rockwell" panose="02060603020205020403" pitchFamily="18" charset="0"/>
                        </a:rPr>
                        <a:t>Social</a:t>
                      </a:r>
                      <a:r>
                        <a:rPr lang="en-US" sz="2200" b="0" baseline="0" dirty="0">
                          <a:effectLst>
                            <a:outerShdw blurRad="38100" dist="38100" dir="2700000" algn="tl">
                              <a:srgbClr val="000000">
                                <a:alpha val="43137"/>
                              </a:srgbClr>
                            </a:outerShdw>
                          </a:effectLst>
                          <a:latin typeface="Rockwell" panose="02060603020205020403" pitchFamily="18" charset="0"/>
                        </a:rPr>
                        <a:t> Impacts</a:t>
                      </a:r>
                      <a:endParaRPr lang="en-US" sz="2200" b="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Death rate</a:t>
                      </a:r>
                    </a:p>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Infant mortality rate</a:t>
                      </a:r>
                    </a:p>
                  </a:txBody>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863359586"/>
              </p:ext>
            </p:extLst>
          </p:nvPr>
        </p:nvGraphicFramePr>
        <p:xfrm>
          <a:off x="5578390" y="3196693"/>
          <a:ext cx="4438821" cy="1432560"/>
        </p:xfrm>
        <a:graphic>
          <a:graphicData uri="http://schemas.openxmlformats.org/drawingml/2006/table">
            <a:tbl>
              <a:tblPr firstRow="1" bandRow="1">
                <a:tableStyleId>{E929F9F4-4A8F-4326-A1B4-22849713DDAB}</a:tableStyleId>
              </a:tblPr>
              <a:tblGrid>
                <a:gridCol w="4438821">
                  <a:extLst>
                    <a:ext uri="{9D8B030D-6E8A-4147-A177-3AD203B41FA5}">
                      <a16:colId xmlns:a16="http://schemas.microsoft.com/office/drawing/2014/main" val="20000"/>
                    </a:ext>
                  </a:extLst>
                </a:gridCol>
              </a:tblGrid>
              <a:tr h="381573">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Economic</a:t>
                      </a:r>
                      <a:r>
                        <a:rPr lang="en-US" sz="2200" baseline="0" dirty="0">
                          <a:effectLst>
                            <a:outerShdw blurRad="38100" dist="38100" dir="2700000" algn="tl">
                              <a:srgbClr val="000000">
                                <a:alpha val="43137"/>
                              </a:srgbClr>
                            </a:outerShdw>
                          </a:effectLst>
                          <a:latin typeface="Rockwell" panose="02060603020205020403" pitchFamily="18" charset="0"/>
                        </a:rPr>
                        <a:t> Impacts</a:t>
                      </a:r>
                      <a:endParaRPr lang="en-US" sz="2200" b="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Burden of malaria</a:t>
                      </a:r>
                      <a:r>
                        <a:rPr lang="en-US" sz="2000" baseline="0" dirty="0">
                          <a:effectLst>
                            <a:outerShdw blurRad="38100" dist="38100" dir="2700000" algn="tl">
                              <a:srgbClr val="000000">
                                <a:alpha val="43137"/>
                              </a:srgbClr>
                            </a:outerShdw>
                          </a:effectLst>
                          <a:latin typeface="Rockwell" panose="02060603020205020403" pitchFamily="18" charset="0"/>
                        </a:rPr>
                        <a:t> on households</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Cost of healthcare</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Loss of productivity</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42452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Death Rate</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About 3.3 billion people are at risk of malaria. People living 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poorest countries are the most vulnerable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malaria.</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in 2010,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90% of all malaria deaths occurred in the African region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Nigeria and DR Congo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accounted for 40% of global malaria deaths.</a:t>
            </a:r>
          </a:p>
        </p:txBody>
      </p:sp>
    </p:spTree>
    <p:extLst>
      <p:ext uri="{BB962C8B-B14F-4D97-AF65-F5344CB8AC3E}">
        <p14:creationId xmlns:p14="http://schemas.microsoft.com/office/powerpoint/2010/main" val="2926773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Infant Mortality Rate</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Infants are most at risk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especially those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born to women infected during pregnancy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 Nigeria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150 infants die from malaria within the first year of birth out of every 1000 babies born. This implies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 IMR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3216504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Burden of Malaria on Households</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Malaria-infected people require money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pay for medical treatment services, travel expenses for treatment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etc.</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This expenditure puts a heavy burden on households as there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additional expenditure and no additional income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but instead lower income due to absenteeism from work.</a:t>
            </a:r>
          </a:p>
        </p:txBody>
      </p:sp>
    </p:spTree>
    <p:extLst>
      <p:ext uri="{BB962C8B-B14F-4D97-AF65-F5344CB8AC3E}">
        <p14:creationId xmlns:p14="http://schemas.microsoft.com/office/powerpoint/2010/main" val="1396381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Cost of Healthcare</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Healthcare costs of malaria include personal and public expenditures on prevention and treatment. Malaria can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cause governments billions of dollars to administer treatment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4089983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Loss of Productivity</a:t>
            </a:r>
          </a:p>
        </p:txBody>
      </p:sp>
      <p:sp>
        <p:nvSpPr>
          <p:cNvPr id="18" name="Content Placeholder 2"/>
          <p:cNvSpPr txBox="1">
            <a:spLocks/>
          </p:cNvSpPr>
          <p:nvPr/>
        </p:nvSpPr>
        <p:spPr>
          <a:xfrm>
            <a:off x="838199" y="1418136"/>
            <a:ext cx="10515600" cy="323224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Malaria-infected people tend to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poor health, lethargic and are unproductive in their work performance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This can cause a loss in productivity in an industry.</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in Africa, lost productivity arising from malaria illness and death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costs Africa approximately US$12 billion annually, negatively affecting the GDP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could otherwise be channelled to economic growth and development.</a:t>
            </a:r>
          </a:p>
        </p:txBody>
      </p:sp>
    </p:spTree>
    <p:extLst>
      <p:ext uri="{BB962C8B-B14F-4D97-AF65-F5344CB8AC3E}">
        <p14:creationId xmlns:p14="http://schemas.microsoft.com/office/powerpoint/2010/main" val="2599845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
        <p:nvSpPr>
          <p:cNvPr id="5" name="Content Placeholder 2"/>
          <p:cNvSpPr txBox="1">
            <a:spLocks/>
          </p:cNvSpPr>
          <p:nvPr/>
        </p:nvSpPr>
        <p:spPr>
          <a:xfrm>
            <a:off x="838199" y="1418136"/>
            <a:ext cx="10515600" cy="48014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scale at which diseases occur?	</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malaria?</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is HIV/AIDS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Groups vulnerable to HIV/AIDS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HIV/AIDS?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934704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HIV/AIDS and how is it transmitted?</a:t>
            </a:r>
          </a:p>
        </p:txBody>
      </p:sp>
      <p:sp>
        <p:nvSpPr>
          <p:cNvPr id="18" name="Content Placeholder 2"/>
          <p:cNvSpPr txBox="1">
            <a:spLocks/>
          </p:cNvSpPr>
          <p:nvPr/>
        </p:nvSpPr>
        <p:spPr>
          <a:xfrm>
            <a:off x="838199" y="1418136"/>
            <a:ext cx="10515600" cy="258545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Human Immunodeficiency Virus (HIV)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attacks the cells of the immune system by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destroying white blood cells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are critical to fighting infections. Over time, the body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loses its ability to fight infections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leading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Acquired Immune Deficiency Syndrome (AIDS)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AIDS is the final stage of HIV infection that occurs when the immune system is severely damaged, causing the body to become vulnerable to infections.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0033" y="4069175"/>
            <a:ext cx="5140410" cy="2637138"/>
          </a:xfrm>
          <a:prstGeom prst="rect">
            <a:avLst/>
          </a:prstGeom>
        </p:spPr>
      </p:pic>
      <p:sp>
        <p:nvSpPr>
          <p:cNvPr id="5" name="Content Placeholder 2"/>
          <p:cNvSpPr txBox="1">
            <a:spLocks/>
          </p:cNvSpPr>
          <p:nvPr/>
        </p:nvSpPr>
        <p:spPr>
          <a:xfrm>
            <a:off x="7208108" y="5000819"/>
            <a:ext cx="4463454" cy="7694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 diagram depicting how HIV/AIDS can be transmitted.</a:t>
            </a:r>
          </a:p>
        </p:txBody>
      </p:sp>
    </p:spTree>
    <p:extLst>
      <p:ext uri="{BB962C8B-B14F-4D97-AF65-F5344CB8AC3E}">
        <p14:creationId xmlns:p14="http://schemas.microsoft.com/office/powerpoint/2010/main" val="1337086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
        <p:nvSpPr>
          <p:cNvPr id="5" name="Content Placeholder 2"/>
          <p:cNvSpPr txBox="1">
            <a:spLocks/>
          </p:cNvSpPr>
          <p:nvPr/>
        </p:nvSpPr>
        <p:spPr>
          <a:xfrm>
            <a:off x="838199" y="1418136"/>
            <a:ext cx="10515600" cy="48014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scale at which diseases occur?	</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malaria?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HIV/AIDS and how is it transmitted?</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Groups vulnerable to HIV/AIDS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HIV/AIDS?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688468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p:txBody>
      </p:sp>
      <p:sp>
        <p:nvSpPr>
          <p:cNvPr id="18" name="Content Placeholder 2"/>
          <p:cNvSpPr txBox="1">
            <a:spLocks/>
          </p:cNvSpPr>
          <p:nvPr/>
        </p:nvSpPr>
        <p:spPr>
          <a:xfrm>
            <a:off x="838199" y="1418137"/>
            <a:ext cx="10515600" cy="212413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HIV/AIDS can be spread through both expansion and relocation diffusion.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Relocation diffusion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occurs when a disease spreads to new areas outside its current geographic range, whilst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still being present in the location of origin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Botswana, a country in Africa, has the highest concentration of HIV/AIDS.</a:t>
            </a:r>
          </a:p>
        </p:txBody>
      </p:sp>
    </p:spTree>
    <p:extLst>
      <p:ext uri="{BB962C8B-B14F-4D97-AF65-F5344CB8AC3E}">
        <p14:creationId xmlns:p14="http://schemas.microsoft.com/office/powerpoint/2010/main" val="2860157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p:txBody>
      </p:sp>
      <p:sp>
        <p:nvSpPr>
          <p:cNvPr id="18" name="Content Placeholder 2"/>
          <p:cNvSpPr txBox="1">
            <a:spLocks/>
          </p:cNvSpPr>
          <p:nvPr/>
        </p:nvSpPr>
        <p:spPr>
          <a:xfrm>
            <a:off x="838199" y="1418136"/>
            <a:ext cx="10515600" cy="126739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spread of HIV/AIDS in Sub-Saharan Africa was mainly through expansion diffusion. By 2003, Africa was home to 67% of the world’s people living with HIV/AIDS.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685534"/>
            <a:ext cx="6207034" cy="3648579"/>
          </a:xfrm>
          <a:prstGeom prst="rect">
            <a:avLst/>
          </a:prstGeom>
        </p:spPr>
      </p:pic>
      <p:sp>
        <p:nvSpPr>
          <p:cNvPr id="6" name="Content Placeholder 2"/>
          <p:cNvSpPr txBox="1">
            <a:spLocks/>
          </p:cNvSpPr>
          <p:nvPr/>
        </p:nvSpPr>
        <p:spPr>
          <a:xfrm>
            <a:off x="7129634" y="3983007"/>
            <a:ext cx="4774983" cy="105363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 chloropleth map depicting the population aged between 15 and 49 years old infected with HIV/AIDS. </a:t>
            </a:r>
          </a:p>
        </p:txBody>
      </p:sp>
    </p:spTree>
    <p:extLst>
      <p:ext uri="{BB962C8B-B14F-4D97-AF65-F5344CB8AC3E}">
        <p14:creationId xmlns:p14="http://schemas.microsoft.com/office/powerpoint/2010/main" val="1710743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
        <p:nvSpPr>
          <p:cNvPr id="5" name="Content Placeholder 2"/>
          <p:cNvSpPr txBox="1">
            <a:spLocks/>
          </p:cNvSpPr>
          <p:nvPr/>
        </p:nvSpPr>
        <p:spPr>
          <a:xfrm>
            <a:off x="838199" y="1418136"/>
            <a:ext cx="10515600" cy="48014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scale at which diseases occur?	</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malaria?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HIV/AIDS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Groups vulnerable to HIV/AIDS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HIV/AIDS?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073213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Groups vulnerable to HIV/AIDS</a:t>
            </a:r>
          </a:p>
        </p:txBody>
      </p:sp>
      <p:sp>
        <p:nvSpPr>
          <p:cNvPr id="18" name="Content Placeholder 2"/>
          <p:cNvSpPr txBox="1">
            <a:spLocks/>
          </p:cNvSpPr>
          <p:nvPr/>
        </p:nvSpPr>
        <p:spPr>
          <a:xfrm>
            <a:off x="838199" y="1418136"/>
            <a:ext cx="10515600" cy="249483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groups of people vulnerable to HIV infection are as follows: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People who participate in risk-taking behaviours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Women</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Babies born to HIV-positive mothers</a:t>
            </a:r>
          </a:p>
          <a:p>
            <a:pPr defTabSz="457200">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People who lack sexuality education awareness</a:t>
            </a:r>
          </a:p>
        </p:txBody>
      </p:sp>
    </p:spTree>
    <p:extLst>
      <p:ext uri="{BB962C8B-B14F-4D97-AF65-F5344CB8AC3E}">
        <p14:creationId xmlns:p14="http://schemas.microsoft.com/office/powerpoint/2010/main" val="2318377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contributing to the Spread of HIV/AIDS</a:t>
            </a:r>
          </a:p>
        </p:txBody>
      </p:sp>
      <p:sp>
        <p:nvSpPr>
          <p:cNvPr id="18" name="Content Placeholder 2"/>
          <p:cNvSpPr txBox="1">
            <a:spLocks/>
          </p:cNvSpPr>
          <p:nvPr/>
        </p:nvSpPr>
        <p:spPr>
          <a:xfrm>
            <a:off x="838199" y="1418136"/>
            <a:ext cx="10515600" cy="87198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There are social and economic factors that contribute to the spread of HIV/AIDS.</a:t>
            </a:r>
          </a:p>
        </p:txBody>
      </p:sp>
      <p:graphicFrame>
        <p:nvGraphicFramePr>
          <p:cNvPr id="4" name="Table 3"/>
          <p:cNvGraphicFramePr>
            <a:graphicFrameLocks noGrp="1"/>
          </p:cNvGraphicFramePr>
          <p:nvPr>
            <p:extLst>
              <p:ext uri="{D42A27DB-BD31-4B8C-83A1-F6EECF244321}">
                <p14:modId xmlns:p14="http://schemas.microsoft.com/office/powerpoint/2010/main" val="3674708422"/>
              </p:ext>
            </p:extLst>
          </p:nvPr>
        </p:nvGraphicFramePr>
        <p:xfrm>
          <a:off x="1859006" y="2531988"/>
          <a:ext cx="4772454" cy="173736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772454">
                  <a:extLst>
                    <a:ext uri="{9D8B030D-6E8A-4147-A177-3AD203B41FA5}">
                      <a16:colId xmlns:a16="http://schemas.microsoft.com/office/drawing/2014/main" val="20000"/>
                    </a:ext>
                  </a:extLst>
                </a:gridCol>
              </a:tblGrid>
              <a:tr h="381573">
                <a:tc>
                  <a:txBody>
                    <a:bodyPr/>
                    <a:lstStyle/>
                    <a:p>
                      <a:pPr algn="ctr"/>
                      <a:r>
                        <a:rPr lang="en-US" sz="2200" b="0" dirty="0">
                          <a:effectLst>
                            <a:outerShdw blurRad="38100" dist="38100" dir="2700000" algn="tl">
                              <a:srgbClr val="000000">
                                <a:alpha val="43137"/>
                              </a:srgbClr>
                            </a:outerShdw>
                          </a:effectLst>
                          <a:latin typeface="Rockwell" panose="02060603020205020403" pitchFamily="18" charset="0"/>
                        </a:rPr>
                        <a:t>Social Factors</a:t>
                      </a: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Social</a:t>
                      </a:r>
                      <a:r>
                        <a:rPr lang="en-US" sz="2000" baseline="0" dirty="0">
                          <a:effectLst>
                            <a:outerShdw blurRad="38100" dist="38100" dir="2700000" algn="tl">
                              <a:srgbClr val="000000">
                                <a:alpha val="43137"/>
                              </a:srgbClr>
                            </a:outerShdw>
                          </a:effectLst>
                          <a:latin typeface="Rockwell" panose="02060603020205020403" pitchFamily="18" charset="0"/>
                        </a:rPr>
                        <a:t> stigma related to the disease</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Education</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Lifestyle choices</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Lapses in medical practices</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313920127"/>
              </p:ext>
            </p:extLst>
          </p:nvPr>
        </p:nvGraphicFramePr>
        <p:xfrm>
          <a:off x="7275386" y="2723017"/>
          <a:ext cx="2774777" cy="1127760"/>
        </p:xfrm>
        <a:graphic>
          <a:graphicData uri="http://schemas.openxmlformats.org/drawingml/2006/table">
            <a:tbl>
              <a:tblPr firstRow="1" bandRow="1">
                <a:tableStyleId>{E929F9F4-4A8F-4326-A1B4-22849713DDAB}</a:tableStyleId>
              </a:tblPr>
              <a:tblGrid>
                <a:gridCol w="2774777">
                  <a:extLst>
                    <a:ext uri="{9D8B030D-6E8A-4147-A177-3AD203B41FA5}">
                      <a16:colId xmlns:a16="http://schemas.microsoft.com/office/drawing/2014/main" val="20000"/>
                    </a:ext>
                  </a:extLst>
                </a:gridCol>
              </a:tblGrid>
              <a:tr h="381573">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Economic Factors</a:t>
                      </a:r>
                      <a:endParaRPr lang="en-US" sz="2200" b="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Vice trades</a:t>
                      </a:r>
                    </a:p>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Mobility</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03418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Social Stigma related to the Disease</a:t>
            </a:r>
          </a:p>
        </p:txBody>
      </p:sp>
      <p:sp>
        <p:nvSpPr>
          <p:cNvPr id="18" name="Content Placeholder 2"/>
          <p:cNvSpPr txBox="1">
            <a:spLocks/>
          </p:cNvSpPr>
          <p:nvPr/>
        </p:nvSpPr>
        <p:spPr>
          <a:xfrm>
            <a:off x="838199" y="1418136"/>
            <a:ext cx="3638007" cy="52874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Social stigma is society’s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extreme disapproval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a person due to the presence of different characteristics from the norm leading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person being ostracised from society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Social stigma may cause a HIV-infected person to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discriminated against, lose his job, rejected by family and community etc</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4807" y="1609855"/>
            <a:ext cx="6968436" cy="3580453"/>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4770964" y="5247111"/>
            <a:ext cx="7056121" cy="104543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 cartoon published in Uganda about how a family member suffering from HIV/AIDS may be ostracised as the others fear of the spreading of HIV/AIDS.</a:t>
            </a:r>
          </a:p>
        </p:txBody>
      </p:sp>
    </p:spTree>
    <p:extLst>
      <p:ext uri="{BB962C8B-B14F-4D97-AF65-F5344CB8AC3E}">
        <p14:creationId xmlns:p14="http://schemas.microsoft.com/office/powerpoint/2010/main" val="3462232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Education</a:t>
            </a:r>
          </a:p>
        </p:txBody>
      </p:sp>
      <p:sp>
        <p:nvSpPr>
          <p:cNvPr id="18" name="Content Placeholder 2"/>
          <p:cNvSpPr txBox="1">
            <a:spLocks/>
          </p:cNvSpPr>
          <p:nvPr/>
        </p:nvSpPr>
        <p:spPr>
          <a:xfrm>
            <a:off x="838199" y="1418136"/>
            <a:ext cx="10387150" cy="107251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Lack of education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especially among females makes them unaware of the transmission of HIV and its prevention.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2861" y="2398549"/>
            <a:ext cx="8426278" cy="2904971"/>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2383760" y="5347061"/>
            <a:ext cx="7424480" cy="111885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Percentage of pregnant women who, when it was offered during an antenatal care visit, sought HIV testing and received their results, by education, 2004-2007</a:t>
            </a:r>
          </a:p>
        </p:txBody>
      </p:sp>
    </p:spTree>
    <p:extLst>
      <p:ext uri="{BB962C8B-B14F-4D97-AF65-F5344CB8AC3E}">
        <p14:creationId xmlns:p14="http://schemas.microsoft.com/office/powerpoint/2010/main" val="35723914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Lifestyle Choices</a:t>
            </a:r>
          </a:p>
        </p:txBody>
      </p:sp>
      <p:sp>
        <p:nvSpPr>
          <p:cNvPr id="18" name="Content Placeholder 2"/>
          <p:cNvSpPr txBox="1">
            <a:spLocks/>
          </p:cNvSpPr>
          <p:nvPr/>
        </p:nvSpPr>
        <p:spPr>
          <a:xfrm>
            <a:off x="838199" y="1418134"/>
            <a:ext cx="5057504" cy="543986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Some people choose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not to practise safe sex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avoid using condoms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while drug injection users may choose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share needles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partly to save cost. Increases in education lead to safer behaviors.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both Kenya and the Dominican Republic, higher education level is correlated with higher condom usage. Even having partial primary education leads to a massive increase in the percentage of people who know that condoms prevent the spread of HIV.</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668087"/>
            <a:ext cx="5887866" cy="29399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715042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Lapses in Medical Practices</a:t>
            </a:r>
          </a:p>
        </p:txBody>
      </p:sp>
      <p:sp>
        <p:nvSpPr>
          <p:cNvPr id="18" name="Content Placeholder 2"/>
          <p:cNvSpPr txBox="1">
            <a:spLocks/>
          </p:cNvSpPr>
          <p:nvPr/>
        </p:nvSpPr>
        <p:spPr>
          <a:xfrm>
            <a:off x="838199" y="1418136"/>
            <a:ext cx="10387150" cy="284035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Carelessness and negligence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associated with medical practice may promote the spread of HIV/AIDS.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This occurs when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strict blood transfusion and blood screening procedures are not enforced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before blood is collected from donors. For example, between 2001 and 2011,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130,000 patients in the USA were potentially exposed to HIV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using HIV-tainted containers and syringes during blood transfusion.</a:t>
            </a:r>
          </a:p>
        </p:txBody>
      </p:sp>
    </p:spTree>
    <p:extLst>
      <p:ext uri="{BB962C8B-B14F-4D97-AF65-F5344CB8AC3E}">
        <p14:creationId xmlns:p14="http://schemas.microsoft.com/office/powerpoint/2010/main" val="9507849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Vice Trade</a:t>
            </a:r>
          </a:p>
        </p:txBody>
      </p:sp>
      <p:sp>
        <p:nvSpPr>
          <p:cNvPr id="18" name="Content Placeholder 2"/>
          <p:cNvSpPr txBox="1">
            <a:spLocks/>
          </p:cNvSpPr>
          <p:nvPr/>
        </p:nvSpPr>
        <p:spPr>
          <a:xfrm>
            <a:off x="838199" y="1418136"/>
            <a:ext cx="10387150" cy="284035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This refers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illegal business activities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(e.g. drug trafficking and prostitution). Such trades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recursive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because people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no other job options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or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prepared to take risks for making quick money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many females from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rural China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turn to sex trade in cities to supplement their low incomes. This makes them vulnerable to HIV/AIDS.</a:t>
            </a:r>
          </a:p>
        </p:txBody>
      </p:sp>
    </p:spTree>
    <p:extLst>
      <p:ext uri="{BB962C8B-B14F-4D97-AF65-F5344CB8AC3E}">
        <p14:creationId xmlns:p14="http://schemas.microsoft.com/office/powerpoint/2010/main" val="10865978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Factors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Mobility</a:t>
            </a:r>
          </a:p>
        </p:txBody>
      </p:sp>
      <p:sp>
        <p:nvSpPr>
          <p:cNvPr id="18" name="Content Placeholder 2"/>
          <p:cNvSpPr txBox="1">
            <a:spLocks/>
          </p:cNvSpPr>
          <p:nvPr/>
        </p:nvSpPr>
        <p:spPr>
          <a:xfrm>
            <a:off x="838199" y="1418136"/>
            <a:ext cx="10387150" cy="392021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Many men from rural areas move to cities to work as truckers or miners, leaving their families behind. While away from home, they may get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involved in unprotected sex</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resulting in them getting infected. When they return home,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wives may get infected by these migrant husbands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Tourism also contributes to the spread of HIV/AIDS. Tourists may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engage in unprotected sex</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2010, Queensland, Australia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recorded its highest incidence of HIV/AIDS with 206 people diagnosed with it. This was due to a vacation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Papua New Guinea that has a high incidence of HIV/AIDS cases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238074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influences the spread and impact of infectious diseases?</a:t>
            </a:r>
          </a:p>
        </p:txBody>
      </p:sp>
      <p:sp>
        <p:nvSpPr>
          <p:cNvPr id="5" name="Content Placeholder 2"/>
          <p:cNvSpPr txBox="1">
            <a:spLocks/>
          </p:cNvSpPr>
          <p:nvPr/>
        </p:nvSpPr>
        <p:spPr>
          <a:xfrm>
            <a:off x="838199" y="1418136"/>
            <a:ext cx="10515600" cy="48014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were the major disease outbreaks in the past?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scale at which diseases occur?	</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malaria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and spread of malaria in the world and in Asia?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malaria?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HIV/AIDS and how is it transmitted?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extent of spread of HIV/AIDS in the world and Sub-Saharan Africa?</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Groups vulnerable to HIV/AIDS</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the impacts of HIV/AIDS?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1767627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HIV/AIDS?</a:t>
            </a:r>
          </a:p>
        </p:txBody>
      </p:sp>
      <p:sp>
        <p:nvSpPr>
          <p:cNvPr id="18" name="Content Placeholder 2"/>
          <p:cNvSpPr txBox="1">
            <a:spLocks/>
          </p:cNvSpPr>
          <p:nvPr/>
        </p:nvSpPr>
        <p:spPr>
          <a:xfrm>
            <a:off x="838199" y="1418135"/>
            <a:ext cx="10515600" cy="13827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HIV/AIDS affects not only the individual, but communities, countries and even large geographical reasons. Hence, HIV/AIDS has crippling social and economic implications.</a:t>
            </a:r>
          </a:p>
        </p:txBody>
      </p:sp>
      <p:graphicFrame>
        <p:nvGraphicFramePr>
          <p:cNvPr id="4" name="Table 3"/>
          <p:cNvGraphicFramePr>
            <a:graphicFrameLocks noGrp="1"/>
          </p:cNvGraphicFramePr>
          <p:nvPr>
            <p:extLst>
              <p:ext uri="{D42A27DB-BD31-4B8C-83A1-F6EECF244321}">
                <p14:modId xmlns:p14="http://schemas.microsoft.com/office/powerpoint/2010/main" val="3432006178"/>
              </p:ext>
            </p:extLst>
          </p:nvPr>
        </p:nvGraphicFramePr>
        <p:xfrm>
          <a:off x="1768390" y="2734643"/>
          <a:ext cx="3231978" cy="143256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3231978">
                  <a:extLst>
                    <a:ext uri="{9D8B030D-6E8A-4147-A177-3AD203B41FA5}">
                      <a16:colId xmlns:a16="http://schemas.microsoft.com/office/drawing/2014/main" val="20000"/>
                    </a:ext>
                  </a:extLst>
                </a:gridCol>
              </a:tblGrid>
              <a:tr h="381573">
                <a:tc>
                  <a:txBody>
                    <a:bodyPr/>
                    <a:lstStyle/>
                    <a:p>
                      <a:pPr algn="ctr"/>
                      <a:r>
                        <a:rPr lang="en-US" sz="2200" b="0" dirty="0">
                          <a:effectLst>
                            <a:outerShdw blurRad="38100" dist="38100" dir="2700000" algn="tl">
                              <a:srgbClr val="000000">
                                <a:alpha val="43137"/>
                              </a:srgbClr>
                            </a:outerShdw>
                          </a:effectLst>
                          <a:latin typeface="Rockwell" panose="02060603020205020403" pitchFamily="18" charset="0"/>
                        </a:rPr>
                        <a:t>Social</a:t>
                      </a:r>
                      <a:r>
                        <a:rPr lang="en-US" sz="2200" b="0" baseline="0" dirty="0">
                          <a:effectLst>
                            <a:outerShdw blurRad="38100" dist="38100" dir="2700000" algn="tl">
                              <a:srgbClr val="000000">
                                <a:alpha val="43137"/>
                              </a:srgbClr>
                            </a:outerShdw>
                          </a:effectLst>
                          <a:latin typeface="Rockwell" panose="02060603020205020403" pitchFamily="18" charset="0"/>
                        </a:rPr>
                        <a:t> Impacts</a:t>
                      </a:r>
                      <a:endParaRPr lang="en-US" sz="2200" b="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Life expectancy</a:t>
                      </a:r>
                      <a:r>
                        <a:rPr lang="en-US" sz="2000" baseline="0" dirty="0">
                          <a:effectLst>
                            <a:outerShdw blurRad="38100" dist="38100" dir="2700000" algn="tl">
                              <a:srgbClr val="000000">
                                <a:alpha val="43137"/>
                              </a:srgbClr>
                            </a:outerShdw>
                          </a:effectLst>
                          <a:latin typeface="Rockwell" panose="02060603020205020403" pitchFamily="18" charset="0"/>
                        </a:rPr>
                        <a:t> and infant mortality rate</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Orphan crisis</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787390803"/>
              </p:ext>
            </p:extLst>
          </p:nvPr>
        </p:nvGraphicFramePr>
        <p:xfrm>
          <a:off x="5611343" y="3205759"/>
          <a:ext cx="4243170" cy="1432560"/>
        </p:xfrm>
        <a:graphic>
          <a:graphicData uri="http://schemas.openxmlformats.org/drawingml/2006/table">
            <a:tbl>
              <a:tblPr firstRow="1" bandRow="1">
                <a:tableStyleId>{E929F9F4-4A8F-4326-A1B4-22849713DDAB}</a:tableStyleId>
              </a:tblPr>
              <a:tblGrid>
                <a:gridCol w="4243170">
                  <a:extLst>
                    <a:ext uri="{9D8B030D-6E8A-4147-A177-3AD203B41FA5}">
                      <a16:colId xmlns:a16="http://schemas.microsoft.com/office/drawing/2014/main" val="20000"/>
                    </a:ext>
                  </a:extLst>
                </a:gridCol>
              </a:tblGrid>
              <a:tr h="381573">
                <a:tc>
                  <a:txBody>
                    <a:bodyPr/>
                    <a:lstStyle/>
                    <a:p>
                      <a:pPr algn="ctr"/>
                      <a:r>
                        <a:rPr lang="en-US" sz="2200" dirty="0">
                          <a:effectLst>
                            <a:outerShdw blurRad="38100" dist="38100" dir="2700000" algn="tl">
                              <a:srgbClr val="000000">
                                <a:alpha val="43137"/>
                              </a:srgbClr>
                            </a:outerShdw>
                          </a:effectLst>
                          <a:latin typeface="Rockwell" panose="02060603020205020403" pitchFamily="18" charset="0"/>
                        </a:rPr>
                        <a:t>Economic</a:t>
                      </a:r>
                      <a:r>
                        <a:rPr lang="en-US" sz="2200" baseline="0" dirty="0">
                          <a:effectLst>
                            <a:outerShdw blurRad="38100" dist="38100" dir="2700000" algn="tl">
                              <a:srgbClr val="000000">
                                <a:alpha val="43137"/>
                              </a:srgbClr>
                            </a:outerShdw>
                          </a:effectLst>
                          <a:latin typeface="Rockwell" panose="02060603020205020403" pitchFamily="18" charset="0"/>
                        </a:rPr>
                        <a:t> Impacts</a:t>
                      </a:r>
                      <a:endParaRPr lang="en-US" sz="2200" b="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81573">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Cost of healthcare</a:t>
                      </a:r>
                    </a:p>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Loss</a:t>
                      </a:r>
                      <a:r>
                        <a:rPr lang="en-US" sz="2000" baseline="0" dirty="0">
                          <a:effectLst>
                            <a:outerShdw blurRad="38100" dist="38100" dir="2700000" algn="tl">
                              <a:srgbClr val="000000">
                                <a:alpha val="43137"/>
                              </a:srgbClr>
                            </a:outerShdw>
                          </a:effectLst>
                          <a:latin typeface="Rockwell" panose="02060603020205020403" pitchFamily="18" charset="0"/>
                        </a:rPr>
                        <a:t> of productivity resulting in slower economic growth</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030184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Life Expectancy and Infant Mortality Rate</a:t>
            </a:r>
          </a:p>
        </p:txBody>
      </p:sp>
      <p:sp>
        <p:nvSpPr>
          <p:cNvPr id="18" name="Content Placeholder 2"/>
          <p:cNvSpPr txBox="1">
            <a:spLocks/>
          </p:cNvSpPr>
          <p:nvPr/>
        </p:nvSpPr>
        <p:spPr>
          <a:xfrm>
            <a:off x="838199" y="1418135"/>
            <a:ext cx="9882052" cy="22046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HIV/AIDS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increases the number of deaths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reduces life expectancy, population size and population growth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large numbers of death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occur mostly in LDCs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where HIV/AIDS is prevalent.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HIV/AIDS also cause 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 in IMR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countries like Uganda.</a:t>
            </a:r>
          </a:p>
        </p:txBody>
      </p:sp>
    </p:spTree>
    <p:extLst>
      <p:ext uri="{BB962C8B-B14F-4D97-AF65-F5344CB8AC3E}">
        <p14:creationId xmlns:p14="http://schemas.microsoft.com/office/powerpoint/2010/main" val="472475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Life Expectancy and Infant Mortality Rate</a:t>
            </a:r>
          </a:p>
        </p:txBody>
      </p:sp>
      <p:sp>
        <p:nvSpPr>
          <p:cNvPr id="18" name="Content Placeholder 2"/>
          <p:cNvSpPr txBox="1">
            <a:spLocks/>
          </p:cNvSpPr>
          <p:nvPr/>
        </p:nvSpPr>
        <p:spPr>
          <a:xfrm>
            <a:off x="838199" y="1418136"/>
            <a:ext cx="4195355" cy="53484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While globally life expectancy has been increasing since the 1950s, several countries in Sub-Saharan Africa saw a major decrease in life expectancy with the onset of the AIDS crisis around 1990. Life expectancy has started to increase again since the early 2000s.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3554" y="1683939"/>
            <a:ext cx="6823827" cy="481681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317757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Orphan Crisis</a:t>
            </a:r>
          </a:p>
        </p:txBody>
      </p:sp>
      <p:sp>
        <p:nvSpPr>
          <p:cNvPr id="18" name="Content Placeholder 2"/>
          <p:cNvSpPr txBox="1">
            <a:spLocks/>
          </p:cNvSpPr>
          <p:nvPr/>
        </p:nvSpPr>
        <p:spPr>
          <a:xfrm>
            <a:off x="838199" y="1418135"/>
            <a:ext cx="10273938" cy="31625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Numerous children become orphans when their parents die from AIDS. Most of these children live in Sub-Saharan countries.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These uncared-for orphans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little access to basic necessities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tend to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undernourished and malnourished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making them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vulnerable to illnesses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These orphans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suffer from the emotional trauma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losing their parents. They are also often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stigmatised by society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through association with HIV/AIDS. </a:t>
            </a:r>
          </a:p>
        </p:txBody>
      </p:sp>
    </p:spTree>
    <p:extLst>
      <p:ext uri="{BB962C8B-B14F-4D97-AF65-F5344CB8AC3E}">
        <p14:creationId xmlns:p14="http://schemas.microsoft.com/office/powerpoint/2010/main" val="12500605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Cost of Healthcare</a:t>
            </a:r>
          </a:p>
        </p:txBody>
      </p:sp>
      <p:sp>
        <p:nvSpPr>
          <p:cNvPr id="18" name="Content Placeholder 2"/>
          <p:cNvSpPr txBox="1">
            <a:spLocks/>
          </p:cNvSpPr>
          <p:nvPr/>
        </p:nvSpPr>
        <p:spPr>
          <a:xfrm>
            <a:off x="838199" y="1418134"/>
            <a:ext cx="4770121" cy="520037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Prevalence of HIV/AIDS puts pressure on individuals and the government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divert financial resources to healthcare expenditure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medications used to treat HIV/AIDS are called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antiretroviral drugs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They do not cure HIV/AIDS but keep it from progressing in the body. It can also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stop patients from suffering from complications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many years and even decades.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3784" y="1418134"/>
            <a:ext cx="5922824" cy="4412524"/>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6267403" y="5874203"/>
            <a:ext cx="4935585" cy="44985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Examples of antiretroviral drugs</a:t>
            </a:r>
          </a:p>
        </p:txBody>
      </p:sp>
    </p:spTree>
    <p:extLst>
      <p:ext uri="{BB962C8B-B14F-4D97-AF65-F5344CB8AC3E}">
        <p14:creationId xmlns:p14="http://schemas.microsoft.com/office/powerpoint/2010/main" val="3699228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Cost of Healthcare</a:t>
            </a:r>
          </a:p>
        </p:txBody>
      </p:sp>
      <p:sp>
        <p:nvSpPr>
          <p:cNvPr id="18" name="Content Placeholder 2"/>
          <p:cNvSpPr txBox="1">
            <a:spLocks/>
          </p:cNvSpPr>
          <p:nvPr/>
        </p:nvSpPr>
        <p:spPr>
          <a:xfrm>
            <a:off x="838199" y="1418135"/>
            <a:ext cx="10273938" cy="500008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healthcare expenditure could have been spent on more nutritious food, leisure activities and further education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lift individuals’ standard of living and quality of life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in South Africa,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government’s HIV/AIDS-related healthcare expenditure in 2010 was a hefty US$1.2 billion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If HIV/AIDS had not been rampant, funds could have been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channelled to infrastructural development to generate economic growth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4258529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Cost of Healthcare</a:t>
            </a:r>
          </a:p>
        </p:txBody>
      </p:sp>
      <p:sp>
        <p:nvSpPr>
          <p:cNvPr id="18" name="Content Placeholder 2"/>
          <p:cNvSpPr txBox="1">
            <a:spLocks/>
          </p:cNvSpPr>
          <p:nvPr/>
        </p:nvSpPr>
        <p:spPr>
          <a:xfrm>
            <a:off x="169454" y="5364014"/>
            <a:ext cx="11649892" cy="107162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LEFT: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following chart shows international and domestic spending on HIV, broken down by donor, and region in low- and middle-income countries.; </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RIGHT: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Total resource available in low-to-middle income countries for prevention and treatment of HIV.</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490" y="1460902"/>
            <a:ext cx="5375910" cy="3794760"/>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9222" y="1460902"/>
            <a:ext cx="5375910" cy="37947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60391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Loss of Productivity resulting in Slower Economic Growth</a:t>
            </a:r>
          </a:p>
        </p:txBody>
      </p:sp>
      <p:sp>
        <p:nvSpPr>
          <p:cNvPr id="18" name="Content Placeholder 2"/>
          <p:cNvSpPr txBox="1">
            <a:spLocks/>
          </p:cNvSpPr>
          <p:nvPr/>
        </p:nvSpPr>
        <p:spPr>
          <a:xfrm>
            <a:off x="838199" y="1418135"/>
            <a:ext cx="10273938" cy="411769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HIV/AIDS epidemic hinders economic growth. Deaths caused by HIV/AIDS shrink the workforce while AIDS-related illnesses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increases absenteeism from work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resulting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 productivity in the production of goods and services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negatively affecting the country’s GDP per capita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Limited available financial resources may negatively affect building of schools and training of educational staff.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 literacy rate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means a less-skilled and less productive workforce to drive the economy.</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a result, a slower economic growth means fewer employment opportunities and lower incomes which may lead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region-wide poverty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744857112"/>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2175</TotalTime>
  <Words>2984</Words>
  <Application>Microsoft Office PowerPoint</Application>
  <PresentationFormat>Widescreen</PresentationFormat>
  <Paragraphs>323</Paragraphs>
  <Slides>51</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Calibri Light</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Sky123.Org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 Zin</dc:creator>
  <cp:lastModifiedBy>acer</cp:lastModifiedBy>
  <cp:revision>307</cp:revision>
  <dcterms:created xsi:type="dcterms:W3CDTF">2018-06-19T13:44:59Z</dcterms:created>
  <dcterms:modified xsi:type="dcterms:W3CDTF">2019-07-30T02:21:32Z</dcterms:modified>
</cp:coreProperties>
</file>