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7" r:id="rId2"/>
    <p:sldId id="258" r:id="rId3"/>
    <p:sldId id="259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73" r:id="rId37"/>
    <p:sldId id="374" r:id="rId38"/>
    <p:sldId id="375" r:id="rId39"/>
    <p:sldId id="376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77" r:id="rId48"/>
    <p:sldId id="385" r:id="rId49"/>
    <p:sldId id="386" r:id="rId50"/>
    <p:sldId id="387" r:id="rId51"/>
    <p:sldId id="388" r:id="rId52"/>
    <p:sldId id="38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7BE48-F1E4-4F46-83B7-12D5B7C2C170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ED690-548D-40AB-BD14-E9768CB5E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15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2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80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45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54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42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19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03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9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61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37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83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43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46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64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14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63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155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17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83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92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00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88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2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90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00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80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27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957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705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978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952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045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656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892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3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085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232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9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226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633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541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232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155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9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1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2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2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1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0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9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9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5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6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39BF4-510E-47FA-AFDB-E78AB00DFA7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2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88540" y="1214438"/>
            <a:ext cx="10214919" cy="238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Secondary </a:t>
            </a:r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4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Pure Geography</a:t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Chapter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 – Food Resources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How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why have food consumption patterns changed since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1960s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3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How and why have food consumption patterns changed since the 1960s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do food consumption patterns vary between DCs and LDCs over time?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food consumption patterns vary between DCs and LDCs?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consequences of variations in food consumption patterns?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do food consumption patterns vary between DCs and LDCs over time?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4948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 in developed and developing countries have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 levels and types of food consumption patterns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consumption patterns are influenced by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economic, socio-cultural and political factors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6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How and why have food consumption patterns changed since the 1960s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do food consumption patterns vary between DCs and LDCs over time?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food consumption patterns vary between DCs and LDCs?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consequences of variations in food consumption patterns?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0285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Examples of DCs include Japan, Australia, New Zealand, United States of America (USA), Canada, France, Germany and Sweden.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54" y="2347784"/>
            <a:ext cx="5667630" cy="3542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103832" y="5954688"/>
            <a:ext cx="5144073" cy="759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Sweden, an example of a developed country with a GDP of 540 billion USD.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2097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the other hand, examples of LDCs include Mongolia, Laos, Cambodia, Indonesia, Kenya and Bangladesh.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89595" y="5693387"/>
            <a:ext cx="6040168" cy="759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Cambodia, an example of a less developed country with a GDP of 22 billion USD.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832" y="2293605"/>
            <a:ext cx="5011695" cy="3341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23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Differentiating DCs and LDCs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539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DCs and LDCs are identified by comparing their Gross Domestic Product (GDP) per capita, income per capita, employment opportunity, employment structure, adult literacy rate, life expectancy and infant mortality rate.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650613"/>
              </p:ext>
            </p:extLst>
          </p:nvPr>
        </p:nvGraphicFramePr>
        <p:xfrm>
          <a:off x="3210011" y="2957385"/>
          <a:ext cx="5274962" cy="24384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{E929F9F4-4A8F-4326-A1B4-22849713DDAB}</a:tableStyleId>
              </a:tblPr>
              <a:tblGrid>
                <a:gridCol w="52749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Differentiating</a:t>
                      </a:r>
                      <a:r>
                        <a:rPr lang="en-U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DCs and LDCs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Gross Domestic Product (GDP)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per Capita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Employment Opportunity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Adult Literacy Rate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Life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Expectancy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Infant Mortality Rate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6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Differentiating DCs and LDCs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GDP per Capita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539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GDP per capita refers to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total value of goods and services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generated by a country in a particular year divided by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total population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Generally,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the GDP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the development level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vice versa.</a:t>
            </a:r>
          </a:p>
        </p:txBody>
      </p:sp>
    </p:spTree>
    <p:extLst>
      <p:ext uri="{BB962C8B-B14F-4D97-AF65-F5344CB8AC3E}">
        <p14:creationId xmlns:p14="http://schemas.microsoft.com/office/powerpoint/2010/main" val="107064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Differentiating DCs and LDCs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Employment Opportunity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539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Employment opportunity refers to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availability of jobs in a country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More employment opportunities mean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people get employed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have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incomes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hence improving their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standard of living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quality of life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417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Differentiating DCs and LDCs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Adult Literacy Rate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539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Measures the percentage of those aged 15 and above who can read and write a short statement about their everyday life. Countries with a high literacy rate tend to have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professionals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who can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contribute their skills and expertise to society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drive the country’s economy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450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Differentiating DCs and LDCs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Life Expectancy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198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Refers to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average number of years a person born in a country is expected to live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It is influenced by the level and quality of healthcare, water, sanitation, food supply and living conditions in a country.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Generally, the longer the life expectancy,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developed a country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is.</a:t>
            </a:r>
          </a:p>
        </p:txBody>
      </p:sp>
    </p:spTree>
    <p:extLst>
      <p:ext uri="{BB962C8B-B14F-4D97-AF65-F5344CB8AC3E}">
        <p14:creationId xmlns:p14="http://schemas.microsoft.com/office/powerpoint/2010/main" val="212168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198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Variations in the food consumption patterns between DCs and LDCs can be measured in terms of the following factors: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consumption per capita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Daily calorie intake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Starchy staples as a percentage of all calories</a:t>
            </a:r>
          </a:p>
        </p:txBody>
      </p:sp>
    </p:spTree>
    <p:extLst>
      <p:ext uri="{BB962C8B-B14F-4D97-AF65-F5344CB8AC3E}">
        <p14:creationId xmlns:p14="http://schemas.microsoft.com/office/powerpoint/2010/main" val="6877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Consumption per Capita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409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consumption per capita refers to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amount of energy obtained from food consumed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each day by each person. It is measured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kilograms per capita per year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71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Daily Calorie Intake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1982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minimum daily calorie requirement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healthy growth is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2500 calories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Generally,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 in DCs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have 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daily calorie intake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than people in LDCs as food consumption kilogram per capita per year in DCs is greater than that in LDCs.</a:t>
            </a:r>
          </a:p>
        </p:txBody>
      </p:sp>
    </p:spTree>
    <p:extLst>
      <p:ext uri="{BB962C8B-B14F-4D97-AF65-F5344CB8AC3E}">
        <p14:creationId xmlns:p14="http://schemas.microsoft.com/office/powerpoint/2010/main" val="11860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Starchy Staples as a Percentage of all Calories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395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Staple food is food that forms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main part of the diet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given population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Examples include carbohydrates, proteins and minerals.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If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staple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forms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large percentage of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all calories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it means that diet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individual is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well-balanced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well-balanced diet should include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both staple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non-staple food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items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0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Starchy Staples as a Percentage of all Calories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707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difference between staple and non-staple food is as follows.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71263"/>
              </p:ext>
            </p:extLst>
          </p:nvPr>
        </p:nvGraphicFramePr>
        <p:xfrm>
          <a:off x="1850769" y="1993556"/>
          <a:ext cx="8127999" cy="1554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2185772"/>
                <a:gridCol w="3232894"/>
                <a:gridCol w="2709333"/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Staple Food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Non-Staple Food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Characteristics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Constitute the main part of most people’s diet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Do not form the bulk of people’s diet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Examples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Rice, wheat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Meat, eggs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19" y="3771735"/>
            <a:ext cx="2742145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03" y="3771735"/>
            <a:ext cx="2438400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698450" y="5668673"/>
            <a:ext cx="8300827" cy="517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LEFT: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Rice, a staple food;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RIGHT: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Salmon, a non-staple food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4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Indicators of Food Consumption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Starchy Staples as a Percentage of all Calories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395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Staple food is food that forms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main part of the diet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given population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Examples include carbohydrates, proteins and minerals.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If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staple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forms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large percentage of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all calories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it means that diet of the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individual is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well-balanced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well-balanced diet should include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both staple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non-staple food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items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5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Changing Food Preferences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3959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preference refers to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choice of one food type over another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 in income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hence preference for more expensive and nutrient-rich food.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Changing preference is partly due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health-conscious attitude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thus preference for fruits and vegetables and also due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availability of a wide variety of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choose from 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easy access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such food.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33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Changing Food Preferences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Cereals 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470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Cereals are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most important food source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the world. They contribute up to 50% of the global calorie intake.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LDCs such as Africa and parts of Asia,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cereal consumption is high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Cereals make up as much as 70% of the calorie intake.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the other hand, in DCs,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cereal consumption is lower compared to LDCs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as more of other foods are consumed.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617" y="3671249"/>
            <a:ext cx="3414705" cy="22764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082909" y="6019034"/>
            <a:ext cx="4348123" cy="747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Cereals are the most important food source in the world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6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Changing Food Preferences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Meat 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2470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Livestock refers to domesticated animals such as cattle, pigs and sheep. They provide us with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meat, dairy products and other livestock by-products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 in protein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essential nutrients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income per capita increases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so does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meat consumption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Generally,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meat consumption is increasing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both DCs and LDCs.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74573" y="6003838"/>
            <a:ext cx="9692848" cy="747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While meat consumption remains high, DCs are beginning to consume less red meat as this has been linked to health problems such as obesity.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118" y="3370820"/>
            <a:ext cx="4563762" cy="2567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195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Changing Food Preferences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Fruits and Vegetables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16710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Consumption of fruits and vegetables has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increased in both DCs and LDCs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Fruits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vegetables contain much-needed vitamins, minerals and dietary fibre and they can also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the risk of diseases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such as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 disease, cancer and diabetes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20211" y="5774724"/>
            <a:ext cx="6030098" cy="8073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There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 positive correlation between fruits and vegetables consumption and income.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103" y="2625801"/>
            <a:ext cx="4686314" cy="3124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16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How and why have food consumption patterns changed since the 1960s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do food consumption patterns vary between DCs and LDCs over time?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food consumption patterns vary between DCs and LDCs?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consequences of variations in food consumption patterns?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food consumption patterns vary between DCs and LDCs?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7"/>
            <a:ext cx="10515600" cy="946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following factors account for the growth and variations in food consumption.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558409"/>
              </p:ext>
            </p:extLst>
          </p:nvPr>
        </p:nvGraphicFramePr>
        <p:xfrm>
          <a:off x="2188520" y="2438402"/>
          <a:ext cx="2918940" cy="12496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9189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Economic Factors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Disposable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Income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Prices of Food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684920"/>
              </p:ext>
            </p:extLst>
          </p:nvPr>
        </p:nvGraphicFramePr>
        <p:xfrm>
          <a:off x="1986692" y="3991233"/>
          <a:ext cx="3400854" cy="204216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34008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Socio-Cultural Factors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Religious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Beliefs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Food Preferences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Migration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Population Growth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645"/>
              </p:ext>
            </p:extLst>
          </p:nvPr>
        </p:nvGraphicFramePr>
        <p:xfrm>
          <a:off x="5829644" y="3410465"/>
          <a:ext cx="2984843" cy="124968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9848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Political Factors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Stability of Food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Supply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Food Safety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08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Disposable Income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193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Disposable income refers to the amount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income an individual has left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after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taxes have been deducted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It determines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much money people have to buy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it has been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rising in both DCs and LDCs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66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Prices of Food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23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 in LDCs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generally more affected by food prices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than those in DCs because they have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less disposable income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sharp increase in prices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could lead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large changes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consumption patterns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 in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LDCs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they are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unable to afford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6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Religious Beliefs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7072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 faiths influence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people’s food choices and preparation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794825"/>
              </p:ext>
            </p:extLst>
          </p:nvPr>
        </p:nvGraphicFramePr>
        <p:xfrm>
          <a:off x="1834291" y="2125362"/>
          <a:ext cx="8128000" cy="3230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{AF606853-7671-496A-8E4F-DF71F8EC918B}</a:tableStyleId>
              </a:tblPr>
              <a:tblGrid>
                <a:gridCol w="1576173"/>
                <a:gridCol w="65518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Religion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Food Practices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Islam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Muslims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can only consume food that is halal.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Buddhism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Buddhists consume very little meat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or adopt a vegetarian diet because they do not believe in harming animals. Strict Buddhists do not eat beef.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Hinduism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Hindus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do not eat beef as the cow is considered a holy animal.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Judaism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Jews can only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consume kosher foods such as fruits and vegetables.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0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Preferences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2297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Certain kinds of food have become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popular 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are widely consumed because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cultural beliefs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 social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influences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instance,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fast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foods popularised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because of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their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convenience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affordability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They are also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made popular by advertisements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packaged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meal as something cool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trendy.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59" y="3344425"/>
            <a:ext cx="6406886" cy="33529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29513" y="4499015"/>
            <a:ext cx="5008605" cy="1043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 advertisement about McDonalds ‘Classic Angus Cheese’ and ‘Buttermilk Crispy Chicken’ burgers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9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Preferences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2297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Organic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becoming popular due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people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becoming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increasingly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concerned about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chemicals used in producing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Many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people have chosen to eat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organic products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the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perceived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 benefits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it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brings.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Organic food is generally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expensive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than non-organic food and sometimes even costing twice as much.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40" y="3780849"/>
            <a:ext cx="4028303" cy="2735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875004" y="4761857"/>
            <a:ext cx="3805882" cy="773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man shopping for organic produce in a supermarket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2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Migration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6710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Cuisines typical of countries of origin have extended their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geographic boundaries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globalisation, inter-connectedness and migration; and this has brought about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availability of a vast variety of food all over the world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86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Migration (Japan and Korea)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308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South Koreans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emigrating to the United States of America have popularised their famous vegetable salad ‘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kimchi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’ while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Japanese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introduced their ever popular and healthy ‘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sushi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’.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44777" y="5598814"/>
            <a:ext cx="3954164" cy="455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LEFT: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Kimchi;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RIGHT: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Sushi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40" y="2726724"/>
            <a:ext cx="4114800" cy="2743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256" y="2726724"/>
            <a:ext cx="4130211" cy="2743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69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Socio-Cultural Factors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Population Growth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308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Population growth is one of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key drivers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increasing demand for food worldwide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The Food and Agricultural Organisation (FAO) estimates that the world population is expected to increase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10 billion in 2050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4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Factors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Stability of Food Supply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1588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Governments of countries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play important roles in bringing about stability of food supply and food safety, thus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influencing growth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variation in food consumption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Generally, there is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greater food consumption in DCs than LDCs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many people in Sub-Saharan African countries do not have sufficient food to eat.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stability of food supply can be affected by: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Civil War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Natural Diseases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5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Factors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Stability of Food Supply (Civil War, Libya)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2179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2011 Libyan Civil War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has caused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loss of rural manpower, abandonment of farms and depletion of food stocks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causing food security crisis.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735" y="2364258"/>
            <a:ext cx="4799913" cy="3599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888944" y="6035419"/>
            <a:ext cx="6355493" cy="455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Protests during the 2011 Libyan Civil War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Factors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Stability of Food Supply (Natural Disaster, Haiti)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18358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the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2010 Haiti Earthquake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crippled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agriculture sector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left the economy in shambles, making it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unable to import 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Haitian government was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unable to raise enough funds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put the country on the road to recovery to ensure political stability.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7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Factors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Safety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38952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role of the government on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safety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influences growth and variation in food consumption. It is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responsible for ensuring that meat, poultry and eggs are safe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properly labelled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packaged for consumption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the tsunami triggered by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2011 earthquake damaged the nuclear plants in Fukushima, Japan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Radiation released from the radioactive materials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contaminated farmland and water resources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Seafood imports from Japan to Singapore were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restricted for many months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following the disaster to ensure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safety of the consumers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Singapore.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60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Factors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Safety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789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Here are two of the many ways to keep food safe from bacteria.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100649"/>
            <a:ext cx="5607453" cy="31618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275" y="2100649"/>
            <a:ext cx="4747567" cy="31618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41141" y="5417821"/>
            <a:ext cx="10109715" cy="5272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LEFT: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Wash hands and surfaces often;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RIGHT: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Do not cross-contaminate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1 – How and why have food consumption patterns changed since the 1960s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do food consumption patterns vary between DCs and LDCs over time?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Developed countries (DCs) and less developed countries (LDCs)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Why do food consumption patterns vary between DCs and LDCs?</a:t>
            </a: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consequences of variations in food consumption patterns?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consequences of variations in food consumption patterns?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2838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variations in food consumption patterns can be classified into ‘inadequate food consumption on individuals and countries’ and ‘excess food consumption on individuals and countries’.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Impact of Inadequate Food Consumption on Individuals and Countries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00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impacts of inadequate food consumption on individuals and countries are as follows: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344203"/>
              </p:ext>
            </p:extLst>
          </p:nvPr>
        </p:nvGraphicFramePr>
        <p:xfrm>
          <a:off x="2621005" y="2763793"/>
          <a:ext cx="1778000" cy="12496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77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Health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Malnutrition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Starvation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663940"/>
              </p:ext>
            </p:extLst>
          </p:nvPr>
        </p:nvGraphicFramePr>
        <p:xfrm>
          <a:off x="4750484" y="2594918"/>
          <a:ext cx="5645665" cy="164592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56456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Economic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Lower Productivity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Diversion of Financial Resources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to Healthcare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Long-term Debt due to Food and Financial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Aid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961390"/>
              </p:ext>
            </p:extLst>
          </p:nvPr>
        </p:nvGraphicFramePr>
        <p:xfrm>
          <a:off x="3057608" y="4419598"/>
          <a:ext cx="2132229" cy="85344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21322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Political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Social Unrest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0829"/>
              </p:ext>
            </p:extLst>
          </p:nvPr>
        </p:nvGraphicFramePr>
        <p:xfrm>
          <a:off x="5582507" y="4522571"/>
          <a:ext cx="1666791" cy="85344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666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Social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Scavenging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5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 Impact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Malnutrition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488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Imbalanced consumption of nutrients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inadequate in some and excess in others results in malnutrition. Two co-existing forms of severe malnutrition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marasmus and kwashiorkor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Malnutrition hinders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healthy tissue growth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proper organ functions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For example, lack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Vitamin A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derived from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eggs and cheese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can cause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impairment and blindness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2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 Impact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Starvation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252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Starvation is the state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extreme hunger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from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severe lack of 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It is an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extreme form of malnutrition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When going through starvation, the body becomes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skeletally thin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organs become permanently damaged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Starvation is much more common in LDCs because of the: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Greater number of people living in poverty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Lack or absence of resources to recover from natural disasters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Unstable political situation such as rebellions and wars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Lower Productivity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252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Undernourished and malnourished people are generally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weak, lethargic and vulnerable to illnesses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has led to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fall in work productivity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weak and sickly people are usually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not mentally alerted and unmotivated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to perform tasks be it at school or at work.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Sierra Leone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low work productivity is linked to under-nutrition and malnutrition as reported by the International Food Policy Research Institute (IFPRI). This has caused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affected people to have low incomes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nation to have lower revenue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1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Diversion of Financial Resources to Healthcare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5557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Public health expenditures will increase when the demand for health services increase. This is because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people falling sick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is turn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increases the overall cost of providing healthcare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9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Long-term Debt due to Food and Financial Aid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214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aid and financial aid can be given to help people and countries cope with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insufficient supply of 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However, financial aid may lead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long-term debt problems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the receiving country.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United States of America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contributes about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half of all global aid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Unrest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214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Hungry people are often angry people who spark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unrest against the authorities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their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unhappiness in the prices of food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violent riots caused some deaths and hundreds injured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Mozambique in 2010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wheat prices increased by 30%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shortage caused by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drought in Russia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its wheat supplier.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0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Scavenging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4368115" cy="4142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Hunger drives people to survival responses such as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scavenging or rummaging through rubbish dumps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look for food or recyclable waste that can be sold to buy food.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However, discarded food may be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contaminated with bacteria and chemicals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(e.g. mercury and lead).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91" y="1492276"/>
            <a:ext cx="5806028" cy="3855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729767" y="5397268"/>
            <a:ext cx="5145475" cy="785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Scavengers at Smokey Mountain, a landfill in Manila, Philippines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Impact of Excess Food Consumption on Individuals and Countries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100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impacts of excess food consumption on individuals and countries are as follows: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932672"/>
              </p:ext>
            </p:extLst>
          </p:nvPr>
        </p:nvGraphicFramePr>
        <p:xfrm>
          <a:off x="1110049" y="2928549"/>
          <a:ext cx="3684374" cy="85344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6843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Health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Obesity and Related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Illnesses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992955"/>
              </p:ext>
            </p:extLst>
          </p:nvPr>
        </p:nvGraphicFramePr>
        <p:xfrm>
          <a:off x="4948192" y="2726724"/>
          <a:ext cx="5645665" cy="124968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56456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Economic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Lower Productivity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Diversion of Financial Resources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to Healthcare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963764"/>
              </p:ext>
            </p:extLst>
          </p:nvPr>
        </p:nvGraphicFramePr>
        <p:xfrm>
          <a:off x="4264453" y="4234247"/>
          <a:ext cx="1864498" cy="124968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8644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Social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Food Wastage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Dieting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7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Health Impact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Obesity and Related Illnesses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4488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Excessive consumption of food results in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overweight problem of obesity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whereby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excess nutrients are stored as body fat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Obesity increases vulnerability to illnesses such as coronary heart disease and high blood pressure.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Obesity is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common in DCs than in LDCs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For example, USA has about 45% obese adult population compared with India’s 5%, partly due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disposable income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9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Lower Productivity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252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Obese adults are generally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slow in their movement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not mentally alert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has led to a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fall in work productivity, incomes and job promotion prospects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36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Economic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Diversion of Financial Resources to Healthcare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23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Obese-related poor health also prompts governments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 public health expenditure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at the expense 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improving infrastructure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generate economic growth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an individual level,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medical bills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mean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less disposable income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other uses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upgrade one’s economic well-being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3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Wastage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291119" cy="4587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DCs which have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abundant and a great variety of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consumption tend to have a lot of wastage because people are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picky about food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spoilt for choice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the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amount of food wasted in DCs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almost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equivalent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to the amount of food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available for consumption in Sub-Saharan Africa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Impact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Dieting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200" y="1418135"/>
            <a:ext cx="5179537" cy="4809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Dieting arises when obese people become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increasingly aware of the health benefits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maintaining the right weight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Proper dieting such as consumption of food low in fat like salads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boost people’s self-esteem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making them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happy and confident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whereas inappropriate dieting may lead to 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depression and malnutrition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220" y="724929"/>
            <a:ext cx="4887097" cy="488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242220" y="5637462"/>
            <a:ext cx="4934465" cy="785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Foods low in fats such as salads are often consumed by people on a diet.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8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</TotalTime>
  <Words>3029</Words>
  <Application>Microsoft Office PowerPoint</Application>
  <PresentationFormat>Widescreen</PresentationFormat>
  <Paragraphs>301</Paragraphs>
  <Slides>52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Zin</dc:creator>
  <cp:lastModifiedBy>usr</cp:lastModifiedBy>
  <cp:revision>354</cp:revision>
  <dcterms:created xsi:type="dcterms:W3CDTF">2018-06-19T13:44:59Z</dcterms:created>
  <dcterms:modified xsi:type="dcterms:W3CDTF">2019-04-19T13:28:32Z</dcterms:modified>
</cp:coreProperties>
</file>